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1" r:id="rId7"/>
    <p:sldId id="283" r:id="rId8"/>
    <p:sldId id="285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27A0-999E-43E3-AD9B-EEB0B705A3FE}" v="5" dt="2025-06-13T18:03:28.699"/>
    <p1510:client id="{F15D7061-28BA-4FD7-8464-9ED404365376}" v="33" dt="2025-06-13T22:57:23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cConnell" userId="81e77ba1-b25f-4b9d-a21e-c41789dbddde" providerId="ADAL" clId="{0A5427A0-999E-43E3-AD9B-EEB0B705A3FE}"/>
    <pc:docChg chg="modSld">
      <pc:chgData name="Jessica McConnell" userId="81e77ba1-b25f-4b9d-a21e-c41789dbddde" providerId="ADAL" clId="{0A5427A0-999E-43E3-AD9B-EEB0B705A3FE}" dt="2025-06-13T17:57:43.196" v="79" actId="403"/>
      <pc:docMkLst>
        <pc:docMk/>
      </pc:docMkLst>
      <pc:sldChg chg="addSp modSp mod">
        <pc:chgData name="Jessica McConnell" userId="81e77ba1-b25f-4b9d-a21e-c41789dbddde" providerId="ADAL" clId="{0A5427A0-999E-43E3-AD9B-EEB0B705A3FE}" dt="2025-06-13T17:57:43.196" v="79" actId="403"/>
        <pc:sldMkLst>
          <pc:docMk/>
          <pc:sldMk cId="3265077456" sldId="281"/>
        </pc:sldMkLst>
        <pc:spChg chg="mod">
          <ac:chgData name="Jessica McConnell" userId="81e77ba1-b25f-4b9d-a21e-c41789dbddde" providerId="ADAL" clId="{0A5427A0-999E-43E3-AD9B-EEB0B705A3FE}" dt="2025-06-13T17:54:09.772" v="51" actId="2711"/>
          <ac:spMkLst>
            <pc:docMk/>
            <pc:sldMk cId="3265077456" sldId="281"/>
            <ac:spMk id="2" creationId="{AF71F205-E8A9-4237-8AD2-ABD9BF694F3E}"/>
          </ac:spMkLst>
        </pc:spChg>
        <pc:spChg chg="add mod">
          <ac:chgData name="Jessica McConnell" userId="81e77ba1-b25f-4b9d-a21e-c41789dbddde" providerId="ADAL" clId="{0A5427A0-999E-43E3-AD9B-EEB0B705A3FE}" dt="2025-06-13T17:57:29.998" v="76" actId="255"/>
          <ac:spMkLst>
            <pc:docMk/>
            <pc:sldMk cId="3265077456" sldId="281"/>
            <ac:spMk id="4" creationId="{A4E7408B-F014-173E-FD61-2CBB0C76D6AD}"/>
          </ac:spMkLst>
        </pc:spChg>
        <pc:spChg chg="add mod">
          <ac:chgData name="Jessica McConnell" userId="81e77ba1-b25f-4b9d-a21e-c41789dbddde" providerId="ADAL" clId="{0A5427A0-999E-43E3-AD9B-EEB0B705A3FE}" dt="2025-06-13T17:57:43.196" v="79" actId="403"/>
          <ac:spMkLst>
            <pc:docMk/>
            <pc:sldMk cId="3265077456" sldId="281"/>
            <ac:spMk id="5" creationId="{68E9D987-410A-9635-3033-5B173580F912}"/>
          </ac:spMkLst>
        </pc:spChg>
      </pc:sldChg>
      <pc:sldChg chg="modSp mod">
        <pc:chgData name="Jessica McConnell" userId="81e77ba1-b25f-4b9d-a21e-c41789dbddde" providerId="ADAL" clId="{0A5427A0-999E-43E3-AD9B-EEB0B705A3FE}" dt="2025-06-13T17:55:46.879" v="56" actId="14838"/>
        <pc:sldMkLst>
          <pc:docMk/>
          <pc:sldMk cId="1435801868" sldId="282"/>
        </pc:sldMkLst>
        <pc:spChg chg="mod">
          <ac:chgData name="Jessica McConnell" userId="81e77ba1-b25f-4b9d-a21e-c41789dbddde" providerId="ADAL" clId="{0A5427A0-999E-43E3-AD9B-EEB0B705A3FE}" dt="2025-06-13T17:55:46.879" v="56" actId="14838"/>
          <ac:spMkLst>
            <pc:docMk/>
            <pc:sldMk cId="1435801868" sldId="282"/>
            <ac:spMk id="2" creationId="{B5F20D39-F983-7ED2-064B-EB55C337BAC3}"/>
          </ac:spMkLst>
        </pc:spChg>
      </pc:sldChg>
      <pc:sldChg chg="modSp mod">
        <pc:chgData name="Jessica McConnell" userId="81e77ba1-b25f-4b9d-a21e-c41789dbddde" providerId="ADAL" clId="{0A5427A0-999E-43E3-AD9B-EEB0B705A3FE}" dt="2025-06-12T19:09:27.633" v="17" actId="20577"/>
        <pc:sldMkLst>
          <pc:docMk/>
          <pc:sldMk cId="142444245" sldId="283"/>
        </pc:sldMkLst>
        <pc:graphicFrameChg chg="modGraphic">
          <ac:chgData name="Jessica McConnell" userId="81e77ba1-b25f-4b9d-a21e-c41789dbddde" providerId="ADAL" clId="{0A5427A0-999E-43E3-AD9B-EEB0B705A3FE}" dt="2025-06-12T19:09:27.633" v="17" actId="20577"/>
          <ac:graphicFrameMkLst>
            <pc:docMk/>
            <pc:sldMk cId="142444245" sldId="283"/>
            <ac:graphicFrameMk id="3" creationId="{E2A1FB14-2415-4CC2-E131-2A0B03477602}"/>
          </ac:graphicFrameMkLst>
        </pc:graphicFrameChg>
      </pc:sldChg>
      <pc:sldChg chg="modSp mod">
        <pc:chgData name="Jessica McConnell" userId="81e77ba1-b25f-4b9d-a21e-c41789dbddde" providerId="ADAL" clId="{0A5427A0-999E-43E3-AD9B-EEB0B705A3FE}" dt="2025-06-13T17:55:20.693" v="54" actId="14838"/>
        <pc:sldMkLst>
          <pc:docMk/>
          <pc:sldMk cId="3644799362" sldId="284"/>
        </pc:sldMkLst>
        <pc:spChg chg="mod">
          <ac:chgData name="Jessica McConnell" userId="81e77ba1-b25f-4b9d-a21e-c41789dbddde" providerId="ADAL" clId="{0A5427A0-999E-43E3-AD9B-EEB0B705A3FE}" dt="2025-06-13T17:55:20.693" v="54" actId="14838"/>
          <ac:spMkLst>
            <pc:docMk/>
            <pc:sldMk cId="3644799362" sldId="284"/>
            <ac:spMk id="2" creationId="{FD1541E3-7A6F-0742-C29E-8D4C3AEBDBAC}"/>
          </ac:spMkLst>
        </pc:spChg>
      </pc:sldChg>
      <pc:sldChg chg="modSp mod">
        <pc:chgData name="Jessica McConnell" userId="81e77ba1-b25f-4b9d-a21e-c41789dbddde" providerId="ADAL" clId="{0A5427A0-999E-43E3-AD9B-EEB0B705A3FE}" dt="2025-06-13T17:55:34.375" v="55" actId="14838"/>
        <pc:sldMkLst>
          <pc:docMk/>
          <pc:sldMk cId="2370619987" sldId="285"/>
        </pc:sldMkLst>
        <pc:spChg chg="mod">
          <ac:chgData name="Jessica McConnell" userId="81e77ba1-b25f-4b9d-a21e-c41789dbddde" providerId="ADAL" clId="{0A5427A0-999E-43E3-AD9B-EEB0B705A3FE}" dt="2025-06-13T17:55:34.375" v="55" actId="14838"/>
          <ac:spMkLst>
            <pc:docMk/>
            <pc:sldMk cId="2370619987" sldId="285"/>
            <ac:spMk id="2" creationId="{0EF81F9C-2BA8-B3F0-726B-3940BC42C0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district72.sharepoint.com/:f:/s/SD72Numeracy/EvW02GGQwgtMkroUFPe18QwBWUSZtqT_I7e_4cqMNpHHVg?e=KgN3J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district72.sharepoint.com/:b:/s/SD72Numeracy/EWeGlNUDAN5CnmQqgbYjr8UB_Mh4DohJbLoI3Wc2lzY-Ew?e=PHqdEF" TargetMode="External"/><Relationship Id="rId3" Type="http://schemas.openxmlformats.org/officeDocument/2006/relationships/hyperlink" Target="https://schooldistrict72.sharepoint.com/:b:/s/SD72Numeracy/ETkae0PgH-JJgwu7f2JYKL4Bf3hUVUB8oOlXIwuL4u2RoQ?e=B2pSZj" TargetMode="External"/><Relationship Id="rId7" Type="http://schemas.openxmlformats.org/officeDocument/2006/relationships/hyperlink" Target="https://schooldistrict72.sharepoint.com/:b:/s/SD72Numeracy/EZLsQ0661ZRHgID5SNpXC-UBeQG0z3Ka5r3G5Ev9XT9zug?e=gt1u1s" TargetMode="External"/><Relationship Id="rId2" Type="http://schemas.openxmlformats.org/officeDocument/2006/relationships/hyperlink" Target="https://schooldistrict72.sharepoint.com/:b:/s/SD72Numeracy/EWW8vwatQqRBjCzuYacV9H4Bf6EWn_vmkxI9CEN4dR5Z6w?e=bH496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district72.sharepoint.com/:b:/s/SD72Numeracy/EYN6Rx8wNztPgc_3H1fZG4MBIW1Z9LM57ifIFLxq_ZMHYw?e=3nWZ0X" TargetMode="External"/><Relationship Id="rId11" Type="http://schemas.openxmlformats.org/officeDocument/2006/relationships/hyperlink" Target="https://schooldistrict72.sharepoint.com/:b:/s/SD72Numeracy/EWfYhVx3o3VIvpdQ6ZbZimEB4abDli9_tEmdTK8NNRTF-A?e=3Iu5h8" TargetMode="External"/><Relationship Id="rId5" Type="http://schemas.openxmlformats.org/officeDocument/2006/relationships/hyperlink" Target="https://schooldistrict72.sharepoint.com/:b:/s/SD72Numeracy/ESzzrUH3vsRGnHG9tds4JyAB3-ngI4qksFI4By6obnU2QA?e=oktpJl" TargetMode="External"/><Relationship Id="rId10" Type="http://schemas.openxmlformats.org/officeDocument/2006/relationships/hyperlink" Target="https://schooldistrict72.sharepoint.com/sites/SD72Numeracy/Shared%20Documents/General/7.Competency-Based%20Assessment/7.0SNAP%20Assessments/SNAP_0_K_NS_SD72.pdf" TargetMode="External"/><Relationship Id="rId4" Type="http://schemas.openxmlformats.org/officeDocument/2006/relationships/hyperlink" Target="https://schooldistrict72.sharepoint.com/:b:/s/SD72Numeracy/EdxLf24PnndOiwWKQ6tUWaQBoqVqKTlZn4Yw95jSAtncZw?e=ehh47L" TargetMode="External"/><Relationship Id="rId9" Type="http://schemas.openxmlformats.org/officeDocument/2006/relationships/hyperlink" Target="https://schooldistrict72.sharepoint.com/:b:/s/SD72Numeracy/EfQ-oSGwjk1GkxTf-a8q4fYBpvqKuoXnrmmtAn01V4N1fg?e=ai5cs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district72.sharepoint.com/:b:/s/SD72Numeracy/EfT6lyDlkhdElUjrQjhUaGkBAkojH63NwBJrexrytsMRxw?e=VagycO" TargetMode="External"/><Relationship Id="rId3" Type="http://schemas.openxmlformats.org/officeDocument/2006/relationships/hyperlink" Target="https://schooldistrict72.sharepoint.com/:b:/s/SD72Numeracy/ETrJkpVw6M9BoE2hduuhIgYBX1NGtlxj9lpCVhFl17ymCQ?e=v1Xb4F" TargetMode="External"/><Relationship Id="rId7" Type="http://schemas.openxmlformats.org/officeDocument/2006/relationships/hyperlink" Target="https://schooldistrict72.sharepoint.com/:b:/s/SD72Numeracy/Ecnz5JyRb7lPpsJGaK-VHhIBlg3jczInveSPliGYk6YvYw?e=Hy9SNn" TargetMode="External"/><Relationship Id="rId2" Type="http://schemas.openxmlformats.org/officeDocument/2006/relationships/hyperlink" Target="https://schooldistrict72.sharepoint.com/:b:/s/SD72Numeracy/EYY4KE-Gh6ZJiFJqALO2lfMBZm-wAGazbHsuqOsnWIpMGw?e=tGM3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district72.sharepoint.com/:b:/s/SD72Numeracy/EV2qqx5NleJBll1JnXXSoj4BWiWSs8wbr-wu7uqAJJBefg?e=dvjBC5" TargetMode="External"/><Relationship Id="rId5" Type="http://schemas.openxmlformats.org/officeDocument/2006/relationships/hyperlink" Target="https://schooldistrict72.sharepoint.com/:b:/s/SD72Numeracy/EQz-HBasTQ1Jt87JLmHkmFcB7CSlq8CS7QWEoiLVefqjIA?e=eSuryQ" TargetMode="External"/><Relationship Id="rId4" Type="http://schemas.openxmlformats.org/officeDocument/2006/relationships/hyperlink" Target="https://schooldistrict72.sharepoint.com/:b:/s/SD72Numeracy/EeB9feTeWTtAjc7-4H2FELIB2apAdic3CzwRnqOi4OClUQ?e=gdRcK6" TargetMode="External"/><Relationship Id="rId9" Type="http://schemas.openxmlformats.org/officeDocument/2006/relationships/hyperlink" Target="https://schooldistrict72.sharepoint.com/:b:/s/SD72Numeracy/EfJh3eU_n75IiCdRRz0fzJgBbX1WnAHS6SY6DvdwDNgRKQ?e=bYH1t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district72.sharepoint.com/:b:/s/SD72Numeracy/Ebiv5CLVF-pEgKhVtQsbuDEBw3B7lWHx3gQrSij-Ni9d_Q?e=5DQ4W4" TargetMode="External"/><Relationship Id="rId2" Type="http://schemas.openxmlformats.org/officeDocument/2006/relationships/hyperlink" Target="https://schooldistrict72.sharepoint.com/:b:/s/SD72Numeracy/EbTalnevcgFBjO7o18SOBIsBxUQdPxz6a2IhT3TUqOAgXQ?e=crcHY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sd33.bc.c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i6mHbsOHo?feature=oembed" TargetMode="External"/><Relationship Id="rId6" Type="http://schemas.openxmlformats.org/officeDocument/2006/relationships/hyperlink" Target="https://learn71.ca/assessment-reporting/district-assessments/#toggle-id-2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68" y="1371601"/>
            <a:ext cx="3849768" cy="278633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>
                <a:solidFill>
                  <a:srgbClr val="C00000"/>
                </a:solidFill>
                <a:latin typeface="TheSansB W7 Bold" panose="020B0702050302020203" pitchFamily="34" charset="0"/>
              </a:rPr>
              <a:t>SNAP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5268" y="4157932"/>
            <a:ext cx="3849769" cy="132846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rgbClr val="5792BA"/>
                </a:solidFill>
                <a:latin typeface="TheSansB W7 Bold" panose="020B0702050302020203" pitchFamily="34" charset="0"/>
              </a:rPr>
              <a:t>Student Numeracy Assessment and Practice Templates &amp; Rubrics</a:t>
            </a:r>
          </a:p>
        </p:txBody>
      </p:sp>
      <p:pic>
        <p:nvPicPr>
          <p:cNvPr id="5" name="Picture 4" descr="A logo of a native american style&#10;&#10;AI-generated content may be incorrect.">
            <a:extLst>
              <a:ext uri="{FF2B5EF4-FFF2-40B4-BE49-F238E27FC236}">
                <a16:creationId xmlns:a16="http://schemas.microsoft.com/office/drawing/2014/main" id="{EA901ABA-1DE0-B949-7092-9144B1BBA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833" y="1732420"/>
            <a:ext cx="2742638" cy="16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0D39-F983-7ED2-064B-EB55C337BAC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CA">
                <a:solidFill>
                  <a:srgbClr val="C00000"/>
                </a:solidFill>
                <a:effectLst/>
                <a:latin typeface="TheSansB W7 Bold" panose="020B0702050302020203" pitchFamily="34" charset="0"/>
              </a:rPr>
              <a:t>About the SNAP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2319-3EFE-EC9B-EF12-45CD35AE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61172"/>
            <a:ext cx="10353762" cy="5084956"/>
          </a:xfrm>
          <a:effectLst/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bg1"/>
                </a:solidFill>
                <a:latin typeface="TheSansB W7 Bold" panose="020B0702050302020203" pitchFamily="34" charset="0"/>
              </a:rPr>
              <a:t>Designed as a whole class assessment, the Student Numeracy Assessment and Practice (SNAP) was developed by a group of educators from Chilliwack School District (SD33).</a:t>
            </a:r>
          </a:p>
          <a:p>
            <a:r>
              <a:rPr lang="en-US">
                <a:solidFill>
                  <a:schemeClr val="bg1"/>
                </a:solidFill>
                <a:latin typeface="TheSansB W7 Bold" panose="020B0702050302020203" pitchFamily="34" charset="0"/>
              </a:rPr>
              <a:t>Created by a group of Chilliwack educators, the SNAP has been used in grades K – 7 classes since September 2016, informed by The ANIE Assessment-2014. </a:t>
            </a:r>
          </a:p>
          <a:p>
            <a:r>
              <a:rPr lang="en-US">
                <a:solidFill>
                  <a:schemeClr val="bg1"/>
                </a:solidFill>
                <a:latin typeface="TheSansB W7 Bold" panose="020B0702050302020203" pitchFamily="34" charset="0"/>
              </a:rPr>
              <a:t>The SNAP is designed to serve as a formative assessment and as an instructional routine throughout the entire year. It can be used to inform and guide instructional planning. The SNAP is a two-part assessment that focuses on the foundational skills of mathematics: Number Sense and Operations. </a:t>
            </a:r>
          </a:p>
          <a:p>
            <a:r>
              <a:rPr lang="en-US">
                <a:solidFill>
                  <a:schemeClr val="bg1"/>
                </a:solidFill>
                <a:latin typeface="TheSansB W7 Bold" panose="020B0702050302020203" pitchFamily="34" charset="0"/>
              </a:rPr>
              <a:t>The updated SD72 SNAP is fully aligned with the BC Curricular Competencies in math. Competency-based rubrics have been created for use in SD72 (grades 2 – 9).</a:t>
            </a:r>
          </a:p>
          <a:p>
            <a:r>
              <a:rPr lang="en-US">
                <a:solidFill>
                  <a:schemeClr val="accent2"/>
                </a:solidFill>
                <a:latin typeface="TheSansB W7 Bold" panose="020B0702050302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SNAP Assessments and Rubrics </a:t>
            </a:r>
            <a:r>
              <a:rPr lang="en-US">
                <a:solidFill>
                  <a:schemeClr val="bg1"/>
                </a:solidFill>
                <a:latin typeface="TheSansB W7 Bold" panose="020B0702050302020203" pitchFamily="34" charset="0"/>
              </a:rPr>
              <a:t>(ctrl + click to open link)</a:t>
            </a:r>
            <a:endParaRPr lang="en-CA">
              <a:solidFill>
                <a:schemeClr val="bg1"/>
              </a:solidFill>
              <a:latin typeface="TheSansB W7 Bold" panose="020B07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7508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ffectLst/>
                <a:latin typeface="TheSansB W9 Black" panose="020B0902050302020203" pitchFamily="34" charset="0"/>
              </a:rPr>
              <a:t>Elementary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DD52C4-0C4F-CB05-F1BB-C2DD7BAE1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3442"/>
              </p:ext>
            </p:extLst>
          </p:nvPr>
        </p:nvGraphicFramePr>
        <p:xfrm>
          <a:off x="289932" y="1360449"/>
          <a:ext cx="11664175" cy="50380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835">
                  <a:extLst>
                    <a:ext uri="{9D8B030D-6E8A-4147-A177-3AD203B41FA5}">
                      <a16:colId xmlns:a16="http://schemas.microsoft.com/office/drawing/2014/main" val="2968386431"/>
                    </a:ext>
                  </a:extLst>
                </a:gridCol>
                <a:gridCol w="2332835">
                  <a:extLst>
                    <a:ext uri="{9D8B030D-6E8A-4147-A177-3AD203B41FA5}">
                      <a16:colId xmlns:a16="http://schemas.microsoft.com/office/drawing/2014/main" val="2368367931"/>
                    </a:ext>
                  </a:extLst>
                </a:gridCol>
                <a:gridCol w="2332835">
                  <a:extLst>
                    <a:ext uri="{9D8B030D-6E8A-4147-A177-3AD203B41FA5}">
                      <a16:colId xmlns:a16="http://schemas.microsoft.com/office/drawing/2014/main" val="1004356002"/>
                    </a:ext>
                  </a:extLst>
                </a:gridCol>
                <a:gridCol w="2332835">
                  <a:extLst>
                    <a:ext uri="{9D8B030D-6E8A-4147-A177-3AD203B41FA5}">
                      <a16:colId xmlns:a16="http://schemas.microsoft.com/office/drawing/2014/main" val="4163112519"/>
                    </a:ext>
                  </a:extLst>
                </a:gridCol>
                <a:gridCol w="2332835">
                  <a:extLst>
                    <a:ext uri="{9D8B030D-6E8A-4147-A177-3AD203B41FA5}">
                      <a16:colId xmlns:a16="http://schemas.microsoft.com/office/drawing/2014/main" val="978481854"/>
                    </a:ext>
                  </a:extLst>
                </a:gridCol>
              </a:tblGrid>
              <a:tr h="1679361">
                <a:tc>
                  <a:txBody>
                    <a:bodyPr/>
                    <a:lstStyle/>
                    <a:p>
                      <a:pPr algn="ctr"/>
                      <a:endParaRPr lang="en-CA" sz="2800"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>
                          <a:latin typeface="TheSansB W7 Bold" panose="020B0702050302020203" pitchFamily="34" charset="0"/>
                        </a:rPr>
                        <a:t>Grade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>
                          <a:latin typeface="TheSansB W7 Bold" panose="020B0702050302020203" pitchFamily="34" charset="0"/>
                        </a:rPr>
                        <a:t>Grade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>
                          <a:latin typeface="TheSansB W7 Bold" panose="020B0702050302020203" pitchFamily="34" charset="0"/>
                        </a:rPr>
                        <a:t>Grade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>
                          <a:latin typeface="TheSansB W7 Bold" panose="020B0702050302020203" pitchFamily="34" charset="0"/>
                        </a:rPr>
                        <a:t>Grade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097940"/>
                  </a:ext>
                </a:extLst>
              </a:tr>
              <a:tr h="1679361">
                <a:tc>
                  <a:txBody>
                    <a:bodyPr/>
                    <a:lstStyle/>
                    <a:p>
                      <a:pPr algn="ctr"/>
                      <a:r>
                        <a:rPr lang="en-CA" sz="3200" b="0">
                          <a:solidFill>
                            <a:schemeClr val="bg1"/>
                          </a:solidFill>
                          <a:latin typeface="TheSansB W7 Bold" panose="020B0702050302020203" pitchFamily="34" charset="0"/>
                        </a:rPr>
                        <a:t>Number Sense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SNAP_2NS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SNAP_3NS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SNAP_4NS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SNAP_5NS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68331"/>
                  </a:ext>
                </a:extLst>
              </a:tr>
              <a:tr h="1679361">
                <a:tc>
                  <a:txBody>
                    <a:bodyPr/>
                    <a:lstStyle/>
                    <a:p>
                      <a:pPr algn="ctr"/>
                      <a:r>
                        <a:rPr lang="en-CA" sz="3200" b="0">
                          <a:solidFill>
                            <a:schemeClr val="bg1"/>
                          </a:solidFill>
                          <a:latin typeface="TheSansB W7 Bold" panose="020B0702050302020203" pitchFamily="34" charset="0"/>
                        </a:rPr>
                        <a:t>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SNAP_2OP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SNAP_3OP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SNAP_4OP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SNAP_5OP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87558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4E7408B-F014-173E-FD61-2CBB0C76D6AD}"/>
              </a:ext>
            </a:extLst>
          </p:cNvPr>
          <p:cNvSpPr/>
          <p:nvPr/>
        </p:nvSpPr>
        <p:spPr>
          <a:xfrm>
            <a:off x="822121" y="176169"/>
            <a:ext cx="3212984" cy="1065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solidFill>
                  <a:schemeClr val="accent2"/>
                </a:solidFill>
                <a:latin typeface="TheSansB W7 Bold" panose="020B0702050302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SNAP Kindergarten</a:t>
            </a:r>
            <a:endParaRPr lang="en-CA" sz="2400">
              <a:solidFill>
                <a:schemeClr val="accent2"/>
              </a:solidFill>
              <a:latin typeface="TheSansB W7 Bold" panose="020B07020503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9D987-410A-9635-3033-5B173580F912}"/>
              </a:ext>
            </a:extLst>
          </p:cNvPr>
          <p:cNvSpPr/>
          <p:nvPr/>
        </p:nvSpPr>
        <p:spPr>
          <a:xfrm>
            <a:off x="8211141" y="176169"/>
            <a:ext cx="3212984" cy="1065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solidFill>
                  <a:schemeClr val="accent2"/>
                </a:solidFill>
                <a:latin typeface="TheSansB W7 Bold" panose="020B0702050302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SNAP Grade 1</a:t>
            </a:r>
            <a:endParaRPr lang="en-CA" sz="2400">
              <a:solidFill>
                <a:schemeClr val="accent2"/>
              </a:solidFill>
              <a:latin typeface="TheSansB W7 Bold" panose="020B07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F668-A7C6-19FD-781D-AEFF6FDB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B87F-40FA-4133-A64E-EFE69488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528736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A1FB14-2415-4CC2-E131-2A0B03477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67009"/>
              </p:ext>
            </p:extLst>
          </p:nvPr>
        </p:nvGraphicFramePr>
        <p:xfrm>
          <a:off x="602166" y="609599"/>
          <a:ext cx="10905892" cy="5528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9020">
                  <a:extLst>
                    <a:ext uri="{9D8B030D-6E8A-4147-A177-3AD203B41FA5}">
                      <a16:colId xmlns:a16="http://schemas.microsoft.com/office/drawing/2014/main" val="2968386431"/>
                    </a:ext>
                  </a:extLst>
                </a:gridCol>
                <a:gridCol w="2176718">
                  <a:extLst>
                    <a:ext uri="{9D8B030D-6E8A-4147-A177-3AD203B41FA5}">
                      <a16:colId xmlns:a16="http://schemas.microsoft.com/office/drawing/2014/main" val="2368367931"/>
                    </a:ext>
                  </a:extLst>
                </a:gridCol>
                <a:gridCol w="2176718">
                  <a:extLst>
                    <a:ext uri="{9D8B030D-6E8A-4147-A177-3AD203B41FA5}">
                      <a16:colId xmlns:a16="http://schemas.microsoft.com/office/drawing/2014/main" val="1004356002"/>
                    </a:ext>
                  </a:extLst>
                </a:gridCol>
                <a:gridCol w="2176718">
                  <a:extLst>
                    <a:ext uri="{9D8B030D-6E8A-4147-A177-3AD203B41FA5}">
                      <a16:colId xmlns:a16="http://schemas.microsoft.com/office/drawing/2014/main" val="4163112519"/>
                    </a:ext>
                  </a:extLst>
                </a:gridCol>
                <a:gridCol w="2176718">
                  <a:extLst>
                    <a:ext uri="{9D8B030D-6E8A-4147-A177-3AD203B41FA5}">
                      <a16:colId xmlns:a16="http://schemas.microsoft.com/office/drawing/2014/main" val="978481854"/>
                    </a:ext>
                  </a:extLst>
                </a:gridCol>
              </a:tblGrid>
              <a:tr h="1842912">
                <a:tc>
                  <a:txBody>
                    <a:bodyPr/>
                    <a:lstStyle/>
                    <a:p>
                      <a:pPr algn="ctr"/>
                      <a:endParaRPr lang="en-CA"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>
                          <a:latin typeface="TheSansB W7 Bold" panose="020B0702050302020203" pitchFamily="34" charset="0"/>
                        </a:rPr>
                        <a:t>Grade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>
                          <a:latin typeface="TheSansB W7 Bold" panose="020B0702050302020203" pitchFamily="34" charset="0"/>
                        </a:rPr>
                        <a:t>Grade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>
                          <a:latin typeface="TheSansB W7 Bold" panose="020B0702050302020203" pitchFamily="34" charset="0"/>
                        </a:rPr>
                        <a:t>Grade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>
                          <a:latin typeface="TheSansB W7 Bold" panose="020B0702050302020203" pitchFamily="34" charset="0"/>
                        </a:rPr>
                        <a:t>Grade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097940"/>
                  </a:ext>
                </a:extLst>
              </a:tr>
              <a:tr h="1842912"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latin typeface="TheSansB W7 Bold" panose="020B0702050302020203" pitchFamily="34" charset="0"/>
                        </a:rPr>
                        <a:t>Number Sense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SNAP_6NS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SNAP_7NS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SNAP_8NS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5"/>
                        </a:rPr>
                        <a:t>SNAP_9NS (algebra)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68331"/>
                  </a:ext>
                </a:extLst>
              </a:tr>
              <a:tr h="1842912"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latin typeface="TheSansB W7 Bold" panose="020B0702050302020203" pitchFamily="34" charset="0"/>
                        </a:rPr>
                        <a:t>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SNAP_6OP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SNAP_7OP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SNAP_8OP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>
                          <a:solidFill>
                            <a:schemeClr val="accent2"/>
                          </a:solidFill>
                          <a:latin typeface="TheSansB W7 Bold" panose="020B0702050302020203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SNAP_9OP</a:t>
                      </a:r>
                      <a:endParaRPr lang="en-CA" sz="2800">
                        <a:solidFill>
                          <a:schemeClr val="accent2"/>
                        </a:solidFill>
                        <a:latin typeface="TheSansB W7 Bold" panose="020B0702050302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875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4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1F9C-2BA8-B3F0-726B-3940BC42C03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CA">
                <a:solidFill>
                  <a:srgbClr val="C00000"/>
                </a:solidFill>
                <a:effectLst/>
                <a:latin typeface="TheSansB W9 Black" panose="020B0902050302020203" pitchFamily="34" charset="0"/>
              </a:rPr>
              <a:t>SD72 SNAP 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07B4-4A82-875C-0942-6D8A4113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798" y="2040825"/>
            <a:ext cx="4715109" cy="3714749"/>
          </a:xfrm>
          <a:effectLst/>
        </p:spPr>
        <p:txBody>
          <a:bodyPr>
            <a:normAutofit/>
          </a:bodyPr>
          <a:lstStyle/>
          <a:p>
            <a:r>
              <a:rPr lang="en-CA" sz="3200">
                <a:solidFill>
                  <a:schemeClr val="accent2"/>
                </a:solidFill>
                <a:latin typeface="TheSansB W7 Bold" panose="020B0702050302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SNAP Number Sense Rubric</a:t>
            </a:r>
            <a:endParaRPr lang="en-CA" sz="3200">
              <a:solidFill>
                <a:schemeClr val="accent2"/>
              </a:solidFill>
              <a:latin typeface="TheSansB W7 Bold" panose="020B0702050302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F5B8C-7CEC-1A98-BC44-32EB727F37F6}"/>
              </a:ext>
            </a:extLst>
          </p:cNvPr>
          <p:cNvSpPr txBox="1">
            <a:spLocks/>
          </p:cNvSpPr>
          <p:nvPr/>
        </p:nvSpPr>
        <p:spPr>
          <a:xfrm>
            <a:off x="6255712" y="2040825"/>
            <a:ext cx="4715109" cy="371474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>
                <a:solidFill>
                  <a:schemeClr val="accent2"/>
                </a:solidFill>
                <a:latin typeface="TheSansB W7 Bold" panose="020B0702050302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SNAP Operations Rubric</a:t>
            </a:r>
            <a:endParaRPr lang="en-CA" sz="3200">
              <a:solidFill>
                <a:schemeClr val="accent2"/>
              </a:solidFill>
              <a:latin typeface="TheSansB W7 Bold" panose="020B07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1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1E3-7A6F-0742-C29E-8D4C3AEB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C00000"/>
                </a:solidFill>
                <a:effectLst/>
                <a:latin typeface="TheSansB W7 Bold" panose="020B0702050302020203" pitchFamily="34" charset="0"/>
              </a:rPr>
              <a:t>Additional Resources &amp; Information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16F8934E-99B6-B7F4-4AF2-5A737A616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3795" y="3161035"/>
            <a:ext cx="3310439" cy="1379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EB9F4-4A28-C2D5-6370-0942EED7AABC}"/>
              </a:ext>
            </a:extLst>
          </p:cNvPr>
          <p:cNvSpPr txBox="1"/>
          <p:nvPr/>
        </p:nvSpPr>
        <p:spPr>
          <a:xfrm>
            <a:off x="613083" y="4540385"/>
            <a:ext cx="4247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000" b="0" i="0" u="none" strike="noStrike">
                <a:solidFill>
                  <a:schemeClr val="accent2"/>
                </a:solidFill>
                <a:effectLst/>
                <a:latin typeface="TheSansB W7 Bold" panose="020B0702050302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SD33 Chilliwack SNAP Website</a:t>
            </a:r>
            <a:r>
              <a:rPr lang="en-US" sz="2000" b="0" i="0">
                <a:solidFill>
                  <a:schemeClr val="accent2"/>
                </a:solidFill>
                <a:effectLst/>
                <a:latin typeface="TheSansB W7 Bold" panose="020B0702050302020203" pitchFamily="34" charset="0"/>
              </a:rPr>
              <a:t> </a:t>
            </a:r>
            <a:r>
              <a:rPr lang="en-US" sz="2000" b="0" i="0">
                <a:effectLst/>
                <a:latin typeface="TheSansB W7 Bold" panose="020B0702050302020203" pitchFamily="34" charset="0"/>
              </a:rPr>
              <a:t>w</a:t>
            </a:r>
            <a:r>
              <a:rPr lang="en-US" sz="1800" b="0" i="0">
                <a:effectLst/>
                <a:latin typeface="arial" panose="020B0604020202020204" pitchFamily="34" charset="0"/>
              </a:rPr>
              <a:t>ith teacher guide, supportive resources, and exemplars</a:t>
            </a:r>
            <a:endParaRPr lang="en-CA"/>
          </a:p>
        </p:txBody>
      </p:sp>
      <p:pic>
        <p:nvPicPr>
          <p:cNvPr id="6" name="Online Media 5" title="#7 SNAP Assessment &amp; Teaching Tool">
            <a:hlinkClick r:id="" action="ppaction://media"/>
            <a:extLst>
              <a:ext uri="{FF2B5EF4-FFF2-40B4-BE49-F238E27FC236}">
                <a16:creationId xmlns:a16="http://schemas.microsoft.com/office/drawing/2014/main" id="{E0FDAF49-492D-4ACC-9A3C-898BD86CA0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5591" y="2406316"/>
            <a:ext cx="6313326" cy="356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B8AB8-D491-0E63-F5EB-301F36F059BA}"/>
              </a:ext>
            </a:extLst>
          </p:cNvPr>
          <p:cNvSpPr txBox="1"/>
          <p:nvPr/>
        </p:nvSpPr>
        <p:spPr>
          <a:xfrm>
            <a:off x="5181600" y="1866900"/>
            <a:ext cx="630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solidFill>
                  <a:schemeClr val="accent2"/>
                </a:solidFill>
                <a:latin typeface="TheSansB W7 Bold" panose="020B0702050302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SD71 SNAP Resources and References (Comox</a:t>
            </a:r>
            <a:r>
              <a:rPr lang="en-CA" sz="2000">
                <a:solidFill>
                  <a:schemeClr val="accent2"/>
                </a:solidFill>
                <a:latin typeface="TheSansB W7 Bold" panose="020B0702050302020203" pitchFamily="34" charset="0"/>
              </a:rPr>
              <a:t>)</a:t>
            </a:r>
            <a:r>
              <a:rPr lang="en-CA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4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4947A52E4A60429FA40A37B17AF2E1" ma:contentTypeVersion="11" ma:contentTypeDescription="Create a new document." ma:contentTypeScope="" ma:versionID="a338871dc477427c66a1f0b08448be3b">
  <xsd:schema xmlns:xsd="http://www.w3.org/2001/XMLSchema" xmlns:xs="http://www.w3.org/2001/XMLSchema" xmlns:p="http://schemas.microsoft.com/office/2006/metadata/properties" xmlns:ns2="6f3f8224-4327-4077-b5ad-19ef27dfd9df" xmlns:ns3="0ee91811-bd46-4174-9372-5e044479ee01" targetNamespace="http://schemas.microsoft.com/office/2006/metadata/properties" ma:root="true" ma:fieldsID="1e0404d1bbc2ac1972a94cc0a5b1597e" ns2:_="" ns3:_="">
    <xsd:import namespace="6f3f8224-4327-4077-b5ad-19ef27dfd9df"/>
    <xsd:import namespace="0ee91811-bd46-4174-9372-5e044479ee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f8224-4327-4077-b5ad-19ef27dfd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8eac88-128d-4e9e-964f-e2ad1bcbd4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1811-bd46-4174-9372-5e044479ee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a2893f-cd47-4206-a211-092238310925}" ma:internalName="TaxCatchAll" ma:showField="CatchAllData" ma:web="0ee91811-bd46-4174-9372-5e044479ee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3f8224-4327-4077-b5ad-19ef27dfd9df">
      <Terms xmlns="http://schemas.microsoft.com/office/infopath/2007/PartnerControls"/>
    </lcf76f155ced4ddcb4097134ff3c332f>
    <TaxCatchAll xmlns="0ee91811-bd46-4174-9372-5e044479ee01" xsi:nil="true"/>
  </documentManagement>
</p:properties>
</file>

<file path=customXml/itemProps1.xml><?xml version="1.0" encoding="utf-8"?>
<ds:datastoreItem xmlns:ds="http://schemas.openxmlformats.org/officeDocument/2006/customXml" ds:itemID="{310E7685-411D-4B31-A4E4-3C869BE7D6E2}">
  <ds:schemaRefs>
    <ds:schemaRef ds:uri="0ee91811-bd46-4174-9372-5e044479ee01"/>
    <ds:schemaRef ds:uri="6f3f8224-4327-4077-b5ad-19ef27dfd9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0ee91811-bd46-4174-9372-5e044479ee01"/>
    <ds:schemaRef ds:uri="6f3f8224-4327-4077-b5ad-19ef27dfd9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SlateVTI</vt:lpstr>
      <vt:lpstr>SNAP</vt:lpstr>
      <vt:lpstr>About the SNAP Assessments</vt:lpstr>
      <vt:lpstr>Elementary</vt:lpstr>
      <vt:lpstr>PowerPoint Presentation</vt:lpstr>
      <vt:lpstr>SD72 SNAP Rubrics</vt:lpstr>
      <vt:lpstr>Additional Resources &amp; Information</vt:lpstr>
    </vt:vector>
  </TitlesOfParts>
  <Company>School District 72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McConnell</dc:creator>
  <cp:revision>1</cp:revision>
  <dcterms:created xsi:type="dcterms:W3CDTF">2025-06-03T21:15:52Z</dcterms:created>
  <dcterms:modified xsi:type="dcterms:W3CDTF">2025-06-13T22:57:48Z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0x010100B14947A52E4A60429FA40A37B17AF2E1</vt:lpwstr>
  </property>
  <property fmtid="{D5CDD505-2E9C-101B-9397-08002B2CF9AE}" pid="3" name="MediaServiceImageTags">
    <vt:lpwstr/>
  </property>
</Properties>
</file>