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86" r:id="rId7"/>
    <p:sldId id="261" r:id="rId8"/>
    <p:sldId id="262" r:id="rId9"/>
    <p:sldId id="287" r:id="rId10"/>
    <p:sldId id="263" r:id="rId11"/>
    <p:sldId id="264" r:id="rId12"/>
    <p:sldId id="288" r:id="rId13"/>
    <p:sldId id="265" r:id="rId14"/>
    <p:sldId id="266" r:id="rId15"/>
    <p:sldId id="289" r:id="rId16"/>
    <p:sldId id="267" r:id="rId17"/>
    <p:sldId id="268" r:id="rId18"/>
    <p:sldId id="290" r:id="rId19"/>
    <p:sldId id="269" r:id="rId20"/>
    <p:sldId id="270" r:id="rId21"/>
    <p:sldId id="291" r:id="rId22"/>
    <p:sldId id="271" r:id="rId23"/>
    <p:sldId id="272" r:id="rId24"/>
    <p:sldId id="292" r:id="rId25"/>
    <p:sldId id="284" r:id="rId26"/>
    <p:sldId id="285" r:id="rId27"/>
    <p:sldId id="273" r:id="rId28"/>
    <p:sldId id="293" r:id="rId29"/>
    <p:sldId id="274" r:id="rId30"/>
    <p:sldId id="276" r:id="rId31"/>
    <p:sldId id="277" r:id="rId32"/>
    <p:sldId id="294" r:id="rId33"/>
    <p:sldId id="275" r:id="rId34"/>
    <p:sldId id="278" r:id="rId35"/>
    <p:sldId id="279" r:id="rId36"/>
    <p:sldId id="280" r:id="rId37"/>
    <p:sldId id="281" r:id="rId38"/>
    <p:sldId id="282" r:id="rId39"/>
    <p:sldId id="283" r:id="rId40"/>
  </p:sldIdLst>
  <p:sldSz cx="18288000" cy="10287000"/>
  <p:notesSz cx="7010400" cy="9296400"/>
  <p:embeddedFontLst>
    <p:embeddedFont>
      <p:font typeface="Bobby Jones Soft" panose="020B0604020202020204" charset="0"/>
      <p:regular r:id="rId41"/>
    </p:embeddedFont>
    <p:embeddedFont>
      <p:font typeface="Playpen Sans" panose="020B0604020202020204" charset="0"/>
      <p:regular r:id="rId42"/>
    </p:embeddedFont>
    <p:embeddedFont>
      <p:font typeface="Playpen Sans Semi-Bold" panose="020B0604020202020204" charset="0"/>
      <p:regular r:id="rId43"/>
    </p:embeddedFont>
    <p:embeddedFont>
      <p:font typeface="Roboto" panose="02000000000000000000" pitchFamily="2" charset="0"/>
      <p:regular r:id="rId44"/>
      <p:bold r:id="rId45"/>
    </p:embeddedFont>
    <p:embeddedFont>
      <p:font typeface="TheSansB 1 Semi-Bold" panose="020B0604020202020204" charset="0"/>
      <p:regular r:id="rId46"/>
    </p:embeddedFont>
    <p:embeddedFont>
      <p:font typeface="TheSansB 2 Semi-Bold" panose="020B0604020202020204" charset="0"/>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A8DC19-7EA2-4C80-A150-F26B2C017159}" v="69" dt="2025-11-12T19:15:33.1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56" d="100"/>
          <a:sy n="56" d="100"/>
        </p:scale>
        <p:origin x="324" y="3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5.fntdata"/><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McConnell" userId="81e77ba1-b25f-4b9d-a21e-c41789dbddde" providerId="ADAL" clId="{0B88C7CC-A617-4C71-9AC2-4A7BE12B0791}"/>
    <pc:docChg chg="custSel addSld modSld sldOrd">
      <pc:chgData name="Jessica McConnell" userId="81e77ba1-b25f-4b9d-a21e-c41789dbddde" providerId="ADAL" clId="{0B88C7CC-A617-4C71-9AC2-4A7BE12B0791}" dt="2025-11-12T19:51:11.398" v="1513" actId="20577"/>
      <pc:docMkLst>
        <pc:docMk/>
      </pc:docMkLst>
      <pc:sldChg chg="modSp mod ord">
        <pc:chgData name="Jessica McConnell" userId="81e77ba1-b25f-4b9d-a21e-c41789dbddde" providerId="ADAL" clId="{0B88C7CC-A617-4C71-9AC2-4A7BE12B0791}" dt="2025-11-12T19:49:46.500" v="1502" actId="1076"/>
        <pc:sldMkLst>
          <pc:docMk/>
          <pc:sldMk cId="0" sldId="275"/>
        </pc:sldMkLst>
        <pc:spChg chg="mod">
          <ac:chgData name="Jessica McConnell" userId="81e77ba1-b25f-4b9d-a21e-c41789dbddde" providerId="ADAL" clId="{0B88C7CC-A617-4C71-9AC2-4A7BE12B0791}" dt="2025-11-12T19:49:46.500" v="1502" actId="1076"/>
          <ac:spMkLst>
            <pc:docMk/>
            <pc:sldMk cId="0" sldId="275"/>
            <ac:spMk id="43" creationId="{00000000-0000-0000-0000-000000000000}"/>
          </ac:spMkLst>
        </pc:spChg>
      </pc:sldChg>
      <pc:sldChg chg="addSp delSp modSp mod">
        <pc:chgData name="Jessica McConnell" userId="81e77ba1-b25f-4b9d-a21e-c41789dbddde" providerId="ADAL" clId="{0B88C7CC-A617-4C71-9AC2-4A7BE12B0791}" dt="2025-11-12T19:16:39.419" v="1475" actId="478"/>
        <pc:sldMkLst>
          <pc:docMk/>
          <pc:sldMk cId="0" sldId="277"/>
        </pc:sldMkLst>
        <pc:spChg chg="mod">
          <ac:chgData name="Jessica McConnell" userId="81e77ba1-b25f-4b9d-a21e-c41789dbddde" providerId="ADAL" clId="{0B88C7CC-A617-4C71-9AC2-4A7BE12B0791}" dt="2025-11-12T19:16:26.908" v="1471" actId="20577"/>
          <ac:spMkLst>
            <pc:docMk/>
            <pc:sldMk cId="0" sldId="277"/>
            <ac:spMk id="13" creationId="{00000000-0000-0000-0000-000000000000}"/>
          </ac:spMkLst>
        </pc:spChg>
        <pc:spChg chg="del">
          <ac:chgData name="Jessica McConnell" userId="81e77ba1-b25f-4b9d-a21e-c41789dbddde" providerId="ADAL" clId="{0B88C7CC-A617-4C71-9AC2-4A7BE12B0791}" dt="2025-11-12T19:16:34.896" v="1472" actId="478"/>
          <ac:spMkLst>
            <pc:docMk/>
            <pc:sldMk cId="0" sldId="277"/>
            <ac:spMk id="19" creationId="{00000000-0000-0000-0000-000000000000}"/>
          </ac:spMkLst>
        </pc:spChg>
        <pc:spChg chg="del">
          <ac:chgData name="Jessica McConnell" userId="81e77ba1-b25f-4b9d-a21e-c41789dbddde" providerId="ADAL" clId="{0B88C7CC-A617-4C71-9AC2-4A7BE12B0791}" dt="2025-11-12T19:16:39.419" v="1475" actId="478"/>
          <ac:spMkLst>
            <pc:docMk/>
            <pc:sldMk cId="0" sldId="277"/>
            <ac:spMk id="20" creationId="{00000000-0000-0000-0000-000000000000}"/>
          </ac:spMkLst>
        </pc:spChg>
        <pc:spChg chg="del">
          <ac:chgData name="Jessica McConnell" userId="81e77ba1-b25f-4b9d-a21e-c41789dbddde" providerId="ADAL" clId="{0B88C7CC-A617-4C71-9AC2-4A7BE12B0791}" dt="2025-11-12T19:16:37.660" v="1473" actId="478"/>
          <ac:spMkLst>
            <pc:docMk/>
            <pc:sldMk cId="0" sldId="277"/>
            <ac:spMk id="21" creationId="{00000000-0000-0000-0000-000000000000}"/>
          </ac:spMkLst>
        </pc:spChg>
        <pc:spChg chg="del">
          <ac:chgData name="Jessica McConnell" userId="81e77ba1-b25f-4b9d-a21e-c41789dbddde" providerId="ADAL" clId="{0B88C7CC-A617-4C71-9AC2-4A7BE12B0791}" dt="2025-11-12T19:16:38.408" v="1474" actId="478"/>
          <ac:spMkLst>
            <pc:docMk/>
            <pc:sldMk cId="0" sldId="277"/>
            <ac:spMk id="22" creationId="{00000000-0000-0000-0000-000000000000}"/>
          </ac:spMkLst>
        </pc:spChg>
        <pc:spChg chg="add mod">
          <ac:chgData name="Jessica McConnell" userId="81e77ba1-b25f-4b9d-a21e-c41789dbddde" providerId="ADAL" clId="{0B88C7CC-A617-4C71-9AC2-4A7BE12B0791}" dt="2025-11-12T19:13:30.661" v="1438" actId="207"/>
          <ac:spMkLst>
            <pc:docMk/>
            <pc:sldMk cId="0" sldId="277"/>
            <ac:spMk id="32" creationId="{45CEE449-6B16-AEAB-1600-9D73BF8B97E4}"/>
          </ac:spMkLst>
        </pc:spChg>
        <pc:spChg chg="add mod">
          <ac:chgData name="Jessica McConnell" userId="81e77ba1-b25f-4b9d-a21e-c41789dbddde" providerId="ADAL" clId="{0B88C7CC-A617-4C71-9AC2-4A7BE12B0791}" dt="2025-11-12T19:13:48.239" v="1440" actId="1076"/>
          <ac:spMkLst>
            <pc:docMk/>
            <pc:sldMk cId="0" sldId="277"/>
            <ac:spMk id="33" creationId="{2E889383-530C-97E4-BEEE-04DF1C8D1B5E}"/>
          </ac:spMkLst>
        </pc:spChg>
        <pc:spChg chg="add mod">
          <ac:chgData name="Jessica McConnell" userId="81e77ba1-b25f-4b9d-a21e-c41789dbddde" providerId="ADAL" clId="{0B88C7CC-A617-4C71-9AC2-4A7BE12B0791}" dt="2025-11-12T19:14:47.360" v="1454" actId="1038"/>
          <ac:spMkLst>
            <pc:docMk/>
            <pc:sldMk cId="0" sldId="277"/>
            <ac:spMk id="34" creationId="{ADBC81AA-749B-4D47-90B8-383886A5B561}"/>
          </ac:spMkLst>
        </pc:spChg>
        <pc:spChg chg="add mod">
          <ac:chgData name="Jessica McConnell" userId="81e77ba1-b25f-4b9d-a21e-c41789dbddde" providerId="ADAL" clId="{0B88C7CC-A617-4C71-9AC2-4A7BE12B0791}" dt="2025-11-12T19:13:59.656" v="1444" actId="1076"/>
          <ac:spMkLst>
            <pc:docMk/>
            <pc:sldMk cId="0" sldId="277"/>
            <ac:spMk id="35" creationId="{CEF9D818-EB76-4314-08B5-E920C96E5AC7}"/>
          </ac:spMkLst>
        </pc:spChg>
        <pc:spChg chg="add mod">
          <ac:chgData name="Jessica McConnell" userId="81e77ba1-b25f-4b9d-a21e-c41789dbddde" providerId="ADAL" clId="{0B88C7CC-A617-4C71-9AC2-4A7BE12B0791}" dt="2025-11-12T19:14:41.384" v="1453" actId="1035"/>
          <ac:spMkLst>
            <pc:docMk/>
            <pc:sldMk cId="0" sldId="277"/>
            <ac:spMk id="36" creationId="{94907315-CC54-6DA2-A634-E7136CAABE28}"/>
          </ac:spMkLst>
        </pc:spChg>
        <pc:spChg chg="add mod">
          <ac:chgData name="Jessica McConnell" userId="81e77ba1-b25f-4b9d-a21e-c41789dbddde" providerId="ADAL" clId="{0B88C7CC-A617-4C71-9AC2-4A7BE12B0791}" dt="2025-11-12T19:14:30.552" v="1451" actId="1035"/>
          <ac:spMkLst>
            <pc:docMk/>
            <pc:sldMk cId="0" sldId="277"/>
            <ac:spMk id="37" creationId="{66FA552D-16E8-96D5-9567-BEFB65891440}"/>
          </ac:spMkLst>
        </pc:spChg>
        <pc:spChg chg="add mod">
          <ac:chgData name="Jessica McConnell" userId="81e77ba1-b25f-4b9d-a21e-c41789dbddde" providerId="ADAL" clId="{0B88C7CC-A617-4C71-9AC2-4A7BE12B0791}" dt="2025-11-12T19:14:18.114" v="1450" actId="1076"/>
          <ac:spMkLst>
            <pc:docMk/>
            <pc:sldMk cId="0" sldId="277"/>
            <ac:spMk id="38" creationId="{423B832C-1A4E-1E2F-79D4-23A09CDCE35C}"/>
          </ac:spMkLst>
        </pc:spChg>
        <pc:spChg chg="add mod">
          <ac:chgData name="Jessica McConnell" userId="81e77ba1-b25f-4b9d-a21e-c41789dbddde" providerId="ADAL" clId="{0B88C7CC-A617-4C71-9AC2-4A7BE12B0791}" dt="2025-11-12T19:14:57.322" v="1456" actId="1076"/>
          <ac:spMkLst>
            <pc:docMk/>
            <pc:sldMk cId="0" sldId="277"/>
            <ac:spMk id="39" creationId="{6C07A467-6DED-F2CC-3CC1-43DF8A18617D}"/>
          </ac:spMkLst>
        </pc:spChg>
        <pc:spChg chg="add mod">
          <ac:chgData name="Jessica McConnell" userId="81e77ba1-b25f-4b9d-a21e-c41789dbddde" providerId="ADAL" clId="{0B88C7CC-A617-4C71-9AC2-4A7BE12B0791}" dt="2025-11-12T19:15:01.573" v="1458" actId="1076"/>
          <ac:spMkLst>
            <pc:docMk/>
            <pc:sldMk cId="0" sldId="277"/>
            <ac:spMk id="40" creationId="{AD0D8E83-E18F-9CBF-ECCF-24ACABE7BFEE}"/>
          </ac:spMkLst>
        </pc:spChg>
        <pc:spChg chg="add mod">
          <ac:chgData name="Jessica McConnell" userId="81e77ba1-b25f-4b9d-a21e-c41789dbddde" providerId="ADAL" clId="{0B88C7CC-A617-4C71-9AC2-4A7BE12B0791}" dt="2025-11-12T19:15:06.147" v="1460" actId="1076"/>
          <ac:spMkLst>
            <pc:docMk/>
            <pc:sldMk cId="0" sldId="277"/>
            <ac:spMk id="41" creationId="{217E2571-DC71-0D53-2DA9-DC8E35B3423E}"/>
          </ac:spMkLst>
        </pc:spChg>
        <pc:spChg chg="add mod">
          <ac:chgData name="Jessica McConnell" userId="81e77ba1-b25f-4b9d-a21e-c41789dbddde" providerId="ADAL" clId="{0B88C7CC-A617-4C71-9AC2-4A7BE12B0791}" dt="2025-11-12T19:15:12.710" v="1462" actId="1076"/>
          <ac:spMkLst>
            <pc:docMk/>
            <pc:sldMk cId="0" sldId="277"/>
            <ac:spMk id="42" creationId="{88BE1200-0427-6BF2-4ABE-A859FB6A2E9B}"/>
          </ac:spMkLst>
        </pc:spChg>
        <pc:spChg chg="add mod">
          <ac:chgData name="Jessica McConnell" userId="81e77ba1-b25f-4b9d-a21e-c41789dbddde" providerId="ADAL" clId="{0B88C7CC-A617-4C71-9AC2-4A7BE12B0791}" dt="2025-11-12T19:15:17.790" v="1464" actId="1076"/>
          <ac:spMkLst>
            <pc:docMk/>
            <pc:sldMk cId="0" sldId="277"/>
            <ac:spMk id="43" creationId="{4ADAABF1-89DB-9602-9DEC-035C440728AE}"/>
          </ac:spMkLst>
        </pc:spChg>
        <pc:spChg chg="add mod">
          <ac:chgData name="Jessica McConnell" userId="81e77ba1-b25f-4b9d-a21e-c41789dbddde" providerId="ADAL" clId="{0B88C7CC-A617-4C71-9AC2-4A7BE12B0791}" dt="2025-11-12T19:15:24.555" v="1466" actId="1076"/>
          <ac:spMkLst>
            <pc:docMk/>
            <pc:sldMk cId="0" sldId="277"/>
            <ac:spMk id="44" creationId="{FE6C3F14-B478-D576-B8E7-D48C7C4F6844}"/>
          </ac:spMkLst>
        </pc:spChg>
        <pc:spChg chg="add mod">
          <ac:chgData name="Jessica McConnell" userId="81e77ba1-b25f-4b9d-a21e-c41789dbddde" providerId="ADAL" clId="{0B88C7CC-A617-4C71-9AC2-4A7BE12B0791}" dt="2025-11-12T19:15:46.129" v="1469" actId="207"/>
          <ac:spMkLst>
            <pc:docMk/>
            <pc:sldMk cId="0" sldId="277"/>
            <ac:spMk id="45" creationId="{0E2B63A6-2112-587E-49B9-86CF404364A8}"/>
          </ac:spMkLst>
        </pc:spChg>
      </pc:sldChg>
      <pc:sldChg chg="modSp mod">
        <pc:chgData name="Jessica McConnell" userId="81e77ba1-b25f-4b9d-a21e-c41789dbddde" providerId="ADAL" clId="{0B88C7CC-A617-4C71-9AC2-4A7BE12B0791}" dt="2025-11-12T19:18:57.646" v="1498" actId="14100"/>
        <pc:sldMkLst>
          <pc:docMk/>
          <pc:sldMk cId="0" sldId="279"/>
        </pc:sldMkLst>
        <pc:spChg chg="mod">
          <ac:chgData name="Jessica McConnell" userId="81e77ba1-b25f-4b9d-a21e-c41789dbddde" providerId="ADAL" clId="{0B88C7CC-A617-4C71-9AC2-4A7BE12B0791}" dt="2025-11-12T19:18:03.337" v="1489" actId="14100"/>
          <ac:spMkLst>
            <pc:docMk/>
            <pc:sldMk cId="0" sldId="279"/>
            <ac:spMk id="7" creationId="{00000000-0000-0000-0000-000000000000}"/>
          </ac:spMkLst>
        </pc:spChg>
        <pc:spChg chg="mod">
          <ac:chgData name="Jessica McConnell" userId="81e77ba1-b25f-4b9d-a21e-c41789dbddde" providerId="ADAL" clId="{0B88C7CC-A617-4C71-9AC2-4A7BE12B0791}" dt="2025-11-12T19:18:34.211" v="1495" actId="14100"/>
          <ac:spMkLst>
            <pc:docMk/>
            <pc:sldMk cId="0" sldId="279"/>
            <ac:spMk id="11" creationId="{00000000-0000-0000-0000-000000000000}"/>
          </ac:spMkLst>
        </pc:spChg>
        <pc:spChg chg="mod">
          <ac:chgData name="Jessica McConnell" userId="81e77ba1-b25f-4b9d-a21e-c41789dbddde" providerId="ADAL" clId="{0B88C7CC-A617-4C71-9AC2-4A7BE12B0791}" dt="2025-11-12T19:18:57.646" v="1498" actId="14100"/>
          <ac:spMkLst>
            <pc:docMk/>
            <pc:sldMk cId="0" sldId="279"/>
            <ac:spMk id="12" creationId="{00000000-0000-0000-0000-000000000000}"/>
          </ac:spMkLst>
        </pc:spChg>
      </pc:sldChg>
      <pc:sldChg chg="modSp mod">
        <pc:chgData name="Jessica McConnell" userId="81e77ba1-b25f-4b9d-a21e-c41789dbddde" providerId="ADAL" clId="{0B88C7CC-A617-4C71-9AC2-4A7BE12B0791}" dt="2025-11-12T19:17:30.172" v="1484" actId="1076"/>
        <pc:sldMkLst>
          <pc:docMk/>
          <pc:sldMk cId="0" sldId="282"/>
        </pc:sldMkLst>
        <pc:spChg chg="mod">
          <ac:chgData name="Jessica McConnell" userId="81e77ba1-b25f-4b9d-a21e-c41789dbddde" providerId="ADAL" clId="{0B88C7CC-A617-4C71-9AC2-4A7BE12B0791}" dt="2025-11-12T19:17:30.172" v="1484" actId="1076"/>
          <ac:spMkLst>
            <pc:docMk/>
            <pc:sldMk cId="0" sldId="282"/>
            <ac:spMk id="3" creationId="{00000000-0000-0000-0000-000000000000}"/>
          </ac:spMkLst>
        </pc:spChg>
      </pc:sldChg>
      <pc:sldChg chg="addSp modSp new mod">
        <pc:chgData name="Jessica McConnell" userId="81e77ba1-b25f-4b9d-a21e-c41789dbddde" providerId="ADAL" clId="{0B88C7CC-A617-4C71-9AC2-4A7BE12B0791}" dt="2025-11-12T19:51:11.398" v="1513" actId="20577"/>
        <pc:sldMkLst>
          <pc:docMk/>
          <pc:sldMk cId="1926786249" sldId="286"/>
        </pc:sldMkLst>
        <pc:spChg chg="add mod">
          <ac:chgData name="Jessica McConnell" userId="81e77ba1-b25f-4b9d-a21e-c41789dbddde" providerId="ADAL" clId="{0B88C7CC-A617-4C71-9AC2-4A7BE12B0791}" dt="2025-11-12T19:51:11.398" v="1513" actId="20577"/>
          <ac:spMkLst>
            <pc:docMk/>
            <pc:sldMk cId="1926786249" sldId="286"/>
            <ac:spMk id="2" creationId="{D769CB58-B301-C1FF-4965-ACB724F6B2B8}"/>
          </ac:spMkLst>
        </pc:spChg>
        <pc:spChg chg="add">
          <ac:chgData name="Jessica McConnell" userId="81e77ba1-b25f-4b9d-a21e-c41789dbddde" providerId="ADAL" clId="{0B88C7CC-A617-4C71-9AC2-4A7BE12B0791}" dt="2025-11-12T18:38:46.859" v="456"/>
          <ac:spMkLst>
            <pc:docMk/>
            <pc:sldMk cId="1926786249" sldId="286"/>
            <ac:spMk id="3" creationId="{55BCB424-72B8-70A2-59BF-E0E48BC51B76}"/>
          </ac:spMkLst>
        </pc:spChg>
        <pc:spChg chg="add">
          <ac:chgData name="Jessica McConnell" userId="81e77ba1-b25f-4b9d-a21e-c41789dbddde" providerId="ADAL" clId="{0B88C7CC-A617-4C71-9AC2-4A7BE12B0791}" dt="2025-11-12T18:38:46.859" v="456"/>
          <ac:spMkLst>
            <pc:docMk/>
            <pc:sldMk cId="1926786249" sldId="286"/>
            <ac:spMk id="4" creationId="{F1B7F004-A1DB-CCAB-1749-5F846569ACFC}"/>
          </ac:spMkLst>
        </pc:spChg>
      </pc:sldChg>
      <pc:sldChg chg="addSp modSp new mod">
        <pc:chgData name="Jessica McConnell" userId="81e77ba1-b25f-4b9d-a21e-c41789dbddde" providerId="ADAL" clId="{0B88C7CC-A617-4C71-9AC2-4A7BE12B0791}" dt="2025-11-12T18:50:25.875" v="872" actId="1076"/>
        <pc:sldMkLst>
          <pc:docMk/>
          <pc:sldMk cId="1278059698" sldId="287"/>
        </pc:sldMkLst>
        <pc:spChg chg="add mod">
          <ac:chgData name="Jessica McConnell" userId="81e77ba1-b25f-4b9d-a21e-c41789dbddde" providerId="ADAL" clId="{0B88C7CC-A617-4C71-9AC2-4A7BE12B0791}" dt="2025-11-12T18:50:25.875" v="872" actId="1076"/>
          <ac:spMkLst>
            <pc:docMk/>
            <pc:sldMk cId="1278059698" sldId="287"/>
            <ac:spMk id="2" creationId="{86034C5D-98E4-8E53-0BDD-6FA9436F7252}"/>
          </ac:spMkLst>
        </pc:spChg>
      </pc:sldChg>
      <pc:sldChg chg="addSp modSp new mod">
        <pc:chgData name="Jessica McConnell" userId="81e77ba1-b25f-4b9d-a21e-c41789dbddde" providerId="ADAL" clId="{0B88C7CC-A617-4C71-9AC2-4A7BE12B0791}" dt="2025-11-12T18:50:08.790" v="870" actId="20577"/>
        <pc:sldMkLst>
          <pc:docMk/>
          <pc:sldMk cId="3712819285" sldId="288"/>
        </pc:sldMkLst>
        <pc:spChg chg="add mod">
          <ac:chgData name="Jessica McConnell" userId="81e77ba1-b25f-4b9d-a21e-c41789dbddde" providerId="ADAL" clId="{0B88C7CC-A617-4C71-9AC2-4A7BE12B0791}" dt="2025-11-12T18:50:08.790" v="870" actId="20577"/>
          <ac:spMkLst>
            <pc:docMk/>
            <pc:sldMk cId="3712819285" sldId="288"/>
            <ac:spMk id="2" creationId="{323A8166-36EF-BA03-FF6D-56B28205BC0E}"/>
          </ac:spMkLst>
        </pc:spChg>
      </pc:sldChg>
      <pc:sldChg chg="addSp modSp new mod">
        <pc:chgData name="Jessica McConnell" userId="81e77ba1-b25f-4b9d-a21e-c41789dbddde" providerId="ADAL" clId="{0B88C7CC-A617-4C71-9AC2-4A7BE12B0791}" dt="2025-11-12T18:55:43.573" v="955" actId="113"/>
        <pc:sldMkLst>
          <pc:docMk/>
          <pc:sldMk cId="413932937" sldId="289"/>
        </pc:sldMkLst>
        <pc:spChg chg="add mod">
          <ac:chgData name="Jessica McConnell" userId="81e77ba1-b25f-4b9d-a21e-c41789dbddde" providerId="ADAL" clId="{0B88C7CC-A617-4C71-9AC2-4A7BE12B0791}" dt="2025-11-12T18:55:43.573" v="955" actId="113"/>
          <ac:spMkLst>
            <pc:docMk/>
            <pc:sldMk cId="413932937" sldId="289"/>
            <ac:spMk id="2" creationId="{345F8649-CDBE-5B2E-6CAB-76CC791FBED4}"/>
          </ac:spMkLst>
        </pc:spChg>
      </pc:sldChg>
      <pc:sldChg chg="addSp modSp new mod">
        <pc:chgData name="Jessica McConnell" userId="81e77ba1-b25f-4b9d-a21e-c41789dbddde" providerId="ADAL" clId="{0B88C7CC-A617-4C71-9AC2-4A7BE12B0791}" dt="2025-11-12T18:59:11.938" v="996" actId="20577"/>
        <pc:sldMkLst>
          <pc:docMk/>
          <pc:sldMk cId="1633052868" sldId="290"/>
        </pc:sldMkLst>
        <pc:spChg chg="add mod">
          <ac:chgData name="Jessica McConnell" userId="81e77ba1-b25f-4b9d-a21e-c41789dbddde" providerId="ADAL" clId="{0B88C7CC-A617-4C71-9AC2-4A7BE12B0791}" dt="2025-11-12T18:59:11.938" v="996" actId="20577"/>
          <ac:spMkLst>
            <pc:docMk/>
            <pc:sldMk cId="1633052868" sldId="290"/>
            <ac:spMk id="2" creationId="{915A0DD0-AAEE-8DB2-8FCB-9C54095B983D}"/>
          </ac:spMkLst>
        </pc:spChg>
      </pc:sldChg>
      <pc:sldChg chg="addSp modSp new mod">
        <pc:chgData name="Jessica McConnell" userId="81e77ba1-b25f-4b9d-a21e-c41789dbddde" providerId="ADAL" clId="{0B88C7CC-A617-4C71-9AC2-4A7BE12B0791}" dt="2025-11-12T19:04:56.345" v="1233" actId="3626"/>
        <pc:sldMkLst>
          <pc:docMk/>
          <pc:sldMk cId="1817347012" sldId="291"/>
        </pc:sldMkLst>
        <pc:spChg chg="add mod">
          <ac:chgData name="Jessica McConnell" userId="81e77ba1-b25f-4b9d-a21e-c41789dbddde" providerId="ADAL" clId="{0B88C7CC-A617-4C71-9AC2-4A7BE12B0791}" dt="2025-11-12T19:04:56.345" v="1233" actId="3626"/>
          <ac:spMkLst>
            <pc:docMk/>
            <pc:sldMk cId="1817347012" sldId="291"/>
            <ac:spMk id="2" creationId="{1F621470-0566-605A-E5A1-3B089728FFCF}"/>
          </ac:spMkLst>
        </pc:spChg>
      </pc:sldChg>
      <pc:sldChg chg="addSp modSp new mod">
        <pc:chgData name="Jessica McConnell" userId="81e77ba1-b25f-4b9d-a21e-c41789dbddde" providerId="ADAL" clId="{0B88C7CC-A617-4C71-9AC2-4A7BE12B0791}" dt="2025-11-12T19:04:51.164" v="1232" actId="3626"/>
        <pc:sldMkLst>
          <pc:docMk/>
          <pc:sldMk cId="2318798918" sldId="292"/>
        </pc:sldMkLst>
        <pc:spChg chg="add mod">
          <ac:chgData name="Jessica McConnell" userId="81e77ba1-b25f-4b9d-a21e-c41789dbddde" providerId="ADAL" clId="{0B88C7CC-A617-4C71-9AC2-4A7BE12B0791}" dt="2025-11-12T19:04:51.164" v="1232" actId="3626"/>
          <ac:spMkLst>
            <pc:docMk/>
            <pc:sldMk cId="2318798918" sldId="292"/>
            <ac:spMk id="2" creationId="{CB2E89FA-9A4C-B9DC-73F0-2D8C69668226}"/>
          </ac:spMkLst>
        </pc:spChg>
      </pc:sldChg>
      <pc:sldChg chg="addSp delSp modSp new mod ord">
        <pc:chgData name="Jessica McConnell" userId="81e77ba1-b25f-4b9d-a21e-c41789dbddde" providerId="ADAL" clId="{0B88C7CC-A617-4C71-9AC2-4A7BE12B0791}" dt="2025-11-12T19:09:05.216" v="1324" actId="5793"/>
        <pc:sldMkLst>
          <pc:docMk/>
          <pc:sldMk cId="521055481" sldId="293"/>
        </pc:sldMkLst>
        <pc:spChg chg="add del mod">
          <ac:chgData name="Jessica McConnell" userId="81e77ba1-b25f-4b9d-a21e-c41789dbddde" providerId="ADAL" clId="{0B88C7CC-A617-4C71-9AC2-4A7BE12B0791}" dt="2025-11-12T19:06:29.132" v="1240"/>
          <ac:spMkLst>
            <pc:docMk/>
            <pc:sldMk cId="521055481" sldId="293"/>
            <ac:spMk id="2" creationId="{7ABB00E0-978F-2424-CE5A-BA27882D3706}"/>
          </ac:spMkLst>
        </pc:spChg>
        <pc:spChg chg="add mod">
          <ac:chgData name="Jessica McConnell" userId="81e77ba1-b25f-4b9d-a21e-c41789dbddde" providerId="ADAL" clId="{0B88C7CC-A617-4C71-9AC2-4A7BE12B0791}" dt="2025-11-12T19:06:36.743" v="1242" actId="6549"/>
          <ac:spMkLst>
            <pc:docMk/>
            <pc:sldMk cId="521055481" sldId="293"/>
            <ac:spMk id="3" creationId="{15FF2AB9-161E-1E50-27B8-B7C48682F408}"/>
          </ac:spMkLst>
        </pc:spChg>
        <pc:spChg chg="add">
          <ac:chgData name="Jessica McConnell" userId="81e77ba1-b25f-4b9d-a21e-c41789dbddde" providerId="ADAL" clId="{0B88C7CC-A617-4C71-9AC2-4A7BE12B0791}" dt="2025-11-12T19:06:26.378" v="1238"/>
          <ac:spMkLst>
            <pc:docMk/>
            <pc:sldMk cId="521055481" sldId="293"/>
            <ac:spMk id="4" creationId="{332B94B5-0B66-4809-6988-368FC3913154}"/>
          </ac:spMkLst>
        </pc:spChg>
        <pc:spChg chg="add">
          <ac:chgData name="Jessica McConnell" userId="81e77ba1-b25f-4b9d-a21e-c41789dbddde" providerId="ADAL" clId="{0B88C7CC-A617-4C71-9AC2-4A7BE12B0791}" dt="2025-11-12T19:06:26.378" v="1238"/>
          <ac:spMkLst>
            <pc:docMk/>
            <pc:sldMk cId="521055481" sldId="293"/>
            <ac:spMk id="5" creationId="{1C4E5CF0-5D94-CCCB-44F8-6DE5749A9EFF}"/>
          </ac:spMkLst>
        </pc:spChg>
        <pc:spChg chg="add mod">
          <ac:chgData name="Jessica McConnell" userId="81e77ba1-b25f-4b9d-a21e-c41789dbddde" providerId="ADAL" clId="{0B88C7CC-A617-4C71-9AC2-4A7BE12B0791}" dt="2025-11-12T19:09:05.216" v="1324" actId="5793"/>
          <ac:spMkLst>
            <pc:docMk/>
            <pc:sldMk cId="521055481" sldId="293"/>
            <ac:spMk id="7" creationId="{C099415B-69EC-98F5-CC48-4CB1D6D20B9F}"/>
          </ac:spMkLst>
        </pc:spChg>
        <pc:picChg chg="add del">
          <ac:chgData name="Jessica McConnell" userId="81e77ba1-b25f-4b9d-a21e-c41789dbddde" providerId="ADAL" clId="{0B88C7CC-A617-4C71-9AC2-4A7BE12B0791}" dt="2025-11-12T19:06:43.639" v="1245" actId="478"/>
          <ac:picMkLst>
            <pc:docMk/>
            <pc:sldMk cId="521055481" sldId="293"/>
            <ac:picMk id="2051" creationId="{8BC6AA5F-BE8B-9DE6-CAAD-37D092FA97FB}"/>
          </ac:picMkLst>
        </pc:picChg>
        <pc:picChg chg="add del">
          <ac:chgData name="Jessica McConnell" userId="81e77ba1-b25f-4b9d-a21e-c41789dbddde" providerId="ADAL" clId="{0B88C7CC-A617-4C71-9AC2-4A7BE12B0791}" dt="2025-11-12T19:06:42.686" v="1244" actId="478"/>
          <ac:picMkLst>
            <pc:docMk/>
            <pc:sldMk cId="521055481" sldId="293"/>
            <ac:picMk id="2053" creationId="{3A7E9219-2D62-4BC4-4F98-12B2DCCA1001}"/>
          </ac:picMkLst>
        </pc:picChg>
      </pc:sldChg>
      <pc:sldChg chg="addSp delSp modSp new mod">
        <pc:chgData name="Jessica McConnell" userId="81e77ba1-b25f-4b9d-a21e-c41789dbddde" providerId="ADAL" clId="{0B88C7CC-A617-4C71-9AC2-4A7BE12B0791}" dt="2025-11-12T19:17:10.522" v="1483" actId="1076"/>
        <pc:sldMkLst>
          <pc:docMk/>
          <pc:sldMk cId="2389927819" sldId="294"/>
        </pc:sldMkLst>
        <pc:spChg chg="add mod">
          <ac:chgData name="Jessica McConnell" userId="81e77ba1-b25f-4b9d-a21e-c41789dbddde" providerId="ADAL" clId="{0B88C7CC-A617-4C71-9AC2-4A7BE12B0791}" dt="2025-11-12T19:17:10.522" v="1483" actId="1076"/>
          <ac:spMkLst>
            <pc:docMk/>
            <pc:sldMk cId="2389927819" sldId="294"/>
            <ac:spMk id="2" creationId="{867EC2CF-0C21-DC18-79F2-9D667D82187B}"/>
          </ac:spMkLst>
        </pc:spChg>
        <pc:spChg chg="add mod">
          <ac:chgData name="Jessica McConnell" userId="81e77ba1-b25f-4b9d-a21e-c41789dbddde" providerId="ADAL" clId="{0B88C7CC-A617-4C71-9AC2-4A7BE12B0791}" dt="2025-11-12T19:10:25.811" v="1331" actId="20578"/>
          <ac:spMkLst>
            <pc:docMk/>
            <pc:sldMk cId="2389927819" sldId="294"/>
            <ac:spMk id="3" creationId="{F7F0F84D-A8FB-FB4C-517D-17DE0A7735B8}"/>
          </ac:spMkLst>
        </pc:spChg>
        <pc:picChg chg="add del">
          <ac:chgData name="Jessica McConnell" userId="81e77ba1-b25f-4b9d-a21e-c41789dbddde" providerId="ADAL" clId="{0B88C7CC-A617-4C71-9AC2-4A7BE12B0791}" dt="2025-11-12T19:10:32.717" v="1336" actId="478"/>
          <ac:picMkLst>
            <pc:docMk/>
            <pc:sldMk cId="2389927819" sldId="294"/>
            <ac:picMk id="3074" creationId="{BE84D8CB-C25F-A284-0AE9-E5E30328F6D6}"/>
          </ac:picMkLst>
        </pc:picChg>
        <pc:picChg chg="add del">
          <ac:chgData name="Jessica McConnell" userId="81e77ba1-b25f-4b9d-a21e-c41789dbddde" providerId="ADAL" clId="{0B88C7CC-A617-4C71-9AC2-4A7BE12B0791}" dt="2025-11-12T19:10:32.076" v="1335" actId="478"/>
          <ac:picMkLst>
            <pc:docMk/>
            <pc:sldMk cId="2389927819" sldId="294"/>
            <ac:picMk id="3075" creationId="{8EEABDEA-D6C6-077C-EF9C-7D2BB87D06F9}"/>
          </ac:picMkLst>
        </pc:picChg>
        <pc:picChg chg="add del">
          <ac:chgData name="Jessica McConnell" userId="81e77ba1-b25f-4b9d-a21e-c41789dbddde" providerId="ADAL" clId="{0B88C7CC-A617-4C71-9AC2-4A7BE12B0791}" dt="2025-11-12T19:10:33.475" v="1337" actId="478"/>
          <ac:picMkLst>
            <pc:docMk/>
            <pc:sldMk cId="2389927819" sldId="294"/>
            <ac:picMk id="3076" creationId="{7A22BD90-CBDD-A3E3-3581-D29EB576BA70}"/>
          </ac:picMkLst>
        </pc:picChg>
        <pc:picChg chg="add del">
          <ac:chgData name="Jessica McConnell" userId="81e77ba1-b25f-4b9d-a21e-c41789dbddde" providerId="ADAL" clId="{0B88C7CC-A617-4C71-9AC2-4A7BE12B0791}" dt="2025-11-12T19:10:31.165" v="1334" actId="478"/>
          <ac:picMkLst>
            <pc:docMk/>
            <pc:sldMk cId="2389927819" sldId="294"/>
            <ac:picMk id="3077" creationId="{521D78BA-8906-F558-109F-510DDDBD42A5}"/>
          </ac:picMkLst>
        </pc:picChg>
        <pc:picChg chg="add del">
          <ac:chgData name="Jessica McConnell" userId="81e77ba1-b25f-4b9d-a21e-c41789dbddde" providerId="ADAL" clId="{0B88C7CC-A617-4C71-9AC2-4A7BE12B0791}" dt="2025-11-12T19:10:29.410" v="1332" actId="478"/>
          <ac:picMkLst>
            <pc:docMk/>
            <pc:sldMk cId="2389927819" sldId="294"/>
            <ac:picMk id="3078" creationId="{2B9AA65B-BE88-6A45-25A7-E85A1B4CDBBD}"/>
          </ac:picMkLst>
        </pc:picChg>
        <pc:picChg chg="add del">
          <ac:chgData name="Jessica McConnell" userId="81e77ba1-b25f-4b9d-a21e-c41789dbddde" providerId="ADAL" clId="{0B88C7CC-A617-4C71-9AC2-4A7BE12B0791}" dt="2025-11-12T19:10:30.308" v="1333" actId="478"/>
          <ac:picMkLst>
            <pc:docMk/>
            <pc:sldMk cId="2389927819" sldId="294"/>
            <ac:picMk id="3079" creationId="{10C93409-DF2F-D794-B6CF-B4054FF4869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34.svg"/><Relationship Id="rId5" Type="http://schemas.openxmlformats.org/officeDocument/2006/relationships/image" Target="../media/image4.svg"/><Relationship Id="rId10" Type="http://schemas.openxmlformats.org/officeDocument/2006/relationships/image" Target="../media/image33.png"/><Relationship Id="rId4" Type="http://schemas.openxmlformats.org/officeDocument/2006/relationships/image" Target="../media/image3.png"/><Relationship Id="rId9" Type="http://schemas.openxmlformats.org/officeDocument/2006/relationships/image" Target="../media/image20.svg"/></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46.png"/><Relationship Id="rId7" Type="http://schemas.openxmlformats.org/officeDocument/2006/relationships/image" Target="../media/image38.sv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hyperlink" Target="https://youtu.be/Q_-IspfUD2c?si=hGRmfJ0aZvh17Cpe" TargetMode="External"/><Relationship Id="rId4" Type="http://schemas.openxmlformats.org/officeDocument/2006/relationships/image" Target="../media/image47.svg"/><Relationship Id="rId9" Type="http://schemas.openxmlformats.org/officeDocument/2006/relationships/image" Target="../media/image40.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34.svg"/><Relationship Id="rId5" Type="http://schemas.openxmlformats.org/officeDocument/2006/relationships/image" Target="../media/image4.svg"/><Relationship Id="rId10" Type="http://schemas.openxmlformats.org/officeDocument/2006/relationships/image" Target="../media/image33.png"/><Relationship Id="rId4" Type="http://schemas.openxmlformats.org/officeDocument/2006/relationships/image" Target="../media/image3.png"/><Relationship Id="rId9" Type="http://schemas.openxmlformats.org/officeDocument/2006/relationships/image" Target="../media/image20.svg"/></Relationships>
</file>

<file path=ppt/slides/_rels/slide14.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49.svg"/><Relationship Id="rId7" Type="http://schemas.openxmlformats.org/officeDocument/2006/relationships/image" Target="../media/image37.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hyperlink" Target="https://youtu.be/E94ajI6qvEw?si=XxBhxtEiE9eonpX0" TargetMode="External"/><Relationship Id="rId5" Type="http://schemas.openxmlformats.org/officeDocument/2006/relationships/image" Target="../media/image51.svg"/><Relationship Id="rId10" Type="http://schemas.openxmlformats.org/officeDocument/2006/relationships/image" Target="../media/image40.svg"/><Relationship Id="rId4" Type="http://schemas.openxmlformats.org/officeDocument/2006/relationships/image" Target="../media/image50.png"/><Relationship Id="rId9" Type="http://schemas.openxmlformats.org/officeDocument/2006/relationships/image" Target="../media/image3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34.svg"/><Relationship Id="rId5" Type="http://schemas.openxmlformats.org/officeDocument/2006/relationships/image" Target="../media/image4.svg"/><Relationship Id="rId10" Type="http://schemas.openxmlformats.org/officeDocument/2006/relationships/image" Target="../media/image33.png"/><Relationship Id="rId4" Type="http://schemas.openxmlformats.org/officeDocument/2006/relationships/image" Target="../media/image3.png"/><Relationship Id="rId9" Type="http://schemas.openxmlformats.org/officeDocument/2006/relationships/image" Target="../media/image20.svg"/></Relationships>
</file>

<file path=ppt/slides/_rels/slide17.xml.rels><?xml version="1.0" encoding="UTF-8" standalone="yes"?>
<Relationships xmlns="http://schemas.openxmlformats.org/package/2006/relationships"><Relationship Id="rId3" Type="http://schemas.openxmlformats.org/officeDocument/2006/relationships/hyperlink" Target="https://youtu.be/Jzeug1XTRQM?si=xSr2ppLwS2dxjAAx" TargetMode="External"/><Relationship Id="rId7" Type="http://schemas.openxmlformats.org/officeDocument/2006/relationships/image" Target="../media/image40.sv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34.svg"/><Relationship Id="rId5" Type="http://schemas.openxmlformats.org/officeDocument/2006/relationships/image" Target="../media/image4.svg"/><Relationship Id="rId10" Type="http://schemas.openxmlformats.org/officeDocument/2006/relationships/image" Target="../media/image33.png"/><Relationship Id="rId4" Type="http://schemas.openxmlformats.org/officeDocument/2006/relationships/image" Target="../media/image3.png"/><Relationship Id="rId9" Type="http://schemas.openxmlformats.org/officeDocument/2006/relationships/image" Target="../media/image20.sv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image" Target="../media/image2.svg"/><Relationship Id="rId7" Type="http://schemas.openxmlformats.org/officeDocument/2006/relationships/image" Target="../media/image18.svg"/><Relationship Id="rId12" Type="http://schemas.openxmlformats.org/officeDocument/2006/relationships/image" Target="../media/image25.png"/><Relationship Id="rId17" Type="http://schemas.openxmlformats.org/officeDocument/2006/relationships/image" Target="../media/image30.svg"/><Relationship Id="rId2" Type="http://schemas.openxmlformats.org/officeDocument/2006/relationships/image" Target="../media/image1.pn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4.svg"/><Relationship Id="rId5" Type="http://schemas.openxmlformats.org/officeDocument/2006/relationships/image" Target="../media/image4.svg"/><Relationship Id="rId15" Type="http://schemas.openxmlformats.org/officeDocument/2006/relationships/image" Target="../media/image28.svg"/><Relationship Id="rId10" Type="http://schemas.openxmlformats.org/officeDocument/2006/relationships/image" Target="../media/image23.png"/><Relationship Id="rId4" Type="http://schemas.openxmlformats.org/officeDocument/2006/relationships/image" Target="../media/image3.png"/><Relationship Id="rId9" Type="http://schemas.openxmlformats.org/officeDocument/2006/relationships/image" Target="../media/image22.svg"/><Relationship Id="rId14" Type="http://schemas.openxmlformats.org/officeDocument/2006/relationships/image" Target="../media/image27.png"/></Relationships>
</file>

<file path=ppt/slides/_rels/slide2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54.svg"/><Relationship Id="rId7" Type="http://schemas.openxmlformats.org/officeDocument/2006/relationships/image" Target="../media/image37.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hyperlink" Target="https://youtu.be/GTU0Ii2MxEs?si=uBIsRTT0Fn1-uDjy" TargetMode="External"/><Relationship Id="rId5" Type="http://schemas.openxmlformats.org/officeDocument/2006/relationships/image" Target="../media/image56.svg"/><Relationship Id="rId10" Type="http://schemas.openxmlformats.org/officeDocument/2006/relationships/image" Target="../media/image40.svg"/><Relationship Id="rId4" Type="http://schemas.openxmlformats.org/officeDocument/2006/relationships/image" Target="../media/image55.png"/><Relationship Id="rId9" Type="http://schemas.openxmlformats.org/officeDocument/2006/relationships/image" Target="../media/image3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34.svg"/><Relationship Id="rId5" Type="http://schemas.openxmlformats.org/officeDocument/2006/relationships/image" Target="../media/image4.svg"/><Relationship Id="rId10" Type="http://schemas.openxmlformats.org/officeDocument/2006/relationships/image" Target="../media/image33.png"/><Relationship Id="rId4" Type="http://schemas.openxmlformats.org/officeDocument/2006/relationships/image" Target="../media/image3.png"/><Relationship Id="rId9" Type="http://schemas.openxmlformats.org/officeDocument/2006/relationships/image" Target="../media/image20.svg"/></Relationships>
</file>

<file path=ppt/slides/_rels/slide23.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58.svg"/><Relationship Id="rId7" Type="http://schemas.openxmlformats.org/officeDocument/2006/relationships/image" Target="../media/image37.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47.svg"/><Relationship Id="rId5" Type="http://schemas.openxmlformats.org/officeDocument/2006/relationships/image" Target="../media/image46.png"/><Relationship Id="rId10" Type="http://schemas.openxmlformats.org/officeDocument/2006/relationships/image" Target="../media/image40.svg"/><Relationship Id="rId4" Type="http://schemas.openxmlformats.org/officeDocument/2006/relationships/hyperlink" Target="https://youtu.be/D_w56XWdTyE?si=cljG-WYYoBfKAW1M" TargetMode="External"/><Relationship Id="rId9" Type="http://schemas.openxmlformats.org/officeDocument/2006/relationships/image" Target="../media/image3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34.svg"/><Relationship Id="rId5" Type="http://schemas.openxmlformats.org/officeDocument/2006/relationships/image" Target="../media/image4.svg"/><Relationship Id="rId10" Type="http://schemas.openxmlformats.org/officeDocument/2006/relationships/image" Target="../media/image33.png"/><Relationship Id="rId4" Type="http://schemas.openxmlformats.org/officeDocument/2006/relationships/image" Target="../media/image3.png"/><Relationship Id="rId9" Type="http://schemas.openxmlformats.org/officeDocument/2006/relationships/image" Target="../media/image20.svg"/></Relationships>
</file>

<file path=ppt/slides/_rels/slide26.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58.svg"/><Relationship Id="rId7" Type="http://schemas.openxmlformats.org/officeDocument/2006/relationships/image" Target="../media/image37.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47.svg"/><Relationship Id="rId5" Type="http://schemas.openxmlformats.org/officeDocument/2006/relationships/image" Target="../media/image46.png"/><Relationship Id="rId10" Type="http://schemas.openxmlformats.org/officeDocument/2006/relationships/image" Target="../media/image40.svg"/><Relationship Id="rId4" Type="http://schemas.openxmlformats.org/officeDocument/2006/relationships/hyperlink" Target="https://youtu.be/D_w56XWdTyE?si=cljG-WYYoBfKAW1M" TargetMode="External"/><Relationship Id="rId9" Type="http://schemas.openxmlformats.org/officeDocument/2006/relationships/image" Target="../media/image39.png"/></Relationships>
</file>

<file path=ppt/slides/_rels/slide2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18.svg"/><Relationship Id="rId12" Type="http://schemas.openxmlformats.org/officeDocument/2006/relationships/image" Target="../media/image3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33.png"/><Relationship Id="rId5" Type="http://schemas.openxmlformats.org/officeDocument/2006/relationships/image" Target="../media/image4.svg"/><Relationship Id="rId10" Type="http://schemas.openxmlformats.org/officeDocument/2006/relationships/hyperlink" Target="https://youtu.be/bCqOWKBK4to?si=1akF2kAm6l5buPE6" TargetMode="External"/><Relationship Id="rId4" Type="http://schemas.openxmlformats.org/officeDocument/2006/relationships/image" Target="../media/image3.png"/><Relationship Id="rId9" Type="http://schemas.openxmlformats.org/officeDocument/2006/relationships/image" Target="../media/image20.sv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24.svg"/><Relationship Id="rId3" Type="http://schemas.openxmlformats.org/officeDocument/2006/relationships/image" Target="../media/image4.svg"/><Relationship Id="rId7" Type="http://schemas.openxmlformats.org/officeDocument/2006/relationships/image" Target="../media/image20.svg"/><Relationship Id="rId12"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6.svg"/><Relationship Id="rId5" Type="http://schemas.openxmlformats.org/officeDocument/2006/relationships/image" Target="../media/image18.svg"/><Relationship Id="rId15" Type="http://schemas.openxmlformats.org/officeDocument/2006/relationships/image" Target="../media/image32.svg"/><Relationship Id="rId10" Type="http://schemas.openxmlformats.org/officeDocument/2006/relationships/image" Target="../media/image25.png"/><Relationship Id="rId4" Type="http://schemas.openxmlformats.org/officeDocument/2006/relationships/image" Target="../media/image17.png"/><Relationship Id="rId9" Type="http://schemas.openxmlformats.org/officeDocument/2006/relationships/image" Target="../media/image28.svg"/><Relationship Id="rId14" Type="http://schemas.openxmlformats.org/officeDocument/2006/relationships/image" Target="../media/image31.png"/></Relationships>
</file>

<file path=ppt/slides/_rels/slide3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18.svg"/><Relationship Id="rId12" Type="http://schemas.openxmlformats.org/officeDocument/2006/relationships/image" Target="../media/image3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33.png"/><Relationship Id="rId5" Type="http://schemas.openxmlformats.org/officeDocument/2006/relationships/image" Target="../media/image4.svg"/><Relationship Id="rId10" Type="http://schemas.openxmlformats.org/officeDocument/2006/relationships/hyperlink" Target="https://youtu.be/20BI-oLiyWQ?si=cBs7dhzMQEEvaVCQ" TargetMode="External"/><Relationship Id="rId4" Type="http://schemas.openxmlformats.org/officeDocument/2006/relationships/image" Target="../media/image3.png"/><Relationship Id="rId9" Type="http://schemas.openxmlformats.org/officeDocument/2006/relationships/image" Target="../media/image20.svg"/></Relationships>
</file>

<file path=ppt/slides/_rels/slide31.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62.svg"/><Relationship Id="rId7" Type="http://schemas.openxmlformats.org/officeDocument/2006/relationships/image" Target="../media/image37.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hyperlink" Target="https://youtu.be/20BI-oLiyWQ?si=1JmNTRBPobUXnNO8" TargetMode="External"/><Relationship Id="rId5" Type="http://schemas.openxmlformats.org/officeDocument/2006/relationships/image" Target="../media/image64.svg"/><Relationship Id="rId10" Type="http://schemas.openxmlformats.org/officeDocument/2006/relationships/image" Target="../media/image40.svg"/><Relationship Id="rId4" Type="http://schemas.openxmlformats.org/officeDocument/2006/relationships/image" Target="../media/image63.png"/><Relationship Id="rId9" Type="http://schemas.openxmlformats.org/officeDocument/2006/relationships/image" Target="../media/image3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18.svg"/><Relationship Id="rId12" Type="http://schemas.openxmlformats.org/officeDocument/2006/relationships/image" Target="../media/image3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33.png"/><Relationship Id="rId5" Type="http://schemas.openxmlformats.org/officeDocument/2006/relationships/image" Target="../media/image4.svg"/><Relationship Id="rId10" Type="http://schemas.openxmlformats.org/officeDocument/2006/relationships/hyperlink" Target="https://youtu.be/f58sk-w4Ey0?si=yssARA06rTT8-B_3" TargetMode="External"/><Relationship Id="rId4" Type="http://schemas.openxmlformats.org/officeDocument/2006/relationships/image" Target="../media/image3.png"/><Relationship Id="rId9" Type="http://schemas.openxmlformats.org/officeDocument/2006/relationships/image" Target="../media/image20.svg"/></Relationships>
</file>

<file path=ppt/slides/_rels/slide3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18.svg"/><Relationship Id="rId12" Type="http://schemas.openxmlformats.org/officeDocument/2006/relationships/hyperlink" Target="https://youtu.be/y-83VJ8qWF4?si=8qGQkoTuIcN-zEt2"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34.svg"/><Relationship Id="rId5" Type="http://schemas.openxmlformats.org/officeDocument/2006/relationships/image" Target="../media/image4.svg"/><Relationship Id="rId10" Type="http://schemas.openxmlformats.org/officeDocument/2006/relationships/image" Target="../media/image33.png"/><Relationship Id="rId4" Type="http://schemas.openxmlformats.org/officeDocument/2006/relationships/image" Target="../media/image3.png"/><Relationship Id="rId9" Type="http://schemas.openxmlformats.org/officeDocument/2006/relationships/image" Target="../media/image20.svg"/></Relationships>
</file>

<file path=ppt/slides/_rels/slide35.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hyperlink" Target="https://youtu.be/y-83VJ8qWF4?si=8qGQkoTuIcN-zEt2"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34.svg"/><Relationship Id="rId5" Type="http://schemas.openxmlformats.org/officeDocument/2006/relationships/image" Target="../media/image4.svg"/><Relationship Id="rId10" Type="http://schemas.openxmlformats.org/officeDocument/2006/relationships/image" Target="../media/image33.png"/><Relationship Id="rId4" Type="http://schemas.openxmlformats.org/officeDocument/2006/relationships/image" Target="../media/image3.png"/><Relationship Id="rId9" Type="http://schemas.openxmlformats.org/officeDocument/2006/relationships/image" Target="../media/image20.svg"/></Relationships>
</file>

<file path=ppt/slides/_rels/slide37.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8.svg"/><Relationship Id="rId2" Type="http://schemas.openxmlformats.org/officeDocument/2006/relationships/image" Target="../media/image1.png"/><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6.svg"/><Relationship Id="rId10" Type="http://schemas.openxmlformats.org/officeDocument/2006/relationships/image" Target="../media/image9.png"/><Relationship Id="rId19" Type="http://schemas.openxmlformats.org/officeDocument/2006/relationships/image" Target="../media/image20.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34.svg"/><Relationship Id="rId5" Type="http://schemas.openxmlformats.org/officeDocument/2006/relationships/image" Target="../media/image4.svg"/><Relationship Id="rId10" Type="http://schemas.openxmlformats.org/officeDocument/2006/relationships/image" Target="../media/image33.png"/><Relationship Id="rId4" Type="http://schemas.openxmlformats.org/officeDocument/2006/relationships/image" Target="../media/image3.png"/><Relationship Id="rId9" Type="http://schemas.openxmlformats.org/officeDocument/2006/relationships/image" Target="../media/image20.svg"/></Relationships>
</file>

<file path=ppt/slides/_rels/slide5.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6.svg"/><Relationship Id="rId7"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hyperlink" Target="https://www.youtube.com/watch?v=8sBBIedPJ0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34.svg"/><Relationship Id="rId5" Type="http://schemas.openxmlformats.org/officeDocument/2006/relationships/image" Target="../media/image4.svg"/><Relationship Id="rId10" Type="http://schemas.openxmlformats.org/officeDocument/2006/relationships/image" Target="../media/image33.png"/><Relationship Id="rId4" Type="http://schemas.openxmlformats.org/officeDocument/2006/relationships/image" Target="../media/image3.png"/><Relationship Id="rId9" Type="http://schemas.openxmlformats.org/officeDocument/2006/relationships/image" Target="../media/image20.svg"/></Relationships>
</file>

<file path=ppt/slides/_rels/slide8.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42.svg"/><Relationship Id="rId7" Type="http://schemas.openxmlformats.org/officeDocument/2006/relationships/image" Target="../media/image37.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hyperlink" Target="https://youtu.be/Z6jS9vu7P1M?si=ePXXQsK7VvbMpwcS" TargetMode="External"/><Relationship Id="rId5" Type="http://schemas.openxmlformats.org/officeDocument/2006/relationships/image" Target="../media/image44.svg"/><Relationship Id="rId10" Type="http://schemas.openxmlformats.org/officeDocument/2006/relationships/image" Target="../media/image40.svg"/><Relationship Id="rId4" Type="http://schemas.openxmlformats.org/officeDocument/2006/relationships/image" Target="../media/image43.png"/><Relationship Id="rId9" Type="http://schemas.openxmlformats.org/officeDocument/2006/relationships/image" Target="../media/image39.png"/></Relationships>
</file>

<file path=ppt/slides/_rels/slide9.xml.rels><?xml version="1.0" encoding="UTF-8" standalone="yes"?>
<Relationships xmlns="http://schemas.openxmlformats.org/package/2006/relationships"><Relationship Id="rId2" Type="http://schemas.openxmlformats.org/officeDocument/2006/relationships/hyperlink" Target="https://www.whatdowedoallday.com/pen-and-paper-games/"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202" y="0"/>
            <a:ext cx="18233597" cy="10287000"/>
            <a:chOff x="0" y="0"/>
            <a:chExt cx="1149350" cy="1149350"/>
          </a:xfrm>
        </p:grpSpPr>
        <p:sp>
          <p:nvSpPr>
            <p:cNvPr id="3" name="Freeform 3"/>
            <p:cNvSpPr/>
            <p:nvPr/>
          </p:nvSpPr>
          <p:spPr>
            <a:xfrm>
              <a:off x="0" y="0"/>
              <a:ext cx="8975125" cy="5063571"/>
            </a:xfrm>
            <a:custGeom>
              <a:avLst/>
              <a:gdLst/>
              <a:ahLst/>
              <a:cxnLst/>
              <a:rect l="l" t="t" r="r" b="b"/>
              <a:pathLst>
                <a:path w="8975125" h="5063571">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1172B7">
                <a:alpha val="18824"/>
              </a:srgbClr>
            </a:solidFill>
          </p:spPr>
          <p:txBody>
            <a:bodyPr/>
            <a:lstStyle/>
            <a:p>
              <a:endParaRPr lang="en-CA"/>
            </a:p>
          </p:txBody>
        </p:sp>
      </p:grpSp>
      <p:grpSp>
        <p:nvGrpSpPr>
          <p:cNvPr id="4" name="Group 4"/>
          <p:cNvGrpSpPr/>
          <p:nvPr/>
        </p:nvGrpSpPr>
        <p:grpSpPr>
          <a:xfrm>
            <a:off x="13855546" y="1028700"/>
            <a:ext cx="3403754" cy="3403754"/>
            <a:chOff x="0" y="0"/>
            <a:chExt cx="896462" cy="896462"/>
          </a:xfrm>
        </p:grpSpPr>
        <p:sp>
          <p:nvSpPr>
            <p:cNvPr id="5" name="Freeform 5"/>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B6E4DD"/>
            </a:solidFill>
            <a:ln w="95250" cap="rnd">
              <a:solidFill>
                <a:srgbClr val="000000"/>
              </a:solidFill>
              <a:prstDash val="solid"/>
              <a:round/>
            </a:ln>
          </p:spPr>
          <p:txBody>
            <a:bodyPr/>
            <a:lstStyle/>
            <a:p>
              <a:endParaRPr lang="en-CA"/>
            </a:p>
          </p:txBody>
        </p:sp>
        <p:sp>
          <p:nvSpPr>
            <p:cNvPr id="6" name="TextBox 6"/>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rot="9864969">
            <a:off x="13611471" y="1892697"/>
            <a:ext cx="2686695" cy="1198938"/>
          </a:xfrm>
          <a:custGeom>
            <a:avLst/>
            <a:gdLst/>
            <a:ahLst/>
            <a:cxnLst/>
            <a:rect l="l" t="t" r="r" b="b"/>
            <a:pathLst>
              <a:path w="2686695" h="1198938">
                <a:moveTo>
                  <a:pt x="0" y="0"/>
                </a:moveTo>
                <a:lnTo>
                  <a:pt x="2686695" y="0"/>
                </a:lnTo>
                <a:lnTo>
                  <a:pt x="2686695" y="1198938"/>
                </a:lnTo>
                <a:lnTo>
                  <a:pt x="0" y="11989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grpSp>
        <p:nvGrpSpPr>
          <p:cNvPr id="8" name="Group 8"/>
          <p:cNvGrpSpPr/>
          <p:nvPr/>
        </p:nvGrpSpPr>
        <p:grpSpPr>
          <a:xfrm>
            <a:off x="1028700" y="1028700"/>
            <a:ext cx="3403754" cy="3403754"/>
            <a:chOff x="0" y="0"/>
            <a:chExt cx="896462" cy="896462"/>
          </a:xfrm>
        </p:grpSpPr>
        <p:sp>
          <p:nvSpPr>
            <p:cNvPr id="9" name="Freeform 9"/>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1172B7"/>
            </a:solidFill>
            <a:ln w="95250" cap="rnd">
              <a:solidFill>
                <a:srgbClr val="000000"/>
              </a:solidFill>
              <a:prstDash val="solid"/>
              <a:round/>
            </a:ln>
          </p:spPr>
          <p:txBody>
            <a:bodyPr/>
            <a:lstStyle/>
            <a:p>
              <a:endParaRPr lang="en-CA"/>
            </a:p>
          </p:txBody>
        </p:sp>
        <p:sp>
          <p:nvSpPr>
            <p:cNvPr id="10" name="TextBox 10"/>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028700" y="5854546"/>
            <a:ext cx="3403754" cy="3403754"/>
            <a:chOff x="0" y="0"/>
            <a:chExt cx="896462" cy="896462"/>
          </a:xfrm>
        </p:grpSpPr>
        <p:sp>
          <p:nvSpPr>
            <p:cNvPr id="12" name="Freeform 12"/>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32B070"/>
            </a:solidFill>
            <a:ln w="95250" cap="rnd">
              <a:solidFill>
                <a:srgbClr val="000000"/>
              </a:solidFill>
              <a:prstDash val="solid"/>
              <a:round/>
            </a:ln>
          </p:spPr>
          <p:txBody>
            <a:bodyPr/>
            <a:lstStyle/>
            <a:p>
              <a:endParaRPr lang="en-CA"/>
            </a:p>
          </p:txBody>
        </p:sp>
        <p:sp>
          <p:nvSpPr>
            <p:cNvPr id="13" name="TextBox 13"/>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3855546" y="5854546"/>
            <a:ext cx="3403754" cy="3403754"/>
            <a:chOff x="0" y="0"/>
            <a:chExt cx="896462" cy="896462"/>
          </a:xfrm>
        </p:grpSpPr>
        <p:sp>
          <p:nvSpPr>
            <p:cNvPr id="15" name="Freeform 15"/>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FE6EC6"/>
            </a:solidFill>
            <a:ln w="95250" cap="rnd">
              <a:solidFill>
                <a:srgbClr val="000000"/>
              </a:solidFill>
              <a:prstDash val="solid"/>
              <a:round/>
            </a:ln>
          </p:spPr>
          <p:txBody>
            <a:bodyPr/>
            <a:lstStyle/>
            <a:p>
              <a:endParaRPr lang="en-CA"/>
            </a:p>
          </p:txBody>
        </p:sp>
        <p:sp>
          <p:nvSpPr>
            <p:cNvPr id="16" name="TextBox 16"/>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rot="-8100000" flipH="1">
            <a:off x="1715328" y="2131108"/>
            <a:ext cx="2686695" cy="1198938"/>
          </a:xfrm>
          <a:custGeom>
            <a:avLst/>
            <a:gdLst/>
            <a:ahLst/>
            <a:cxnLst/>
            <a:rect l="l" t="t" r="r" b="b"/>
            <a:pathLst>
              <a:path w="2686695" h="1198938">
                <a:moveTo>
                  <a:pt x="2686695" y="0"/>
                </a:moveTo>
                <a:lnTo>
                  <a:pt x="0" y="0"/>
                </a:lnTo>
                <a:lnTo>
                  <a:pt x="0" y="1198938"/>
                </a:lnTo>
                <a:lnTo>
                  <a:pt x="2686695" y="1198938"/>
                </a:lnTo>
                <a:lnTo>
                  <a:pt x="2686695"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18" name="Freeform 18"/>
          <p:cNvSpPr/>
          <p:nvPr/>
        </p:nvSpPr>
        <p:spPr>
          <a:xfrm rot="2291670" flipH="1">
            <a:off x="13582890" y="6820772"/>
            <a:ext cx="2686695" cy="1198938"/>
          </a:xfrm>
          <a:custGeom>
            <a:avLst/>
            <a:gdLst/>
            <a:ahLst/>
            <a:cxnLst/>
            <a:rect l="l" t="t" r="r" b="b"/>
            <a:pathLst>
              <a:path w="2686695" h="1198938">
                <a:moveTo>
                  <a:pt x="2686696" y="0"/>
                </a:moveTo>
                <a:lnTo>
                  <a:pt x="0" y="0"/>
                </a:lnTo>
                <a:lnTo>
                  <a:pt x="0" y="1198938"/>
                </a:lnTo>
                <a:lnTo>
                  <a:pt x="2686696" y="1198938"/>
                </a:lnTo>
                <a:lnTo>
                  <a:pt x="2686696"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19" name="Freeform 19"/>
          <p:cNvSpPr/>
          <p:nvPr/>
        </p:nvSpPr>
        <p:spPr>
          <a:xfrm rot="9710595" flipH="1" flipV="1">
            <a:off x="1804813" y="6820772"/>
            <a:ext cx="2686695" cy="1198938"/>
          </a:xfrm>
          <a:custGeom>
            <a:avLst/>
            <a:gdLst/>
            <a:ahLst/>
            <a:cxnLst/>
            <a:rect l="l" t="t" r="r" b="b"/>
            <a:pathLst>
              <a:path w="2686695" h="1198938">
                <a:moveTo>
                  <a:pt x="2686695" y="1198938"/>
                </a:moveTo>
                <a:lnTo>
                  <a:pt x="0" y="1198938"/>
                </a:lnTo>
                <a:lnTo>
                  <a:pt x="0" y="0"/>
                </a:lnTo>
                <a:lnTo>
                  <a:pt x="2686695" y="0"/>
                </a:lnTo>
                <a:lnTo>
                  <a:pt x="2686695" y="119893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20" name="Freeform 20"/>
          <p:cNvSpPr/>
          <p:nvPr/>
        </p:nvSpPr>
        <p:spPr>
          <a:xfrm>
            <a:off x="3941604" y="1553847"/>
            <a:ext cx="10404792" cy="7179306"/>
          </a:xfrm>
          <a:custGeom>
            <a:avLst/>
            <a:gdLst/>
            <a:ahLst/>
            <a:cxnLst/>
            <a:rect l="l" t="t" r="r" b="b"/>
            <a:pathLst>
              <a:path w="10404792" h="7179306">
                <a:moveTo>
                  <a:pt x="0" y="0"/>
                </a:moveTo>
                <a:lnTo>
                  <a:pt x="10404792" y="0"/>
                </a:lnTo>
                <a:lnTo>
                  <a:pt x="10404792" y="7179306"/>
                </a:lnTo>
                <a:lnTo>
                  <a:pt x="0" y="71793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21" name="Freeform 21"/>
          <p:cNvSpPr/>
          <p:nvPr/>
        </p:nvSpPr>
        <p:spPr>
          <a:xfrm flipH="1">
            <a:off x="14108830" y="8814361"/>
            <a:ext cx="2300998" cy="1472639"/>
          </a:xfrm>
          <a:custGeom>
            <a:avLst/>
            <a:gdLst/>
            <a:ahLst/>
            <a:cxnLst/>
            <a:rect l="l" t="t" r="r" b="b"/>
            <a:pathLst>
              <a:path w="2300998" h="1472639">
                <a:moveTo>
                  <a:pt x="2300998" y="0"/>
                </a:moveTo>
                <a:lnTo>
                  <a:pt x="0" y="0"/>
                </a:lnTo>
                <a:lnTo>
                  <a:pt x="0" y="1472639"/>
                </a:lnTo>
                <a:lnTo>
                  <a:pt x="2300998" y="1472639"/>
                </a:lnTo>
                <a:lnTo>
                  <a:pt x="2300998"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22" name="Freeform 22"/>
          <p:cNvSpPr/>
          <p:nvPr/>
        </p:nvSpPr>
        <p:spPr>
          <a:xfrm flipH="1">
            <a:off x="16038833" y="7556423"/>
            <a:ext cx="2440933" cy="2642743"/>
          </a:xfrm>
          <a:custGeom>
            <a:avLst/>
            <a:gdLst/>
            <a:ahLst/>
            <a:cxnLst/>
            <a:rect l="l" t="t" r="r" b="b"/>
            <a:pathLst>
              <a:path w="2440933" h="2642743">
                <a:moveTo>
                  <a:pt x="2440934" y="0"/>
                </a:moveTo>
                <a:lnTo>
                  <a:pt x="0" y="0"/>
                </a:lnTo>
                <a:lnTo>
                  <a:pt x="0" y="2642743"/>
                </a:lnTo>
                <a:lnTo>
                  <a:pt x="2440934" y="2642743"/>
                </a:lnTo>
                <a:lnTo>
                  <a:pt x="2440934"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23" name="Freeform 23"/>
          <p:cNvSpPr/>
          <p:nvPr/>
        </p:nvSpPr>
        <p:spPr>
          <a:xfrm>
            <a:off x="217214" y="304291"/>
            <a:ext cx="2261116" cy="1644448"/>
          </a:xfrm>
          <a:custGeom>
            <a:avLst/>
            <a:gdLst/>
            <a:ahLst/>
            <a:cxnLst/>
            <a:rect l="l" t="t" r="r" b="b"/>
            <a:pathLst>
              <a:path w="2261116" h="1644448">
                <a:moveTo>
                  <a:pt x="0" y="0"/>
                </a:moveTo>
                <a:lnTo>
                  <a:pt x="2261117" y="0"/>
                </a:lnTo>
                <a:lnTo>
                  <a:pt x="2261117" y="1644449"/>
                </a:lnTo>
                <a:lnTo>
                  <a:pt x="0" y="164444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
        <p:nvSpPr>
          <p:cNvPr id="24" name="Freeform 24"/>
          <p:cNvSpPr/>
          <p:nvPr/>
        </p:nvSpPr>
        <p:spPr>
          <a:xfrm>
            <a:off x="2478331" y="4713123"/>
            <a:ext cx="3908246" cy="5686601"/>
          </a:xfrm>
          <a:custGeom>
            <a:avLst/>
            <a:gdLst/>
            <a:ahLst/>
            <a:cxnLst/>
            <a:rect l="l" t="t" r="r" b="b"/>
            <a:pathLst>
              <a:path w="3908246" h="5686601">
                <a:moveTo>
                  <a:pt x="0" y="0"/>
                </a:moveTo>
                <a:lnTo>
                  <a:pt x="3908246" y="0"/>
                </a:lnTo>
                <a:lnTo>
                  <a:pt x="3908246" y="5686601"/>
                </a:lnTo>
                <a:lnTo>
                  <a:pt x="0" y="568660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CA"/>
          </a:p>
        </p:txBody>
      </p:sp>
      <p:sp>
        <p:nvSpPr>
          <p:cNvPr id="25" name="Freeform 25"/>
          <p:cNvSpPr/>
          <p:nvPr/>
        </p:nvSpPr>
        <p:spPr>
          <a:xfrm>
            <a:off x="7111744" y="5006321"/>
            <a:ext cx="4064511" cy="274354"/>
          </a:xfrm>
          <a:custGeom>
            <a:avLst/>
            <a:gdLst/>
            <a:ahLst/>
            <a:cxnLst/>
            <a:rect l="l" t="t" r="r" b="b"/>
            <a:pathLst>
              <a:path w="4064511" h="274354">
                <a:moveTo>
                  <a:pt x="0" y="0"/>
                </a:moveTo>
                <a:lnTo>
                  <a:pt x="4064512" y="0"/>
                </a:lnTo>
                <a:lnTo>
                  <a:pt x="4064512" y="274355"/>
                </a:lnTo>
                <a:lnTo>
                  <a:pt x="0" y="27435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CA"/>
          </a:p>
        </p:txBody>
      </p:sp>
      <p:sp>
        <p:nvSpPr>
          <p:cNvPr id="26" name="Freeform 26"/>
          <p:cNvSpPr/>
          <p:nvPr/>
        </p:nvSpPr>
        <p:spPr>
          <a:xfrm rot="-2473091">
            <a:off x="16609227" y="2666056"/>
            <a:ext cx="2980090" cy="5791694"/>
          </a:xfrm>
          <a:custGeom>
            <a:avLst/>
            <a:gdLst/>
            <a:ahLst/>
            <a:cxnLst/>
            <a:rect l="l" t="t" r="r" b="b"/>
            <a:pathLst>
              <a:path w="2980090" h="5791694">
                <a:moveTo>
                  <a:pt x="0" y="0"/>
                </a:moveTo>
                <a:lnTo>
                  <a:pt x="2980090" y="0"/>
                </a:lnTo>
                <a:lnTo>
                  <a:pt x="2980090" y="5791695"/>
                </a:lnTo>
                <a:lnTo>
                  <a:pt x="0" y="579169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CA"/>
          </a:p>
        </p:txBody>
      </p:sp>
      <p:sp>
        <p:nvSpPr>
          <p:cNvPr id="27" name="Freeform 27"/>
          <p:cNvSpPr/>
          <p:nvPr/>
        </p:nvSpPr>
        <p:spPr>
          <a:xfrm>
            <a:off x="16676463" y="304291"/>
            <a:ext cx="1165675" cy="1052507"/>
          </a:xfrm>
          <a:custGeom>
            <a:avLst/>
            <a:gdLst/>
            <a:ahLst/>
            <a:cxnLst/>
            <a:rect l="l" t="t" r="r" b="b"/>
            <a:pathLst>
              <a:path w="1165675" h="1052507">
                <a:moveTo>
                  <a:pt x="0" y="0"/>
                </a:moveTo>
                <a:lnTo>
                  <a:pt x="1165674" y="0"/>
                </a:lnTo>
                <a:lnTo>
                  <a:pt x="1165674" y="1052507"/>
                </a:lnTo>
                <a:lnTo>
                  <a:pt x="0" y="1052507"/>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CA"/>
          </a:p>
        </p:txBody>
      </p:sp>
      <p:sp>
        <p:nvSpPr>
          <p:cNvPr id="28" name="Freeform 28"/>
          <p:cNvSpPr/>
          <p:nvPr/>
        </p:nvSpPr>
        <p:spPr>
          <a:xfrm rot="-9239269">
            <a:off x="202008" y="8790563"/>
            <a:ext cx="1185320" cy="1200324"/>
          </a:xfrm>
          <a:custGeom>
            <a:avLst/>
            <a:gdLst/>
            <a:ahLst/>
            <a:cxnLst/>
            <a:rect l="l" t="t" r="r" b="b"/>
            <a:pathLst>
              <a:path w="1185320" h="1200324">
                <a:moveTo>
                  <a:pt x="0" y="0"/>
                </a:moveTo>
                <a:lnTo>
                  <a:pt x="1185320" y="0"/>
                </a:lnTo>
                <a:lnTo>
                  <a:pt x="1185320" y="1200325"/>
                </a:lnTo>
                <a:lnTo>
                  <a:pt x="0" y="120032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CA"/>
          </a:p>
        </p:txBody>
      </p:sp>
      <p:sp>
        <p:nvSpPr>
          <p:cNvPr id="29" name="TextBox 29"/>
          <p:cNvSpPr txBox="1"/>
          <p:nvPr/>
        </p:nvSpPr>
        <p:spPr>
          <a:xfrm>
            <a:off x="5259732" y="2502259"/>
            <a:ext cx="8240076" cy="2778416"/>
          </a:xfrm>
          <a:prstGeom prst="rect">
            <a:avLst/>
          </a:prstGeom>
        </p:spPr>
        <p:txBody>
          <a:bodyPr lIns="0" tIns="0" rIns="0" bIns="0" rtlCol="0" anchor="t">
            <a:spAutoFit/>
          </a:bodyPr>
          <a:lstStyle/>
          <a:p>
            <a:pPr algn="ctr">
              <a:lnSpc>
                <a:spcPts val="10814"/>
              </a:lnSpc>
            </a:pPr>
            <a:r>
              <a:rPr lang="en-US" sz="9243">
                <a:solidFill>
                  <a:srgbClr val="000000"/>
                </a:solidFill>
                <a:latin typeface="Bobby Jones Soft"/>
                <a:ea typeface="Bobby Jones Soft"/>
                <a:cs typeface="Bobby Jones Soft"/>
                <a:sym typeface="Bobby Jones Soft"/>
              </a:rPr>
              <a:t>MATH GAMES </a:t>
            </a:r>
          </a:p>
          <a:p>
            <a:pPr algn="ctr">
              <a:lnSpc>
                <a:spcPts val="10814"/>
              </a:lnSpc>
            </a:pPr>
            <a:r>
              <a:rPr lang="en-US" sz="9243">
                <a:solidFill>
                  <a:srgbClr val="000000"/>
                </a:solidFill>
                <a:latin typeface="Bobby Jones Soft"/>
                <a:ea typeface="Bobby Jones Soft"/>
                <a:cs typeface="Bobby Jones Soft"/>
                <a:sym typeface="Bobby Jones Soft"/>
              </a:rPr>
              <a:t>AND PUZZLES </a:t>
            </a:r>
          </a:p>
        </p:txBody>
      </p:sp>
      <p:sp>
        <p:nvSpPr>
          <p:cNvPr id="30" name="TextBox 30"/>
          <p:cNvSpPr txBox="1"/>
          <p:nvPr/>
        </p:nvSpPr>
        <p:spPr>
          <a:xfrm>
            <a:off x="6284056" y="5485589"/>
            <a:ext cx="5719888" cy="2026327"/>
          </a:xfrm>
          <a:prstGeom prst="rect">
            <a:avLst/>
          </a:prstGeom>
        </p:spPr>
        <p:txBody>
          <a:bodyPr lIns="0" tIns="0" rIns="0" bIns="0" rtlCol="0" anchor="t">
            <a:spAutoFit/>
          </a:bodyPr>
          <a:lstStyle/>
          <a:p>
            <a:pPr algn="ctr">
              <a:lnSpc>
                <a:spcPts val="8007"/>
              </a:lnSpc>
            </a:pPr>
            <a:r>
              <a:rPr lang="en-US" sz="6844">
                <a:solidFill>
                  <a:srgbClr val="000000"/>
                </a:solidFill>
                <a:latin typeface="Playpen Sans"/>
                <a:ea typeface="Playpen Sans"/>
                <a:cs typeface="Playpen Sans"/>
                <a:sym typeface="Playpen Sans"/>
              </a:rPr>
              <a:t>from around the world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4403" y="0"/>
            <a:ext cx="18233597" cy="10287000"/>
            <a:chOff x="0" y="0"/>
            <a:chExt cx="1149350" cy="1149350"/>
          </a:xfrm>
        </p:grpSpPr>
        <p:sp>
          <p:nvSpPr>
            <p:cNvPr id="3" name="Freeform 3"/>
            <p:cNvSpPr/>
            <p:nvPr/>
          </p:nvSpPr>
          <p:spPr>
            <a:xfrm>
              <a:off x="0" y="0"/>
              <a:ext cx="8975125" cy="5063571"/>
            </a:xfrm>
            <a:custGeom>
              <a:avLst/>
              <a:gdLst/>
              <a:ahLst/>
              <a:cxnLst/>
              <a:rect l="l" t="t" r="r" b="b"/>
              <a:pathLst>
                <a:path w="8975125" h="5063571">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1172B7">
                <a:alpha val="18824"/>
              </a:srgbClr>
            </a:solidFill>
          </p:spPr>
          <p:txBody>
            <a:bodyPr/>
            <a:lstStyle/>
            <a:p>
              <a:endParaRPr lang="en-CA"/>
            </a:p>
          </p:txBody>
        </p:sp>
      </p:grpSp>
      <p:grpSp>
        <p:nvGrpSpPr>
          <p:cNvPr id="4" name="Group 4"/>
          <p:cNvGrpSpPr/>
          <p:nvPr/>
        </p:nvGrpSpPr>
        <p:grpSpPr>
          <a:xfrm>
            <a:off x="-761691" y="-813721"/>
            <a:ext cx="4013354" cy="11914442"/>
            <a:chOff x="0" y="0"/>
            <a:chExt cx="1057015" cy="3137960"/>
          </a:xfrm>
        </p:grpSpPr>
        <p:sp>
          <p:nvSpPr>
            <p:cNvPr id="5" name="Freeform 5"/>
            <p:cNvSpPr/>
            <p:nvPr/>
          </p:nvSpPr>
          <p:spPr>
            <a:xfrm>
              <a:off x="0" y="0"/>
              <a:ext cx="1057015" cy="3137960"/>
            </a:xfrm>
            <a:custGeom>
              <a:avLst/>
              <a:gdLst/>
              <a:ahLst/>
              <a:cxnLst/>
              <a:rect l="l" t="t" r="r" b="b"/>
              <a:pathLst>
                <a:path w="1057015" h="3137960">
                  <a:moveTo>
                    <a:pt x="73304" y="0"/>
                  </a:moveTo>
                  <a:lnTo>
                    <a:pt x="983711" y="0"/>
                  </a:lnTo>
                  <a:cubicBezTo>
                    <a:pt x="1003153" y="0"/>
                    <a:pt x="1021798" y="7723"/>
                    <a:pt x="1035545" y="21470"/>
                  </a:cubicBezTo>
                  <a:cubicBezTo>
                    <a:pt x="1049292" y="35217"/>
                    <a:pt x="1057015" y="53862"/>
                    <a:pt x="1057015" y="73304"/>
                  </a:cubicBezTo>
                  <a:lnTo>
                    <a:pt x="1057015" y="3064657"/>
                  </a:lnTo>
                  <a:cubicBezTo>
                    <a:pt x="1057015" y="3105141"/>
                    <a:pt x="1024196" y="3137960"/>
                    <a:pt x="983711" y="3137960"/>
                  </a:cubicBezTo>
                  <a:lnTo>
                    <a:pt x="73304" y="3137960"/>
                  </a:lnTo>
                  <a:cubicBezTo>
                    <a:pt x="32819" y="3137960"/>
                    <a:pt x="0" y="3105141"/>
                    <a:pt x="0" y="3064657"/>
                  </a:cubicBezTo>
                  <a:lnTo>
                    <a:pt x="0" y="73304"/>
                  </a:lnTo>
                  <a:cubicBezTo>
                    <a:pt x="0" y="32819"/>
                    <a:pt x="32819" y="0"/>
                    <a:pt x="73304" y="0"/>
                  </a:cubicBezTo>
                  <a:close/>
                </a:path>
              </a:pathLst>
            </a:custGeom>
            <a:solidFill>
              <a:srgbClr val="B6E4DD"/>
            </a:solidFill>
            <a:ln w="95250" cap="rnd">
              <a:solidFill>
                <a:srgbClr val="000000"/>
              </a:solidFill>
              <a:prstDash val="solid"/>
              <a:round/>
            </a:ln>
          </p:spPr>
          <p:txBody>
            <a:bodyPr/>
            <a:lstStyle/>
            <a:p>
              <a:endParaRPr lang="en-CA"/>
            </a:p>
          </p:txBody>
        </p:sp>
        <p:sp>
          <p:nvSpPr>
            <p:cNvPr id="6" name="TextBox 6"/>
            <p:cNvSpPr txBox="1"/>
            <p:nvPr/>
          </p:nvSpPr>
          <p:spPr>
            <a:xfrm>
              <a:off x="0" y="-38100"/>
              <a:ext cx="1057015" cy="3176060"/>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rot="9995285" flipV="1">
            <a:off x="7306949" y="1127156"/>
            <a:ext cx="2686695" cy="1198938"/>
          </a:xfrm>
          <a:custGeom>
            <a:avLst/>
            <a:gdLst/>
            <a:ahLst/>
            <a:cxnLst/>
            <a:rect l="l" t="t" r="r" b="b"/>
            <a:pathLst>
              <a:path w="2686695" h="1198938">
                <a:moveTo>
                  <a:pt x="0" y="1198938"/>
                </a:moveTo>
                <a:lnTo>
                  <a:pt x="2686695" y="1198938"/>
                </a:lnTo>
                <a:lnTo>
                  <a:pt x="2686695" y="0"/>
                </a:lnTo>
                <a:lnTo>
                  <a:pt x="0" y="0"/>
                </a:lnTo>
                <a:lnTo>
                  <a:pt x="0" y="119893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8" name="Freeform 8"/>
          <p:cNvSpPr/>
          <p:nvPr/>
        </p:nvSpPr>
        <p:spPr>
          <a:xfrm rot="584821" flipH="1" flipV="1">
            <a:off x="7286636" y="7801701"/>
            <a:ext cx="2686695" cy="1198938"/>
          </a:xfrm>
          <a:custGeom>
            <a:avLst/>
            <a:gdLst/>
            <a:ahLst/>
            <a:cxnLst/>
            <a:rect l="l" t="t" r="r" b="b"/>
            <a:pathLst>
              <a:path w="2686695" h="1198938">
                <a:moveTo>
                  <a:pt x="2686695" y="1198938"/>
                </a:moveTo>
                <a:lnTo>
                  <a:pt x="0" y="1198938"/>
                </a:lnTo>
                <a:lnTo>
                  <a:pt x="0" y="0"/>
                </a:lnTo>
                <a:lnTo>
                  <a:pt x="2686695" y="0"/>
                </a:lnTo>
                <a:lnTo>
                  <a:pt x="2686695" y="119893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9" name="Freeform 9"/>
          <p:cNvSpPr/>
          <p:nvPr/>
        </p:nvSpPr>
        <p:spPr>
          <a:xfrm>
            <a:off x="1028700" y="2353106"/>
            <a:ext cx="8088098" cy="5580788"/>
          </a:xfrm>
          <a:custGeom>
            <a:avLst/>
            <a:gdLst/>
            <a:ahLst/>
            <a:cxnLst/>
            <a:rect l="l" t="t" r="r" b="b"/>
            <a:pathLst>
              <a:path w="8088098" h="5580788">
                <a:moveTo>
                  <a:pt x="0" y="0"/>
                </a:moveTo>
                <a:lnTo>
                  <a:pt x="8088098" y="0"/>
                </a:lnTo>
                <a:lnTo>
                  <a:pt x="8088098" y="5580788"/>
                </a:lnTo>
                <a:lnTo>
                  <a:pt x="0" y="55807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grpSp>
        <p:nvGrpSpPr>
          <p:cNvPr id="10" name="Group 10"/>
          <p:cNvGrpSpPr/>
          <p:nvPr/>
        </p:nvGrpSpPr>
        <p:grpSpPr>
          <a:xfrm>
            <a:off x="13814920" y="1552946"/>
            <a:ext cx="3403754" cy="3403754"/>
            <a:chOff x="0" y="0"/>
            <a:chExt cx="896462" cy="896462"/>
          </a:xfrm>
        </p:grpSpPr>
        <p:sp>
          <p:nvSpPr>
            <p:cNvPr id="11" name="Freeform 11"/>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B6E4DD"/>
            </a:solidFill>
            <a:ln w="95250" cap="rnd">
              <a:solidFill>
                <a:srgbClr val="000000"/>
              </a:solidFill>
              <a:prstDash val="solid"/>
              <a:round/>
            </a:ln>
          </p:spPr>
          <p:txBody>
            <a:bodyPr/>
            <a:lstStyle/>
            <a:p>
              <a:endParaRPr lang="en-CA"/>
            </a:p>
          </p:txBody>
        </p:sp>
        <p:sp>
          <p:nvSpPr>
            <p:cNvPr id="12" name="TextBox 12"/>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10055428" y="1552946"/>
            <a:ext cx="3403754" cy="3403754"/>
            <a:chOff x="0" y="0"/>
            <a:chExt cx="896462" cy="896462"/>
          </a:xfrm>
        </p:grpSpPr>
        <p:sp>
          <p:nvSpPr>
            <p:cNvPr id="14" name="Freeform 14"/>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1172B7"/>
            </a:solidFill>
            <a:ln w="95250" cap="rnd">
              <a:solidFill>
                <a:srgbClr val="000000"/>
              </a:solidFill>
              <a:prstDash val="solid"/>
              <a:round/>
            </a:ln>
          </p:spPr>
          <p:txBody>
            <a:bodyPr/>
            <a:lstStyle/>
            <a:p>
              <a:endParaRPr lang="en-CA"/>
            </a:p>
          </p:txBody>
        </p:sp>
        <p:sp>
          <p:nvSpPr>
            <p:cNvPr id="15" name="TextBox 15"/>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10055428" y="5828845"/>
            <a:ext cx="3403754" cy="3403754"/>
            <a:chOff x="0" y="0"/>
            <a:chExt cx="896462" cy="896462"/>
          </a:xfrm>
        </p:grpSpPr>
        <p:sp>
          <p:nvSpPr>
            <p:cNvPr id="17" name="Freeform 17"/>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32B070"/>
            </a:solidFill>
            <a:ln w="95250" cap="rnd">
              <a:solidFill>
                <a:srgbClr val="000000"/>
              </a:solidFill>
              <a:prstDash val="solid"/>
              <a:round/>
            </a:ln>
          </p:spPr>
          <p:txBody>
            <a:bodyPr/>
            <a:lstStyle/>
            <a:p>
              <a:endParaRPr lang="en-CA"/>
            </a:p>
          </p:txBody>
        </p:sp>
        <p:sp>
          <p:nvSpPr>
            <p:cNvPr id="18" name="TextBox 18"/>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13813962" y="5828845"/>
            <a:ext cx="3403754" cy="3403754"/>
            <a:chOff x="0" y="0"/>
            <a:chExt cx="896462" cy="896462"/>
          </a:xfrm>
        </p:grpSpPr>
        <p:sp>
          <p:nvSpPr>
            <p:cNvPr id="20" name="Freeform 20"/>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FE6EC6"/>
            </a:solidFill>
            <a:ln w="95250" cap="rnd">
              <a:solidFill>
                <a:srgbClr val="000000"/>
              </a:solidFill>
              <a:prstDash val="solid"/>
              <a:round/>
            </a:ln>
          </p:spPr>
          <p:txBody>
            <a:bodyPr/>
            <a:lstStyle/>
            <a:p>
              <a:endParaRPr lang="en-CA"/>
            </a:p>
          </p:txBody>
        </p:sp>
        <p:sp>
          <p:nvSpPr>
            <p:cNvPr id="21" name="TextBox 21"/>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sp>
        <p:nvSpPr>
          <p:cNvPr id="22" name="Freeform 22"/>
          <p:cNvSpPr/>
          <p:nvPr/>
        </p:nvSpPr>
        <p:spPr>
          <a:xfrm rot="1435348">
            <a:off x="16609315" y="485203"/>
            <a:ext cx="1000805" cy="903644"/>
          </a:xfrm>
          <a:custGeom>
            <a:avLst/>
            <a:gdLst/>
            <a:ahLst/>
            <a:cxnLst/>
            <a:rect l="l" t="t" r="r" b="b"/>
            <a:pathLst>
              <a:path w="1000805" h="903644">
                <a:moveTo>
                  <a:pt x="0" y="0"/>
                </a:moveTo>
                <a:lnTo>
                  <a:pt x="1000806" y="0"/>
                </a:lnTo>
                <a:lnTo>
                  <a:pt x="1000806" y="903643"/>
                </a:lnTo>
                <a:lnTo>
                  <a:pt x="0" y="9036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23" name="Freeform 23"/>
          <p:cNvSpPr/>
          <p:nvPr/>
        </p:nvSpPr>
        <p:spPr>
          <a:xfrm rot="5549187">
            <a:off x="17105497" y="8766185"/>
            <a:ext cx="971928" cy="984231"/>
          </a:xfrm>
          <a:custGeom>
            <a:avLst/>
            <a:gdLst/>
            <a:ahLst/>
            <a:cxnLst/>
            <a:rect l="l" t="t" r="r" b="b"/>
            <a:pathLst>
              <a:path w="971928" h="984231">
                <a:moveTo>
                  <a:pt x="0" y="0"/>
                </a:moveTo>
                <a:lnTo>
                  <a:pt x="971928" y="0"/>
                </a:lnTo>
                <a:lnTo>
                  <a:pt x="971928" y="984230"/>
                </a:lnTo>
                <a:lnTo>
                  <a:pt x="0" y="98423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grpSp>
        <p:nvGrpSpPr>
          <p:cNvPr id="24" name="Group 24"/>
          <p:cNvGrpSpPr/>
          <p:nvPr/>
        </p:nvGrpSpPr>
        <p:grpSpPr>
          <a:xfrm>
            <a:off x="10245963" y="1091351"/>
            <a:ext cx="3022684" cy="923190"/>
            <a:chOff x="0" y="0"/>
            <a:chExt cx="796098" cy="243145"/>
          </a:xfrm>
        </p:grpSpPr>
        <p:sp>
          <p:nvSpPr>
            <p:cNvPr id="25" name="Freeform 25"/>
            <p:cNvSpPr/>
            <p:nvPr/>
          </p:nvSpPr>
          <p:spPr>
            <a:xfrm>
              <a:off x="0" y="0"/>
              <a:ext cx="796098" cy="243145"/>
            </a:xfrm>
            <a:custGeom>
              <a:avLst/>
              <a:gdLst/>
              <a:ahLst/>
              <a:cxnLst/>
              <a:rect l="l" t="t" r="r" b="b"/>
              <a:pathLst>
                <a:path w="796098" h="243145">
                  <a:moveTo>
                    <a:pt x="97328" y="0"/>
                  </a:moveTo>
                  <a:lnTo>
                    <a:pt x="698769" y="0"/>
                  </a:lnTo>
                  <a:cubicBezTo>
                    <a:pt x="752522" y="0"/>
                    <a:pt x="796098" y="43575"/>
                    <a:pt x="796098" y="97328"/>
                  </a:cubicBezTo>
                  <a:lnTo>
                    <a:pt x="796098" y="145816"/>
                  </a:lnTo>
                  <a:cubicBezTo>
                    <a:pt x="796098" y="171629"/>
                    <a:pt x="785844" y="196385"/>
                    <a:pt x="767591" y="214638"/>
                  </a:cubicBezTo>
                  <a:cubicBezTo>
                    <a:pt x="749338" y="232891"/>
                    <a:pt x="724582" y="243145"/>
                    <a:pt x="698769" y="243145"/>
                  </a:cubicBezTo>
                  <a:lnTo>
                    <a:pt x="97328" y="243145"/>
                  </a:lnTo>
                  <a:cubicBezTo>
                    <a:pt x="71515" y="243145"/>
                    <a:pt x="46759" y="232891"/>
                    <a:pt x="28507" y="214638"/>
                  </a:cubicBezTo>
                  <a:cubicBezTo>
                    <a:pt x="10254" y="196385"/>
                    <a:pt x="0" y="171629"/>
                    <a:pt x="0" y="145816"/>
                  </a:cubicBezTo>
                  <a:lnTo>
                    <a:pt x="0" y="97328"/>
                  </a:lnTo>
                  <a:cubicBezTo>
                    <a:pt x="0" y="71515"/>
                    <a:pt x="10254" y="46759"/>
                    <a:pt x="28507" y="28507"/>
                  </a:cubicBezTo>
                  <a:cubicBezTo>
                    <a:pt x="46759" y="10254"/>
                    <a:pt x="71515" y="0"/>
                    <a:pt x="97328" y="0"/>
                  </a:cubicBezTo>
                  <a:close/>
                </a:path>
              </a:pathLst>
            </a:custGeom>
            <a:solidFill>
              <a:srgbClr val="FFFFFF"/>
            </a:solidFill>
            <a:ln w="95250" cap="rnd">
              <a:solidFill>
                <a:srgbClr val="000000"/>
              </a:solidFill>
              <a:prstDash val="solid"/>
              <a:round/>
            </a:ln>
          </p:spPr>
          <p:txBody>
            <a:bodyPr/>
            <a:lstStyle/>
            <a:p>
              <a:endParaRPr lang="en-CA"/>
            </a:p>
          </p:txBody>
        </p:sp>
        <p:sp>
          <p:nvSpPr>
            <p:cNvPr id="26" name="TextBox 26"/>
            <p:cNvSpPr txBox="1"/>
            <p:nvPr/>
          </p:nvSpPr>
          <p:spPr>
            <a:xfrm>
              <a:off x="0" y="-38100"/>
              <a:ext cx="796098" cy="281245"/>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4004497" y="1091351"/>
            <a:ext cx="3022684" cy="923190"/>
            <a:chOff x="0" y="0"/>
            <a:chExt cx="796098" cy="243145"/>
          </a:xfrm>
        </p:grpSpPr>
        <p:sp>
          <p:nvSpPr>
            <p:cNvPr id="28" name="Freeform 28"/>
            <p:cNvSpPr/>
            <p:nvPr/>
          </p:nvSpPr>
          <p:spPr>
            <a:xfrm>
              <a:off x="0" y="0"/>
              <a:ext cx="796098" cy="243145"/>
            </a:xfrm>
            <a:custGeom>
              <a:avLst/>
              <a:gdLst/>
              <a:ahLst/>
              <a:cxnLst/>
              <a:rect l="l" t="t" r="r" b="b"/>
              <a:pathLst>
                <a:path w="796098" h="243145">
                  <a:moveTo>
                    <a:pt x="97328" y="0"/>
                  </a:moveTo>
                  <a:lnTo>
                    <a:pt x="698769" y="0"/>
                  </a:lnTo>
                  <a:cubicBezTo>
                    <a:pt x="752522" y="0"/>
                    <a:pt x="796098" y="43575"/>
                    <a:pt x="796098" y="97328"/>
                  </a:cubicBezTo>
                  <a:lnTo>
                    <a:pt x="796098" y="145816"/>
                  </a:lnTo>
                  <a:cubicBezTo>
                    <a:pt x="796098" y="171629"/>
                    <a:pt x="785844" y="196385"/>
                    <a:pt x="767591" y="214638"/>
                  </a:cubicBezTo>
                  <a:cubicBezTo>
                    <a:pt x="749338" y="232891"/>
                    <a:pt x="724582" y="243145"/>
                    <a:pt x="698769" y="243145"/>
                  </a:cubicBezTo>
                  <a:lnTo>
                    <a:pt x="97328" y="243145"/>
                  </a:lnTo>
                  <a:cubicBezTo>
                    <a:pt x="71515" y="243145"/>
                    <a:pt x="46759" y="232891"/>
                    <a:pt x="28507" y="214638"/>
                  </a:cubicBezTo>
                  <a:cubicBezTo>
                    <a:pt x="10254" y="196385"/>
                    <a:pt x="0" y="171629"/>
                    <a:pt x="0" y="145816"/>
                  </a:cubicBezTo>
                  <a:lnTo>
                    <a:pt x="0" y="97328"/>
                  </a:lnTo>
                  <a:cubicBezTo>
                    <a:pt x="0" y="71515"/>
                    <a:pt x="10254" y="46759"/>
                    <a:pt x="28507" y="28507"/>
                  </a:cubicBezTo>
                  <a:cubicBezTo>
                    <a:pt x="46759" y="10254"/>
                    <a:pt x="71515" y="0"/>
                    <a:pt x="97328" y="0"/>
                  </a:cubicBezTo>
                  <a:close/>
                </a:path>
              </a:pathLst>
            </a:custGeom>
            <a:solidFill>
              <a:srgbClr val="FFFFFF"/>
            </a:solidFill>
            <a:ln w="95250" cap="rnd">
              <a:solidFill>
                <a:srgbClr val="000000"/>
              </a:solidFill>
              <a:prstDash val="solid"/>
              <a:round/>
            </a:ln>
          </p:spPr>
          <p:txBody>
            <a:bodyPr/>
            <a:lstStyle/>
            <a:p>
              <a:endParaRPr lang="en-CA"/>
            </a:p>
          </p:txBody>
        </p:sp>
        <p:sp>
          <p:nvSpPr>
            <p:cNvPr id="29" name="TextBox 29"/>
            <p:cNvSpPr txBox="1"/>
            <p:nvPr/>
          </p:nvSpPr>
          <p:spPr>
            <a:xfrm>
              <a:off x="0" y="-38100"/>
              <a:ext cx="796098" cy="281245"/>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10245963" y="5367249"/>
            <a:ext cx="3022684" cy="923190"/>
            <a:chOff x="0" y="0"/>
            <a:chExt cx="796098" cy="243145"/>
          </a:xfrm>
        </p:grpSpPr>
        <p:sp>
          <p:nvSpPr>
            <p:cNvPr id="31" name="Freeform 31"/>
            <p:cNvSpPr/>
            <p:nvPr/>
          </p:nvSpPr>
          <p:spPr>
            <a:xfrm>
              <a:off x="0" y="0"/>
              <a:ext cx="796098" cy="243145"/>
            </a:xfrm>
            <a:custGeom>
              <a:avLst/>
              <a:gdLst/>
              <a:ahLst/>
              <a:cxnLst/>
              <a:rect l="l" t="t" r="r" b="b"/>
              <a:pathLst>
                <a:path w="796098" h="243145">
                  <a:moveTo>
                    <a:pt x="97328" y="0"/>
                  </a:moveTo>
                  <a:lnTo>
                    <a:pt x="698769" y="0"/>
                  </a:lnTo>
                  <a:cubicBezTo>
                    <a:pt x="752522" y="0"/>
                    <a:pt x="796098" y="43575"/>
                    <a:pt x="796098" y="97328"/>
                  </a:cubicBezTo>
                  <a:lnTo>
                    <a:pt x="796098" y="145816"/>
                  </a:lnTo>
                  <a:cubicBezTo>
                    <a:pt x="796098" y="171629"/>
                    <a:pt x="785844" y="196385"/>
                    <a:pt x="767591" y="214638"/>
                  </a:cubicBezTo>
                  <a:cubicBezTo>
                    <a:pt x="749338" y="232891"/>
                    <a:pt x="724582" y="243145"/>
                    <a:pt x="698769" y="243145"/>
                  </a:cubicBezTo>
                  <a:lnTo>
                    <a:pt x="97328" y="243145"/>
                  </a:lnTo>
                  <a:cubicBezTo>
                    <a:pt x="71515" y="243145"/>
                    <a:pt x="46759" y="232891"/>
                    <a:pt x="28507" y="214638"/>
                  </a:cubicBezTo>
                  <a:cubicBezTo>
                    <a:pt x="10254" y="196385"/>
                    <a:pt x="0" y="171629"/>
                    <a:pt x="0" y="145816"/>
                  </a:cubicBezTo>
                  <a:lnTo>
                    <a:pt x="0" y="97328"/>
                  </a:lnTo>
                  <a:cubicBezTo>
                    <a:pt x="0" y="71515"/>
                    <a:pt x="10254" y="46759"/>
                    <a:pt x="28507" y="28507"/>
                  </a:cubicBezTo>
                  <a:cubicBezTo>
                    <a:pt x="46759" y="10254"/>
                    <a:pt x="71515" y="0"/>
                    <a:pt x="97328" y="0"/>
                  </a:cubicBezTo>
                  <a:close/>
                </a:path>
              </a:pathLst>
            </a:custGeom>
            <a:solidFill>
              <a:srgbClr val="FFFFFF"/>
            </a:solidFill>
            <a:ln w="95250" cap="rnd">
              <a:solidFill>
                <a:srgbClr val="000000"/>
              </a:solidFill>
              <a:prstDash val="solid"/>
              <a:round/>
            </a:ln>
          </p:spPr>
          <p:txBody>
            <a:bodyPr/>
            <a:lstStyle/>
            <a:p>
              <a:endParaRPr lang="en-CA"/>
            </a:p>
          </p:txBody>
        </p:sp>
        <p:sp>
          <p:nvSpPr>
            <p:cNvPr id="32" name="TextBox 32"/>
            <p:cNvSpPr txBox="1"/>
            <p:nvPr/>
          </p:nvSpPr>
          <p:spPr>
            <a:xfrm>
              <a:off x="0" y="-38100"/>
              <a:ext cx="796098" cy="281245"/>
            </a:xfrm>
            <a:prstGeom prst="rect">
              <a:avLst/>
            </a:prstGeom>
          </p:spPr>
          <p:txBody>
            <a:bodyPr lIns="50800" tIns="50800" rIns="50800" bIns="50800" rtlCol="0" anchor="ctr"/>
            <a:lstStyle/>
            <a:p>
              <a:pPr algn="ctr">
                <a:lnSpc>
                  <a:spcPts val="2659"/>
                </a:lnSpc>
              </a:pPr>
              <a:endParaRPr/>
            </a:p>
          </p:txBody>
        </p:sp>
      </p:grpSp>
      <p:grpSp>
        <p:nvGrpSpPr>
          <p:cNvPr id="33" name="Group 33"/>
          <p:cNvGrpSpPr/>
          <p:nvPr/>
        </p:nvGrpSpPr>
        <p:grpSpPr>
          <a:xfrm>
            <a:off x="14004497" y="5367249"/>
            <a:ext cx="3022684" cy="923190"/>
            <a:chOff x="0" y="0"/>
            <a:chExt cx="796098" cy="243145"/>
          </a:xfrm>
        </p:grpSpPr>
        <p:sp>
          <p:nvSpPr>
            <p:cNvPr id="34" name="Freeform 34"/>
            <p:cNvSpPr/>
            <p:nvPr/>
          </p:nvSpPr>
          <p:spPr>
            <a:xfrm>
              <a:off x="0" y="0"/>
              <a:ext cx="796098" cy="243145"/>
            </a:xfrm>
            <a:custGeom>
              <a:avLst/>
              <a:gdLst/>
              <a:ahLst/>
              <a:cxnLst/>
              <a:rect l="l" t="t" r="r" b="b"/>
              <a:pathLst>
                <a:path w="796098" h="243145">
                  <a:moveTo>
                    <a:pt x="97328" y="0"/>
                  </a:moveTo>
                  <a:lnTo>
                    <a:pt x="698769" y="0"/>
                  </a:lnTo>
                  <a:cubicBezTo>
                    <a:pt x="752522" y="0"/>
                    <a:pt x="796098" y="43575"/>
                    <a:pt x="796098" y="97328"/>
                  </a:cubicBezTo>
                  <a:lnTo>
                    <a:pt x="796098" y="145816"/>
                  </a:lnTo>
                  <a:cubicBezTo>
                    <a:pt x="796098" y="171629"/>
                    <a:pt x="785844" y="196385"/>
                    <a:pt x="767591" y="214638"/>
                  </a:cubicBezTo>
                  <a:cubicBezTo>
                    <a:pt x="749338" y="232891"/>
                    <a:pt x="724582" y="243145"/>
                    <a:pt x="698769" y="243145"/>
                  </a:cubicBezTo>
                  <a:lnTo>
                    <a:pt x="97328" y="243145"/>
                  </a:lnTo>
                  <a:cubicBezTo>
                    <a:pt x="71515" y="243145"/>
                    <a:pt x="46759" y="232891"/>
                    <a:pt x="28507" y="214638"/>
                  </a:cubicBezTo>
                  <a:cubicBezTo>
                    <a:pt x="10254" y="196385"/>
                    <a:pt x="0" y="171629"/>
                    <a:pt x="0" y="145816"/>
                  </a:cubicBezTo>
                  <a:lnTo>
                    <a:pt x="0" y="97328"/>
                  </a:lnTo>
                  <a:cubicBezTo>
                    <a:pt x="0" y="71515"/>
                    <a:pt x="10254" y="46759"/>
                    <a:pt x="28507" y="28507"/>
                  </a:cubicBezTo>
                  <a:cubicBezTo>
                    <a:pt x="46759" y="10254"/>
                    <a:pt x="71515" y="0"/>
                    <a:pt x="97328" y="0"/>
                  </a:cubicBezTo>
                  <a:close/>
                </a:path>
              </a:pathLst>
            </a:custGeom>
            <a:solidFill>
              <a:srgbClr val="FFFFFF"/>
            </a:solidFill>
            <a:ln w="95250" cap="rnd">
              <a:solidFill>
                <a:srgbClr val="000000"/>
              </a:solidFill>
              <a:prstDash val="solid"/>
              <a:round/>
            </a:ln>
          </p:spPr>
          <p:txBody>
            <a:bodyPr/>
            <a:lstStyle/>
            <a:p>
              <a:endParaRPr lang="en-CA"/>
            </a:p>
          </p:txBody>
        </p:sp>
        <p:sp>
          <p:nvSpPr>
            <p:cNvPr id="35" name="TextBox 35"/>
            <p:cNvSpPr txBox="1"/>
            <p:nvPr/>
          </p:nvSpPr>
          <p:spPr>
            <a:xfrm>
              <a:off x="0" y="-38100"/>
              <a:ext cx="796098" cy="281245"/>
            </a:xfrm>
            <a:prstGeom prst="rect">
              <a:avLst/>
            </a:prstGeom>
          </p:spPr>
          <p:txBody>
            <a:bodyPr lIns="50800" tIns="50800" rIns="50800" bIns="50800" rtlCol="0" anchor="ctr"/>
            <a:lstStyle/>
            <a:p>
              <a:pPr algn="ctr">
                <a:lnSpc>
                  <a:spcPts val="2659"/>
                </a:lnSpc>
              </a:pPr>
              <a:endParaRPr/>
            </a:p>
          </p:txBody>
        </p:sp>
      </p:grpSp>
      <p:sp>
        <p:nvSpPr>
          <p:cNvPr id="36" name="TextBox 36"/>
          <p:cNvSpPr txBox="1"/>
          <p:nvPr/>
        </p:nvSpPr>
        <p:spPr>
          <a:xfrm>
            <a:off x="1834052" y="3982209"/>
            <a:ext cx="6477395" cy="1958506"/>
          </a:xfrm>
          <a:prstGeom prst="rect">
            <a:avLst/>
          </a:prstGeom>
        </p:spPr>
        <p:txBody>
          <a:bodyPr lIns="0" tIns="0" rIns="0" bIns="0" rtlCol="0" anchor="t">
            <a:spAutoFit/>
          </a:bodyPr>
          <a:lstStyle/>
          <a:p>
            <a:pPr algn="ctr">
              <a:lnSpc>
                <a:spcPts val="7655"/>
              </a:lnSpc>
            </a:pPr>
            <a:r>
              <a:rPr lang="en-US" sz="6543">
                <a:solidFill>
                  <a:srgbClr val="000000"/>
                </a:solidFill>
                <a:latin typeface="Bobby Jones Soft"/>
                <a:ea typeface="Bobby Jones Soft"/>
                <a:cs typeface="Bobby Jones Soft"/>
                <a:sym typeface="Bobby Jones Soft"/>
              </a:rPr>
              <a:t>LAU KATA KATI </a:t>
            </a:r>
          </a:p>
          <a:p>
            <a:pPr algn="ctr">
              <a:lnSpc>
                <a:spcPts val="7655"/>
              </a:lnSpc>
            </a:pPr>
            <a:r>
              <a:rPr lang="en-US" sz="6543">
                <a:solidFill>
                  <a:srgbClr val="000000"/>
                </a:solidFill>
                <a:latin typeface="Bobby Jones Soft"/>
                <a:ea typeface="Bobby Jones Soft"/>
                <a:cs typeface="Bobby Jones Soft"/>
                <a:sym typeface="Bobby Jones Soft"/>
              </a:rPr>
              <a:t>(FROM INDIA)</a:t>
            </a:r>
          </a:p>
        </p:txBody>
      </p:sp>
      <p:sp>
        <p:nvSpPr>
          <p:cNvPr id="37" name="TextBox 37"/>
          <p:cNvSpPr txBox="1"/>
          <p:nvPr/>
        </p:nvSpPr>
        <p:spPr>
          <a:xfrm>
            <a:off x="10598633" y="1276398"/>
            <a:ext cx="2215732" cy="576453"/>
          </a:xfrm>
          <a:prstGeom prst="rect">
            <a:avLst/>
          </a:prstGeom>
        </p:spPr>
        <p:txBody>
          <a:bodyPr lIns="0" tIns="0" rIns="0" bIns="0" rtlCol="0" anchor="t">
            <a:spAutoFit/>
          </a:bodyPr>
          <a:lstStyle/>
          <a:p>
            <a:pPr algn="ctr">
              <a:lnSpc>
                <a:spcPts val="4446"/>
              </a:lnSpc>
            </a:pPr>
            <a:r>
              <a:rPr lang="en-US" sz="3800">
                <a:solidFill>
                  <a:srgbClr val="000000"/>
                </a:solidFill>
                <a:latin typeface="Bobby Jones Soft"/>
                <a:ea typeface="Bobby Jones Soft"/>
                <a:cs typeface="Bobby Jones Soft"/>
                <a:sym typeface="Bobby Jones Soft"/>
              </a:rPr>
              <a:t>NUMBER</a:t>
            </a:r>
          </a:p>
        </p:txBody>
      </p:sp>
      <p:sp>
        <p:nvSpPr>
          <p:cNvPr id="38" name="TextBox 38"/>
          <p:cNvSpPr txBox="1"/>
          <p:nvPr/>
        </p:nvSpPr>
        <p:spPr>
          <a:xfrm>
            <a:off x="14147806" y="1276398"/>
            <a:ext cx="2737982" cy="576453"/>
          </a:xfrm>
          <a:prstGeom prst="rect">
            <a:avLst/>
          </a:prstGeom>
        </p:spPr>
        <p:txBody>
          <a:bodyPr lIns="0" tIns="0" rIns="0" bIns="0" rtlCol="0" anchor="t">
            <a:spAutoFit/>
          </a:bodyPr>
          <a:lstStyle/>
          <a:p>
            <a:pPr algn="ctr">
              <a:lnSpc>
                <a:spcPts val="4445"/>
              </a:lnSpc>
            </a:pPr>
            <a:r>
              <a:rPr lang="en-US" sz="3799">
                <a:solidFill>
                  <a:srgbClr val="000000"/>
                </a:solidFill>
                <a:latin typeface="Bobby Jones Soft"/>
                <a:ea typeface="Bobby Jones Soft"/>
                <a:cs typeface="Bobby Jones Soft"/>
                <a:sym typeface="Bobby Jones Soft"/>
              </a:rPr>
              <a:t>PATTERNS</a:t>
            </a:r>
          </a:p>
        </p:txBody>
      </p:sp>
      <p:sp>
        <p:nvSpPr>
          <p:cNvPr id="39" name="TextBox 39"/>
          <p:cNvSpPr txBox="1"/>
          <p:nvPr/>
        </p:nvSpPr>
        <p:spPr>
          <a:xfrm>
            <a:off x="10245963" y="5550333"/>
            <a:ext cx="3022684" cy="576453"/>
          </a:xfrm>
          <a:prstGeom prst="rect">
            <a:avLst/>
          </a:prstGeom>
        </p:spPr>
        <p:txBody>
          <a:bodyPr lIns="0" tIns="0" rIns="0" bIns="0" rtlCol="0" anchor="t">
            <a:spAutoFit/>
          </a:bodyPr>
          <a:lstStyle/>
          <a:p>
            <a:pPr algn="ctr">
              <a:lnSpc>
                <a:spcPts val="4446"/>
              </a:lnSpc>
            </a:pPr>
            <a:r>
              <a:rPr lang="en-US" sz="3800">
                <a:solidFill>
                  <a:srgbClr val="000000"/>
                </a:solidFill>
                <a:latin typeface="Bobby Jones Soft"/>
                <a:ea typeface="Bobby Jones Soft"/>
                <a:cs typeface="Bobby Jones Soft"/>
                <a:sym typeface="Bobby Jones Soft"/>
              </a:rPr>
              <a:t>STRATEGY</a:t>
            </a:r>
          </a:p>
        </p:txBody>
      </p:sp>
      <p:sp>
        <p:nvSpPr>
          <p:cNvPr id="40" name="TextBox 40"/>
          <p:cNvSpPr txBox="1"/>
          <p:nvPr/>
        </p:nvSpPr>
        <p:spPr>
          <a:xfrm>
            <a:off x="14076631" y="5550333"/>
            <a:ext cx="2880333" cy="576453"/>
          </a:xfrm>
          <a:prstGeom prst="rect">
            <a:avLst/>
          </a:prstGeom>
        </p:spPr>
        <p:txBody>
          <a:bodyPr lIns="0" tIns="0" rIns="0" bIns="0" rtlCol="0" anchor="t">
            <a:spAutoFit/>
          </a:bodyPr>
          <a:lstStyle/>
          <a:p>
            <a:pPr algn="ctr">
              <a:lnSpc>
                <a:spcPts val="4446"/>
              </a:lnSpc>
            </a:pPr>
            <a:r>
              <a:rPr lang="en-US" sz="3800">
                <a:solidFill>
                  <a:srgbClr val="000000"/>
                </a:solidFill>
                <a:latin typeface="Bobby Jones Soft"/>
                <a:ea typeface="Bobby Jones Soft"/>
                <a:cs typeface="Bobby Jones Soft"/>
                <a:sym typeface="Bobby Jones Soft"/>
              </a:rPr>
              <a:t>CALCULATIONS</a:t>
            </a:r>
          </a:p>
        </p:txBody>
      </p:sp>
      <p:sp>
        <p:nvSpPr>
          <p:cNvPr id="41" name="Freeform 41"/>
          <p:cNvSpPr/>
          <p:nvPr/>
        </p:nvSpPr>
        <p:spPr>
          <a:xfrm>
            <a:off x="14263236" y="2353106"/>
            <a:ext cx="2505205" cy="2057400"/>
          </a:xfrm>
          <a:custGeom>
            <a:avLst/>
            <a:gdLst/>
            <a:ahLst/>
            <a:cxnLst/>
            <a:rect l="l" t="t" r="r" b="b"/>
            <a:pathLst>
              <a:path w="2505205" h="2057400">
                <a:moveTo>
                  <a:pt x="0" y="0"/>
                </a:moveTo>
                <a:lnTo>
                  <a:pt x="2505206" y="0"/>
                </a:lnTo>
                <a:lnTo>
                  <a:pt x="2505206" y="2057400"/>
                </a:lnTo>
                <a:lnTo>
                  <a:pt x="0" y="20574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
        <p:nvSpPr>
          <p:cNvPr id="42" name="Freeform 42"/>
          <p:cNvSpPr/>
          <p:nvPr/>
        </p:nvSpPr>
        <p:spPr>
          <a:xfrm>
            <a:off x="10598633" y="6633340"/>
            <a:ext cx="2505205" cy="2057400"/>
          </a:xfrm>
          <a:custGeom>
            <a:avLst/>
            <a:gdLst/>
            <a:ahLst/>
            <a:cxnLst/>
            <a:rect l="l" t="t" r="r" b="b"/>
            <a:pathLst>
              <a:path w="2505205" h="2057400">
                <a:moveTo>
                  <a:pt x="0" y="0"/>
                </a:moveTo>
                <a:lnTo>
                  <a:pt x="2505205" y="0"/>
                </a:lnTo>
                <a:lnTo>
                  <a:pt x="2505205" y="2057400"/>
                </a:lnTo>
                <a:lnTo>
                  <a:pt x="0" y="20574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295047" y="4766684"/>
            <a:ext cx="12165249" cy="0"/>
          </a:xfrm>
          <a:prstGeom prst="line">
            <a:avLst/>
          </a:prstGeom>
          <a:ln w="38100" cap="flat">
            <a:solidFill>
              <a:srgbClr val="000000"/>
            </a:solidFill>
            <a:prstDash val="solid"/>
            <a:headEnd type="none" w="sm" len="sm"/>
            <a:tailEnd type="none" w="sm" len="sm"/>
          </a:ln>
        </p:spPr>
        <p:txBody>
          <a:bodyPr/>
          <a:lstStyle/>
          <a:p>
            <a:endParaRPr lang="en-CA"/>
          </a:p>
        </p:txBody>
      </p:sp>
      <p:sp>
        <p:nvSpPr>
          <p:cNvPr id="3" name="Freeform 3"/>
          <p:cNvSpPr/>
          <p:nvPr/>
        </p:nvSpPr>
        <p:spPr>
          <a:xfrm>
            <a:off x="3295047" y="4617839"/>
            <a:ext cx="3969216" cy="297691"/>
          </a:xfrm>
          <a:custGeom>
            <a:avLst/>
            <a:gdLst/>
            <a:ahLst/>
            <a:cxnLst/>
            <a:rect l="l" t="t" r="r" b="b"/>
            <a:pathLst>
              <a:path w="3969216" h="297691">
                <a:moveTo>
                  <a:pt x="0" y="0"/>
                </a:moveTo>
                <a:lnTo>
                  <a:pt x="3969216" y="0"/>
                </a:lnTo>
                <a:lnTo>
                  <a:pt x="3969216" y="297691"/>
                </a:lnTo>
                <a:lnTo>
                  <a:pt x="0" y="297691"/>
                </a:lnTo>
                <a:lnTo>
                  <a:pt x="0" y="0"/>
                </a:lnTo>
                <a:close/>
              </a:path>
            </a:pathLst>
          </a:custGeom>
          <a:blipFill>
            <a:blip r:embed="rId2"/>
            <a:stretch>
              <a:fillRect/>
            </a:stretch>
          </a:blipFill>
        </p:spPr>
        <p:txBody>
          <a:bodyPr/>
          <a:lstStyle/>
          <a:p>
            <a:endParaRPr lang="en-CA"/>
          </a:p>
        </p:txBody>
      </p:sp>
      <p:sp>
        <p:nvSpPr>
          <p:cNvPr id="4" name="Freeform 4"/>
          <p:cNvSpPr/>
          <p:nvPr/>
        </p:nvSpPr>
        <p:spPr>
          <a:xfrm>
            <a:off x="11491080" y="4617839"/>
            <a:ext cx="3969216" cy="297691"/>
          </a:xfrm>
          <a:custGeom>
            <a:avLst/>
            <a:gdLst/>
            <a:ahLst/>
            <a:cxnLst/>
            <a:rect l="l" t="t" r="r" b="b"/>
            <a:pathLst>
              <a:path w="3969216" h="297691">
                <a:moveTo>
                  <a:pt x="0" y="0"/>
                </a:moveTo>
                <a:lnTo>
                  <a:pt x="3969216" y="0"/>
                </a:lnTo>
                <a:lnTo>
                  <a:pt x="3969216" y="297691"/>
                </a:lnTo>
                <a:lnTo>
                  <a:pt x="0" y="297691"/>
                </a:lnTo>
                <a:lnTo>
                  <a:pt x="0" y="0"/>
                </a:lnTo>
                <a:close/>
              </a:path>
            </a:pathLst>
          </a:custGeom>
          <a:blipFill>
            <a:blip r:embed="rId2"/>
            <a:stretch>
              <a:fillRect/>
            </a:stretch>
          </a:blipFill>
        </p:spPr>
        <p:txBody>
          <a:bodyPr/>
          <a:lstStyle/>
          <a:p>
            <a:endParaRPr lang="en-CA"/>
          </a:p>
        </p:txBody>
      </p:sp>
      <p:sp>
        <p:nvSpPr>
          <p:cNvPr id="5" name="AutoShape 5"/>
          <p:cNvSpPr/>
          <p:nvPr/>
        </p:nvSpPr>
        <p:spPr>
          <a:xfrm flipV="1">
            <a:off x="3426148" y="2100394"/>
            <a:ext cx="11881154" cy="5316665"/>
          </a:xfrm>
          <a:prstGeom prst="line">
            <a:avLst/>
          </a:prstGeom>
          <a:ln w="38100" cap="flat">
            <a:solidFill>
              <a:srgbClr val="000000"/>
            </a:solidFill>
            <a:prstDash val="solid"/>
            <a:headEnd type="none" w="sm" len="sm"/>
            <a:tailEnd type="none" w="sm" len="sm"/>
          </a:ln>
        </p:spPr>
        <p:txBody>
          <a:bodyPr/>
          <a:lstStyle/>
          <a:p>
            <a:endParaRPr lang="en-CA"/>
          </a:p>
        </p:txBody>
      </p:sp>
      <p:sp>
        <p:nvSpPr>
          <p:cNvPr id="6" name="AutoShape 6"/>
          <p:cNvSpPr/>
          <p:nvPr/>
        </p:nvSpPr>
        <p:spPr>
          <a:xfrm>
            <a:off x="3482172" y="2108352"/>
            <a:ext cx="11881154" cy="5316665"/>
          </a:xfrm>
          <a:prstGeom prst="line">
            <a:avLst/>
          </a:prstGeom>
          <a:ln w="38100" cap="flat">
            <a:solidFill>
              <a:srgbClr val="000000"/>
            </a:solidFill>
            <a:prstDash val="solid"/>
            <a:headEnd type="none" w="sm" len="sm"/>
            <a:tailEnd type="none" w="sm" len="sm"/>
          </a:ln>
        </p:spPr>
        <p:txBody>
          <a:bodyPr/>
          <a:lstStyle/>
          <a:p>
            <a:endParaRPr lang="en-CA"/>
          </a:p>
        </p:txBody>
      </p:sp>
      <p:sp>
        <p:nvSpPr>
          <p:cNvPr id="7" name="Freeform 7"/>
          <p:cNvSpPr/>
          <p:nvPr/>
        </p:nvSpPr>
        <p:spPr>
          <a:xfrm>
            <a:off x="9222643" y="4598789"/>
            <a:ext cx="297691" cy="297691"/>
          </a:xfrm>
          <a:custGeom>
            <a:avLst/>
            <a:gdLst/>
            <a:ahLst/>
            <a:cxnLst/>
            <a:rect l="l" t="t" r="r" b="b"/>
            <a:pathLst>
              <a:path w="297691" h="297691">
                <a:moveTo>
                  <a:pt x="0" y="0"/>
                </a:moveTo>
                <a:lnTo>
                  <a:pt x="297691" y="0"/>
                </a:lnTo>
                <a:lnTo>
                  <a:pt x="297691" y="297691"/>
                </a:lnTo>
                <a:lnTo>
                  <a:pt x="0" y="2976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8" name="AutoShape 8"/>
          <p:cNvSpPr/>
          <p:nvPr/>
        </p:nvSpPr>
        <p:spPr>
          <a:xfrm flipH="1">
            <a:off x="15307303" y="2100394"/>
            <a:ext cx="0" cy="5316665"/>
          </a:xfrm>
          <a:prstGeom prst="line">
            <a:avLst/>
          </a:prstGeom>
          <a:ln w="38100" cap="flat">
            <a:solidFill>
              <a:srgbClr val="000000"/>
            </a:solidFill>
            <a:prstDash val="solid"/>
            <a:headEnd type="none" w="sm" len="sm"/>
            <a:tailEnd type="none" w="sm" len="sm"/>
          </a:ln>
        </p:spPr>
        <p:txBody>
          <a:bodyPr/>
          <a:lstStyle/>
          <a:p>
            <a:endParaRPr lang="en-CA"/>
          </a:p>
        </p:txBody>
      </p:sp>
      <p:sp>
        <p:nvSpPr>
          <p:cNvPr id="9" name="AutoShape 9"/>
          <p:cNvSpPr/>
          <p:nvPr/>
        </p:nvSpPr>
        <p:spPr>
          <a:xfrm>
            <a:off x="3426148" y="2100394"/>
            <a:ext cx="0" cy="5316665"/>
          </a:xfrm>
          <a:prstGeom prst="line">
            <a:avLst/>
          </a:prstGeom>
          <a:ln w="38100" cap="flat">
            <a:solidFill>
              <a:srgbClr val="000000"/>
            </a:solidFill>
            <a:prstDash val="solid"/>
            <a:headEnd type="none" w="sm" len="sm"/>
            <a:tailEnd type="none" w="sm" len="sm"/>
          </a:ln>
        </p:spPr>
        <p:txBody>
          <a:bodyPr/>
          <a:lstStyle/>
          <a:p>
            <a:endParaRPr lang="en-CA"/>
          </a:p>
        </p:txBody>
      </p:sp>
      <p:sp>
        <p:nvSpPr>
          <p:cNvPr id="10" name="AutoShape 10"/>
          <p:cNvSpPr/>
          <p:nvPr/>
        </p:nvSpPr>
        <p:spPr>
          <a:xfrm>
            <a:off x="5286932" y="2946737"/>
            <a:ext cx="0" cy="3603240"/>
          </a:xfrm>
          <a:prstGeom prst="line">
            <a:avLst/>
          </a:prstGeom>
          <a:ln w="38100" cap="flat">
            <a:solidFill>
              <a:srgbClr val="000000"/>
            </a:solidFill>
            <a:prstDash val="solid"/>
            <a:headEnd type="none" w="sm" len="sm"/>
            <a:tailEnd type="none" w="sm" len="sm"/>
          </a:ln>
        </p:spPr>
        <p:txBody>
          <a:bodyPr/>
          <a:lstStyle/>
          <a:p>
            <a:endParaRPr lang="en-CA"/>
          </a:p>
        </p:txBody>
      </p:sp>
      <p:sp>
        <p:nvSpPr>
          <p:cNvPr id="11" name="AutoShape 11"/>
          <p:cNvSpPr/>
          <p:nvPr/>
        </p:nvSpPr>
        <p:spPr>
          <a:xfrm>
            <a:off x="13482965" y="2946737"/>
            <a:ext cx="0" cy="3603240"/>
          </a:xfrm>
          <a:prstGeom prst="line">
            <a:avLst/>
          </a:prstGeom>
          <a:ln w="38100" cap="flat">
            <a:solidFill>
              <a:srgbClr val="000000"/>
            </a:solidFill>
            <a:prstDash val="solid"/>
            <a:headEnd type="none" w="sm" len="sm"/>
            <a:tailEnd type="none" w="sm" len="sm"/>
          </a:ln>
        </p:spPr>
        <p:txBody>
          <a:bodyPr/>
          <a:lstStyle/>
          <a:p>
            <a:endParaRPr lang="en-CA"/>
          </a:p>
        </p:txBody>
      </p:sp>
      <p:sp>
        <p:nvSpPr>
          <p:cNvPr id="12" name="AutoShape 12"/>
          <p:cNvSpPr/>
          <p:nvPr/>
        </p:nvSpPr>
        <p:spPr>
          <a:xfrm>
            <a:off x="11654165" y="3800854"/>
            <a:ext cx="0" cy="1888397"/>
          </a:xfrm>
          <a:prstGeom prst="line">
            <a:avLst/>
          </a:prstGeom>
          <a:ln w="38100" cap="flat">
            <a:solidFill>
              <a:srgbClr val="000000"/>
            </a:solidFill>
            <a:prstDash val="solid"/>
            <a:headEnd type="none" w="sm" len="sm"/>
            <a:tailEnd type="none" w="sm" len="sm"/>
          </a:ln>
        </p:spPr>
        <p:txBody>
          <a:bodyPr/>
          <a:lstStyle/>
          <a:p>
            <a:endParaRPr lang="en-CA"/>
          </a:p>
        </p:txBody>
      </p:sp>
      <p:sp>
        <p:nvSpPr>
          <p:cNvPr id="13" name="AutoShape 13"/>
          <p:cNvSpPr/>
          <p:nvPr/>
        </p:nvSpPr>
        <p:spPr>
          <a:xfrm>
            <a:off x="7117618" y="3841536"/>
            <a:ext cx="0" cy="1888397"/>
          </a:xfrm>
          <a:prstGeom prst="line">
            <a:avLst/>
          </a:prstGeom>
          <a:ln w="38100" cap="flat">
            <a:solidFill>
              <a:srgbClr val="000000"/>
            </a:solidFill>
            <a:prstDash val="solid"/>
            <a:headEnd type="none" w="sm" len="sm"/>
            <a:tailEnd type="none" w="sm" len="sm"/>
          </a:ln>
        </p:spPr>
        <p:txBody>
          <a:bodyPr/>
          <a:lstStyle/>
          <a:p>
            <a:endParaRPr lang="en-CA"/>
          </a:p>
        </p:txBody>
      </p:sp>
      <p:sp>
        <p:nvSpPr>
          <p:cNvPr id="14" name="Freeform 14"/>
          <p:cNvSpPr/>
          <p:nvPr/>
        </p:nvSpPr>
        <p:spPr>
          <a:xfrm>
            <a:off x="3310129" y="1947400"/>
            <a:ext cx="305987" cy="305987"/>
          </a:xfrm>
          <a:custGeom>
            <a:avLst/>
            <a:gdLst/>
            <a:ahLst/>
            <a:cxnLst/>
            <a:rect l="l" t="t" r="r" b="b"/>
            <a:pathLst>
              <a:path w="305987" h="305987">
                <a:moveTo>
                  <a:pt x="0" y="0"/>
                </a:moveTo>
                <a:lnTo>
                  <a:pt x="305987" y="0"/>
                </a:lnTo>
                <a:lnTo>
                  <a:pt x="305987" y="305987"/>
                </a:lnTo>
                <a:lnTo>
                  <a:pt x="0" y="3059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15" name="TextBox 15"/>
          <p:cNvSpPr txBox="1"/>
          <p:nvPr/>
        </p:nvSpPr>
        <p:spPr>
          <a:xfrm>
            <a:off x="7968734" y="876300"/>
            <a:ext cx="2350532" cy="633095"/>
          </a:xfrm>
          <a:prstGeom prst="rect">
            <a:avLst/>
          </a:prstGeom>
        </p:spPr>
        <p:txBody>
          <a:bodyPr lIns="0" tIns="0" rIns="0" bIns="0" rtlCol="0" anchor="t">
            <a:spAutoFit/>
          </a:bodyPr>
          <a:lstStyle/>
          <a:p>
            <a:pPr algn="ctr">
              <a:lnSpc>
                <a:spcPts val="4480"/>
              </a:lnSpc>
            </a:pPr>
            <a:r>
              <a:rPr lang="en-US" sz="3200" b="1" u="sng">
                <a:solidFill>
                  <a:srgbClr val="00B0D7"/>
                </a:solidFill>
                <a:latin typeface="TheSansB 2 Semi-Bold"/>
                <a:ea typeface="TheSansB 2 Semi-Bold"/>
                <a:cs typeface="TheSansB 2 Semi-Bold"/>
                <a:sym typeface="TheSansB 2 Semi-Bold"/>
                <a:hlinkClick r:id="rId5" tooltip="https://youtu.be/Q_-IspfUD2c?si=hGRmfJ0aZvh17Cpe"/>
              </a:rPr>
              <a:t>Lau Kata Kati</a:t>
            </a:r>
          </a:p>
        </p:txBody>
      </p:sp>
      <p:sp>
        <p:nvSpPr>
          <p:cNvPr id="16" name="Freeform 16"/>
          <p:cNvSpPr/>
          <p:nvPr/>
        </p:nvSpPr>
        <p:spPr>
          <a:xfrm>
            <a:off x="3310129" y="7272023"/>
            <a:ext cx="305987" cy="305987"/>
          </a:xfrm>
          <a:custGeom>
            <a:avLst/>
            <a:gdLst/>
            <a:ahLst/>
            <a:cxnLst/>
            <a:rect l="l" t="t" r="r" b="b"/>
            <a:pathLst>
              <a:path w="305987" h="305987">
                <a:moveTo>
                  <a:pt x="0" y="0"/>
                </a:moveTo>
                <a:lnTo>
                  <a:pt x="305987" y="0"/>
                </a:lnTo>
                <a:lnTo>
                  <a:pt x="305987" y="305987"/>
                </a:lnTo>
                <a:lnTo>
                  <a:pt x="0" y="3059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17" name="Freeform 17"/>
          <p:cNvSpPr/>
          <p:nvPr/>
        </p:nvSpPr>
        <p:spPr>
          <a:xfrm>
            <a:off x="11498356" y="3535549"/>
            <a:ext cx="305987" cy="305987"/>
          </a:xfrm>
          <a:custGeom>
            <a:avLst/>
            <a:gdLst/>
            <a:ahLst/>
            <a:cxnLst/>
            <a:rect l="l" t="t" r="r" b="b"/>
            <a:pathLst>
              <a:path w="305987" h="305987">
                <a:moveTo>
                  <a:pt x="0" y="0"/>
                </a:moveTo>
                <a:lnTo>
                  <a:pt x="305987" y="0"/>
                </a:lnTo>
                <a:lnTo>
                  <a:pt x="305987" y="305987"/>
                </a:lnTo>
                <a:lnTo>
                  <a:pt x="0" y="3059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18" name="Freeform 18"/>
          <p:cNvSpPr/>
          <p:nvPr/>
        </p:nvSpPr>
        <p:spPr>
          <a:xfrm>
            <a:off x="6965553" y="5613051"/>
            <a:ext cx="305987" cy="305987"/>
          </a:xfrm>
          <a:custGeom>
            <a:avLst/>
            <a:gdLst/>
            <a:ahLst/>
            <a:cxnLst/>
            <a:rect l="l" t="t" r="r" b="b"/>
            <a:pathLst>
              <a:path w="305987" h="305987">
                <a:moveTo>
                  <a:pt x="0" y="0"/>
                </a:moveTo>
                <a:lnTo>
                  <a:pt x="305987" y="0"/>
                </a:lnTo>
                <a:lnTo>
                  <a:pt x="305987" y="305987"/>
                </a:lnTo>
                <a:lnTo>
                  <a:pt x="0" y="3059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19" name="Freeform 19"/>
          <p:cNvSpPr/>
          <p:nvPr/>
        </p:nvSpPr>
        <p:spPr>
          <a:xfrm>
            <a:off x="5133938" y="2774693"/>
            <a:ext cx="305987" cy="305987"/>
          </a:xfrm>
          <a:custGeom>
            <a:avLst/>
            <a:gdLst/>
            <a:ahLst/>
            <a:cxnLst/>
            <a:rect l="l" t="t" r="r" b="b"/>
            <a:pathLst>
              <a:path w="305987" h="305987">
                <a:moveTo>
                  <a:pt x="0" y="0"/>
                </a:moveTo>
                <a:lnTo>
                  <a:pt x="305987" y="0"/>
                </a:lnTo>
                <a:lnTo>
                  <a:pt x="305987" y="305987"/>
                </a:lnTo>
                <a:lnTo>
                  <a:pt x="0" y="3059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20" name="Freeform 20"/>
          <p:cNvSpPr/>
          <p:nvPr/>
        </p:nvSpPr>
        <p:spPr>
          <a:xfrm>
            <a:off x="6964624" y="3535549"/>
            <a:ext cx="305987" cy="305987"/>
          </a:xfrm>
          <a:custGeom>
            <a:avLst/>
            <a:gdLst/>
            <a:ahLst/>
            <a:cxnLst/>
            <a:rect l="l" t="t" r="r" b="b"/>
            <a:pathLst>
              <a:path w="305987" h="305987">
                <a:moveTo>
                  <a:pt x="0" y="0"/>
                </a:moveTo>
                <a:lnTo>
                  <a:pt x="305987" y="0"/>
                </a:lnTo>
                <a:lnTo>
                  <a:pt x="305987" y="305987"/>
                </a:lnTo>
                <a:lnTo>
                  <a:pt x="0" y="3059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21" name="Freeform 21"/>
          <p:cNvSpPr/>
          <p:nvPr/>
        </p:nvSpPr>
        <p:spPr>
          <a:xfrm>
            <a:off x="5133938" y="6406509"/>
            <a:ext cx="305987" cy="305987"/>
          </a:xfrm>
          <a:custGeom>
            <a:avLst/>
            <a:gdLst/>
            <a:ahLst/>
            <a:cxnLst/>
            <a:rect l="l" t="t" r="r" b="b"/>
            <a:pathLst>
              <a:path w="305987" h="305987">
                <a:moveTo>
                  <a:pt x="0" y="0"/>
                </a:moveTo>
                <a:lnTo>
                  <a:pt x="305987" y="0"/>
                </a:lnTo>
                <a:lnTo>
                  <a:pt x="305987" y="305987"/>
                </a:lnTo>
                <a:lnTo>
                  <a:pt x="0" y="3059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22" name="Freeform 22"/>
          <p:cNvSpPr/>
          <p:nvPr/>
        </p:nvSpPr>
        <p:spPr>
          <a:xfrm>
            <a:off x="13329971" y="6396984"/>
            <a:ext cx="305987" cy="305987"/>
          </a:xfrm>
          <a:custGeom>
            <a:avLst/>
            <a:gdLst/>
            <a:ahLst/>
            <a:cxnLst/>
            <a:rect l="l" t="t" r="r" b="b"/>
            <a:pathLst>
              <a:path w="305987" h="305987">
                <a:moveTo>
                  <a:pt x="0" y="0"/>
                </a:moveTo>
                <a:lnTo>
                  <a:pt x="305987" y="0"/>
                </a:lnTo>
                <a:lnTo>
                  <a:pt x="305987" y="305987"/>
                </a:lnTo>
                <a:lnTo>
                  <a:pt x="0" y="3059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23" name="Freeform 23"/>
          <p:cNvSpPr/>
          <p:nvPr/>
        </p:nvSpPr>
        <p:spPr>
          <a:xfrm>
            <a:off x="13329971" y="2793743"/>
            <a:ext cx="305987" cy="305987"/>
          </a:xfrm>
          <a:custGeom>
            <a:avLst/>
            <a:gdLst/>
            <a:ahLst/>
            <a:cxnLst/>
            <a:rect l="l" t="t" r="r" b="b"/>
            <a:pathLst>
              <a:path w="305987" h="305987">
                <a:moveTo>
                  <a:pt x="0" y="0"/>
                </a:moveTo>
                <a:lnTo>
                  <a:pt x="305987" y="0"/>
                </a:lnTo>
                <a:lnTo>
                  <a:pt x="305987" y="305987"/>
                </a:lnTo>
                <a:lnTo>
                  <a:pt x="0" y="3059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24" name="Freeform 24"/>
          <p:cNvSpPr/>
          <p:nvPr/>
        </p:nvSpPr>
        <p:spPr>
          <a:xfrm>
            <a:off x="15154309" y="7204755"/>
            <a:ext cx="305987" cy="305987"/>
          </a:xfrm>
          <a:custGeom>
            <a:avLst/>
            <a:gdLst/>
            <a:ahLst/>
            <a:cxnLst/>
            <a:rect l="l" t="t" r="r" b="b"/>
            <a:pathLst>
              <a:path w="305987" h="305987">
                <a:moveTo>
                  <a:pt x="0" y="0"/>
                </a:moveTo>
                <a:lnTo>
                  <a:pt x="305987" y="0"/>
                </a:lnTo>
                <a:lnTo>
                  <a:pt x="305987" y="305987"/>
                </a:lnTo>
                <a:lnTo>
                  <a:pt x="0" y="3059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25" name="Freeform 25"/>
          <p:cNvSpPr/>
          <p:nvPr/>
        </p:nvSpPr>
        <p:spPr>
          <a:xfrm>
            <a:off x="15154309" y="1955358"/>
            <a:ext cx="305987" cy="305987"/>
          </a:xfrm>
          <a:custGeom>
            <a:avLst/>
            <a:gdLst/>
            <a:ahLst/>
            <a:cxnLst/>
            <a:rect l="l" t="t" r="r" b="b"/>
            <a:pathLst>
              <a:path w="305987" h="305987">
                <a:moveTo>
                  <a:pt x="0" y="0"/>
                </a:moveTo>
                <a:lnTo>
                  <a:pt x="305987" y="0"/>
                </a:lnTo>
                <a:lnTo>
                  <a:pt x="305987" y="305987"/>
                </a:lnTo>
                <a:lnTo>
                  <a:pt x="0" y="3059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26" name="Freeform 26"/>
          <p:cNvSpPr/>
          <p:nvPr/>
        </p:nvSpPr>
        <p:spPr>
          <a:xfrm>
            <a:off x="11498356" y="5595989"/>
            <a:ext cx="305987" cy="305987"/>
          </a:xfrm>
          <a:custGeom>
            <a:avLst/>
            <a:gdLst/>
            <a:ahLst/>
            <a:cxnLst/>
            <a:rect l="l" t="t" r="r" b="b"/>
            <a:pathLst>
              <a:path w="305987" h="305987">
                <a:moveTo>
                  <a:pt x="0" y="0"/>
                </a:moveTo>
                <a:lnTo>
                  <a:pt x="305987" y="0"/>
                </a:lnTo>
                <a:lnTo>
                  <a:pt x="305987" y="305987"/>
                </a:lnTo>
                <a:lnTo>
                  <a:pt x="0" y="3059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27" name="TextBox 27"/>
          <p:cNvSpPr txBox="1"/>
          <p:nvPr/>
        </p:nvSpPr>
        <p:spPr>
          <a:xfrm>
            <a:off x="7711205" y="9457734"/>
            <a:ext cx="3423088" cy="417935"/>
          </a:xfrm>
          <a:prstGeom prst="rect">
            <a:avLst/>
          </a:prstGeom>
        </p:spPr>
        <p:txBody>
          <a:bodyPr wrap="square" lIns="0" tIns="0" rIns="0" bIns="0" rtlCol="0" anchor="t">
            <a:spAutoFit/>
          </a:bodyPr>
          <a:lstStyle/>
          <a:p>
            <a:pPr algn="ctr">
              <a:lnSpc>
                <a:spcPts val="3359"/>
              </a:lnSpc>
            </a:pPr>
            <a:r>
              <a:rPr lang="en-US" sz="2400" b="1" dirty="0">
                <a:solidFill>
                  <a:srgbClr val="000000"/>
                </a:solidFill>
                <a:latin typeface="TheSansB 1 Semi-Bold"/>
                <a:ea typeface="TheSansB 1 Semi-Bold"/>
                <a:cs typeface="TheSansB 1 Semi-Bold"/>
                <a:sym typeface="TheSansB 1 Semi-Bold"/>
              </a:rPr>
              <a:t>9 tokens x 2 </a:t>
            </a:r>
            <a:r>
              <a:rPr lang="en-US" sz="2400" b="1" dirty="0" err="1">
                <a:solidFill>
                  <a:srgbClr val="000000"/>
                </a:solidFill>
                <a:latin typeface="TheSansB 1 Semi-Bold"/>
                <a:ea typeface="TheSansB 1 Semi-Bold"/>
                <a:cs typeface="TheSansB 1 Semi-Bold"/>
                <a:sym typeface="TheSansB 1 Semi-Bold"/>
              </a:rPr>
              <a:t>colours</a:t>
            </a:r>
            <a:endParaRPr lang="en-US" sz="2400" b="1" dirty="0">
              <a:solidFill>
                <a:srgbClr val="000000"/>
              </a:solidFill>
              <a:latin typeface="TheSansB 1 Semi-Bold"/>
              <a:ea typeface="TheSansB 1 Semi-Bold"/>
              <a:cs typeface="TheSansB 1 Semi-Bold"/>
              <a:sym typeface="TheSansB 1 Semi-Bold"/>
            </a:endParaRPr>
          </a:p>
        </p:txBody>
      </p:sp>
      <p:sp>
        <p:nvSpPr>
          <p:cNvPr id="28" name="Freeform 28"/>
          <p:cNvSpPr/>
          <p:nvPr/>
        </p:nvSpPr>
        <p:spPr>
          <a:xfrm>
            <a:off x="1775034" y="7817929"/>
            <a:ext cx="746334" cy="746334"/>
          </a:xfrm>
          <a:custGeom>
            <a:avLst/>
            <a:gdLst/>
            <a:ahLst/>
            <a:cxnLst/>
            <a:rect l="l" t="t" r="r" b="b"/>
            <a:pathLst>
              <a:path w="746334" h="746334">
                <a:moveTo>
                  <a:pt x="0" y="0"/>
                </a:moveTo>
                <a:lnTo>
                  <a:pt x="746334" y="0"/>
                </a:lnTo>
                <a:lnTo>
                  <a:pt x="746334" y="746334"/>
                </a:lnTo>
                <a:lnTo>
                  <a:pt x="0" y="7463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29" name="Freeform 29"/>
          <p:cNvSpPr/>
          <p:nvPr/>
        </p:nvSpPr>
        <p:spPr>
          <a:xfrm>
            <a:off x="1775034" y="9310597"/>
            <a:ext cx="746334" cy="746334"/>
          </a:xfrm>
          <a:custGeom>
            <a:avLst/>
            <a:gdLst/>
            <a:ahLst/>
            <a:cxnLst/>
            <a:rect l="l" t="t" r="r" b="b"/>
            <a:pathLst>
              <a:path w="746334" h="746334">
                <a:moveTo>
                  <a:pt x="0" y="0"/>
                </a:moveTo>
                <a:lnTo>
                  <a:pt x="746334" y="0"/>
                </a:lnTo>
                <a:lnTo>
                  <a:pt x="746334" y="746335"/>
                </a:lnTo>
                <a:lnTo>
                  <a:pt x="0" y="7463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30" name="Freeform 30"/>
          <p:cNvSpPr/>
          <p:nvPr/>
        </p:nvSpPr>
        <p:spPr>
          <a:xfrm>
            <a:off x="1775034" y="8564263"/>
            <a:ext cx="746334" cy="746334"/>
          </a:xfrm>
          <a:custGeom>
            <a:avLst/>
            <a:gdLst/>
            <a:ahLst/>
            <a:cxnLst/>
            <a:rect l="l" t="t" r="r" b="b"/>
            <a:pathLst>
              <a:path w="746334" h="746334">
                <a:moveTo>
                  <a:pt x="0" y="0"/>
                </a:moveTo>
                <a:lnTo>
                  <a:pt x="746334" y="0"/>
                </a:lnTo>
                <a:lnTo>
                  <a:pt x="746334" y="746334"/>
                </a:lnTo>
                <a:lnTo>
                  <a:pt x="0" y="7463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31" name="Freeform 31"/>
          <p:cNvSpPr/>
          <p:nvPr/>
        </p:nvSpPr>
        <p:spPr>
          <a:xfrm>
            <a:off x="17250996" y="9293535"/>
            <a:ext cx="746334" cy="746334"/>
          </a:xfrm>
          <a:custGeom>
            <a:avLst/>
            <a:gdLst/>
            <a:ahLst/>
            <a:cxnLst/>
            <a:rect l="l" t="t" r="r" b="b"/>
            <a:pathLst>
              <a:path w="746334" h="746334">
                <a:moveTo>
                  <a:pt x="0" y="0"/>
                </a:moveTo>
                <a:lnTo>
                  <a:pt x="746334" y="0"/>
                </a:lnTo>
                <a:lnTo>
                  <a:pt x="746334" y="746334"/>
                </a:lnTo>
                <a:lnTo>
                  <a:pt x="0" y="7463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32" name="Freeform 32"/>
          <p:cNvSpPr/>
          <p:nvPr/>
        </p:nvSpPr>
        <p:spPr>
          <a:xfrm>
            <a:off x="17250996" y="8547201"/>
            <a:ext cx="746334" cy="746334"/>
          </a:xfrm>
          <a:custGeom>
            <a:avLst/>
            <a:gdLst/>
            <a:ahLst/>
            <a:cxnLst/>
            <a:rect l="l" t="t" r="r" b="b"/>
            <a:pathLst>
              <a:path w="746334" h="746334">
                <a:moveTo>
                  <a:pt x="0" y="0"/>
                </a:moveTo>
                <a:lnTo>
                  <a:pt x="746334" y="0"/>
                </a:lnTo>
                <a:lnTo>
                  <a:pt x="746334" y="746334"/>
                </a:lnTo>
                <a:lnTo>
                  <a:pt x="0" y="7463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33" name="Freeform 33"/>
          <p:cNvSpPr/>
          <p:nvPr/>
        </p:nvSpPr>
        <p:spPr>
          <a:xfrm>
            <a:off x="17250996" y="7800867"/>
            <a:ext cx="746334" cy="746334"/>
          </a:xfrm>
          <a:custGeom>
            <a:avLst/>
            <a:gdLst/>
            <a:ahLst/>
            <a:cxnLst/>
            <a:rect l="l" t="t" r="r" b="b"/>
            <a:pathLst>
              <a:path w="746334" h="746334">
                <a:moveTo>
                  <a:pt x="0" y="0"/>
                </a:moveTo>
                <a:lnTo>
                  <a:pt x="746334" y="0"/>
                </a:lnTo>
                <a:lnTo>
                  <a:pt x="746334" y="746334"/>
                </a:lnTo>
                <a:lnTo>
                  <a:pt x="0" y="7463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34" name="Freeform 34"/>
          <p:cNvSpPr/>
          <p:nvPr/>
        </p:nvSpPr>
        <p:spPr>
          <a:xfrm>
            <a:off x="1028700" y="7834991"/>
            <a:ext cx="746334" cy="746334"/>
          </a:xfrm>
          <a:custGeom>
            <a:avLst/>
            <a:gdLst/>
            <a:ahLst/>
            <a:cxnLst/>
            <a:rect l="l" t="t" r="r" b="b"/>
            <a:pathLst>
              <a:path w="746334" h="746334">
                <a:moveTo>
                  <a:pt x="0" y="0"/>
                </a:moveTo>
                <a:lnTo>
                  <a:pt x="746334" y="0"/>
                </a:lnTo>
                <a:lnTo>
                  <a:pt x="746334" y="746335"/>
                </a:lnTo>
                <a:lnTo>
                  <a:pt x="0" y="7463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35" name="Freeform 35"/>
          <p:cNvSpPr/>
          <p:nvPr/>
        </p:nvSpPr>
        <p:spPr>
          <a:xfrm>
            <a:off x="1028700" y="9327660"/>
            <a:ext cx="746334" cy="746334"/>
          </a:xfrm>
          <a:custGeom>
            <a:avLst/>
            <a:gdLst/>
            <a:ahLst/>
            <a:cxnLst/>
            <a:rect l="l" t="t" r="r" b="b"/>
            <a:pathLst>
              <a:path w="746334" h="746334">
                <a:moveTo>
                  <a:pt x="0" y="0"/>
                </a:moveTo>
                <a:lnTo>
                  <a:pt x="746334" y="0"/>
                </a:lnTo>
                <a:lnTo>
                  <a:pt x="746334" y="746334"/>
                </a:lnTo>
                <a:lnTo>
                  <a:pt x="0" y="7463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36" name="Freeform 36"/>
          <p:cNvSpPr/>
          <p:nvPr/>
        </p:nvSpPr>
        <p:spPr>
          <a:xfrm>
            <a:off x="1028700" y="8581326"/>
            <a:ext cx="746334" cy="746334"/>
          </a:xfrm>
          <a:custGeom>
            <a:avLst/>
            <a:gdLst/>
            <a:ahLst/>
            <a:cxnLst/>
            <a:rect l="l" t="t" r="r" b="b"/>
            <a:pathLst>
              <a:path w="746334" h="746334">
                <a:moveTo>
                  <a:pt x="0" y="0"/>
                </a:moveTo>
                <a:lnTo>
                  <a:pt x="746334" y="0"/>
                </a:lnTo>
                <a:lnTo>
                  <a:pt x="746334" y="746334"/>
                </a:lnTo>
                <a:lnTo>
                  <a:pt x="0" y="7463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37" name="Freeform 37"/>
          <p:cNvSpPr/>
          <p:nvPr/>
        </p:nvSpPr>
        <p:spPr>
          <a:xfrm>
            <a:off x="16504662" y="9310597"/>
            <a:ext cx="746334" cy="746334"/>
          </a:xfrm>
          <a:custGeom>
            <a:avLst/>
            <a:gdLst/>
            <a:ahLst/>
            <a:cxnLst/>
            <a:rect l="l" t="t" r="r" b="b"/>
            <a:pathLst>
              <a:path w="746334" h="746334">
                <a:moveTo>
                  <a:pt x="0" y="0"/>
                </a:moveTo>
                <a:lnTo>
                  <a:pt x="746334" y="0"/>
                </a:lnTo>
                <a:lnTo>
                  <a:pt x="746334" y="746335"/>
                </a:lnTo>
                <a:lnTo>
                  <a:pt x="0" y="74633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38" name="Freeform 38"/>
          <p:cNvSpPr/>
          <p:nvPr/>
        </p:nvSpPr>
        <p:spPr>
          <a:xfrm>
            <a:off x="16504662" y="8564263"/>
            <a:ext cx="746334" cy="746334"/>
          </a:xfrm>
          <a:custGeom>
            <a:avLst/>
            <a:gdLst/>
            <a:ahLst/>
            <a:cxnLst/>
            <a:rect l="l" t="t" r="r" b="b"/>
            <a:pathLst>
              <a:path w="746334" h="746334">
                <a:moveTo>
                  <a:pt x="0" y="0"/>
                </a:moveTo>
                <a:lnTo>
                  <a:pt x="746334" y="0"/>
                </a:lnTo>
                <a:lnTo>
                  <a:pt x="746334" y="746334"/>
                </a:lnTo>
                <a:lnTo>
                  <a:pt x="0" y="7463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39" name="Freeform 39"/>
          <p:cNvSpPr/>
          <p:nvPr/>
        </p:nvSpPr>
        <p:spPr>
          <a:xfrm>
            <a:off x="16504662" y="7817929"/>
            <a:ext cx="746334" cy="746334"/>
          </a:xfrm>
          <a:custGeom>
            <a:avLst/>
            <a:gdLst/>
            <a:ahLst/>
            <a:cxnLst/>
            <a:rect l="l" t="t" r="r" b="b"/>
            <a:pathLst>
              <a:path w="746334" h="746334">
                <a:moveTo>
                  <a:pt x="0" y="0"/>
                </a:moveTo>
                <a:lnTo>
                  <a:pt x="746334" y="0"/>
                </a:lnTo>
                <a:lnTo>
                  <a:pt x="746334" y="746334"/>
                </a:lnTo>
                <a:lnTo>
                  <a:pt x="0" y="7463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40" name="Freeform 40"/>
          <p:cNvSpPr/>
          <p:nvPr/>
        </p:nvSpPr>
        <p:spPr>
          <a:xfrm>
            <a:off x="282366" y="7834991"/>
            <a:ext cx="746334" cy="746334"/>
          </a:xfrm>
          <a:custGeom>
            <a:avLst/>
            <a:gdLst/>
            <a:ahLst/>
            <a:cxnLst/>
            <a:rect l="l" t="t" r="r" b="b"/>
            <a:pathLst>
              <a:path w="746334" h="746334">
                <a:moveTo>
                  <a:pt x="0" y="0"/>
                </a:moveTo>
                <a:lnTo>
                  <a:pt x="746334" y="0"/>
                </a:lnTo>
                <a:lnTo>
                  <a:pt x="746334" y="746335"/>
                </a:lnTo>
                <a:lnTo>
                  <a:pt x="0" y="7463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41" name="Freeform 41"/>
          <p:cNvSpPr/>
          <p:nvPr/>
        </p:nvSpPr>
        <p:spPr>
          <a:xfrm>
            <a:off x="282366" y="9327660"/>
            <a:ext cx="746334" cy="746334"/>
          </a:xfrm>
          <a:custGeom>
            <a:avLst/>
            <a:gdLst/>
            <a:ahLst/>
            <a:cxnLst/>
            <a:rect l="l" t="t" r="r" b="b"/>
            <a:pathLst>
              <a:path w="746334" h="746334">
                <a:moveTo>
                  <a:pt x="0" y="0"/>
                </a:moveTo>
                <a:lnTo>
                  <a:pt x="746334" y="0"/>
                </a:lnTo>
                <a:lnTo>
                  <a:pt x="746334" y="746334"/>
                </a:lnTo>
                <a:lnTo>
                  <a:pt x="0" y="7463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42" name="Freeform 42"/>
          <p:cNvSpPr/>
          <p:nvPr/>
        </p:nvSpPr>
        <p:spPr>
          <a:xfrm>
            <a:off x="282366" y="8581326"/>
            <a:ext cx="746334" cy="746334"/>
          </a:xfrm>
          <a:custGeom>
            <a:avLst/>
            <a:gdLst/>
            <a:ahLst/>
            <a:cxnLst/>
            <a:rect l="l" t="t" r="r" b="b"/>
            <a:pathLst>
              <a:path w="746334" h="746334">
                <a:moveTo>
                  <a:pt x="0" y="0"/>
                </a:moveTo>
                <a:lnTo>
                  <a:pt x="746334" y="0"/>
                </a:lnTo>
                <a:lnTo>
                  <a:pt x="746334" y="746334"/>
                </a:lnTo>
                <a:lnTo>
                  <a:pt x="0" y="7463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43" name="Freeform 43"/>
          <p:cNvSpPr/>
          <p:nvPr/>
        </p:nvSpPr>
        <p:spPr>
          <a:xfrm>
            <a:off x="15758328" y="9310597"/>
            <a:ext cx="746334" cy="746334"/>
          </a:xfrm>
          <a:custGeom>
            <a:avLst/>
            <a:gdLst/>
            <a:ahLst/>
            <a:cxnLst/>
            <a:rect l="l" t="t" r="r" b="b"/>
            <a:pathLst>
              <a:path w="746334" h="746334">
                <a:moveTo>
                  <a:pt x="0" y="0"/>
                </a:moveTo>
                <a:lnTo>
                  <a:pt x="746334" y="0"/>
                </a:lnTo>
                <a:lnTo>
                  <a:pt x="746334" y="746335"/>
                </a:lnTo>
                <a:lnTo>
                  <a:pt x="0" y="74633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44" name="Freeform 44"/>
          <p:cNvSpPr/>
          <p:nvPr/>
        </p:nvSpPr>
        <p:spPr>
          <a:xfrm>
            <a:off x="15758328" y="8564263"/>
            <a:ext cx="746334" cy="746334"/>
          </a:xfrm>
          <a:custGeom>
            <a:avLst/>
            <a:gdLst/>
            <a:ahLst/>
            <a:cxnLst/>
            <a:rect l="l" t="t" r="r" b="b"/>
            <a:pathLst>
              <a:path w="746334" h="746334">
                <a:moveTo>
                  <a:pt x="0" y="0"/>
                </a:moveTo>
                <a:lnTo>
                  <a:pt x="746334" y="0"/>
                </a:lnTo>
                <a:lnTo>
                  <a:pt x="746334" y="746334"/>
                </a:lnTo>
                <a:lnTo>
                  <a:pt x="0" y="7463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45" name="Freeform 45"/>
          <p:cNvSpPr/>
          <p:nvPr/>
        </p:nvSpPr>
        <p:spPr>
          <a:xfrm>
            <a:off x="15758328" y="7817929"/>
            <a:ext cx="746334" cy="746334"/>
          </a:xfrm>
          <a:custGeom>
            <a:avLst/>
            <a:gdLst/>
            <a:ahLst/>
            <a:cxnLst/>
            <a:rect l="l" t="t" r="r" b="b"/>
            <a:pathLst>
              <a:path w="746334" h="746334">
                <a:moveTo>
                  <a:pt x="0" y="0"/>
                </a:moveTo>
                <a:lnTo>
                  <a:pt x="746334" y="0"/>
                </a:lnTo>
                <a:lnTo>
                  <a:pt x="746334" y="746334"/>
                </a:lnTo>
                <a:lnTo>
                  <a:pt x="0" y="7463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3A8166-36EF-BA03-FF6D-56B28205BC0E}"/>
              </a:ext>
            </a:extLst>
          </p:cNvPr>
          <p:cNvSpPr txBox="1"/>
          <p:nvPr/>
        </p:nvSpPr>
        <p:spPr>
          <a:xfrm>
            <a:off x="1066800" y="952500"/>
            <a:ext cx="16306800" cy="8125301"/>
          </a:xfrm>
          <a:prstGeom prst="rect">
            <a:avLst/>
          </a:prstGeom>
          <a:noFill/>
        </p:spPr>
        <p:txBody>
          <a:bodyPr wrap="square" rtlCol="0">
            <a:spAutoFit/>
          </a:bodyPr>
          <a:lstStyle/>
          <a:p>
            <a:r>
              <a:rPr lang="en-US" sz="2800" b="1" dirty="0"/>
              <a:t>Lau kata </a:t>
            </a:r>
            <a:r>
              <a:rPr lang="en-US" sz="2800" b="1" dirty="0" err="1"/>
              <a:t>kati</a:t>
            </a:r>
            <a:endParaRPr lang="en-US" sz="2800" b="1" dirty="0"/>
          </a:p>
          <a:p>
            <a:endParaRPr lang="en-US" sz="2800" b="1" dirty="0"/>
          </a:p>
          <a:p>
            <a:r>
              <a:rPr lang="en-US" sz="2800" dirty="0"/>
              <a:t>Lau kata </a:t>
            </a:r>
            <a:r>
              <a:rPr lang="en-US" sz="2800" dirty="0" err="1"/>
              <a:t>kati</a:t>
            </a:r>
            <a:r>
              <a:rPr lang="en-US" sz="2800" dirty="0"/>
              <a:t> is a two-player abstract strategy game from India, specifically from Lower Bengal, and also from United Provinces, </a:t>
            </a:r>
            <a:r>
              <a:rPr lang="en-US" sz="2800" dirty="0" err="1"/>
              <a:t>Karwi</a:t>
            </a:r>
            <a:r>
              <a:rPr lang="en-US" sz="2800" dirty="0"/>
              <a:t> Subdivision where it is called </a:t>
            </a:r>
            <a:r>
              <a:rPr lang="en-US" sz="2800" dirty="0" err="1"/>
              <a:t>Kowwu</a:t>
            </a:r>
            <a:r>
              <a:rPr lang="en-US" sz="2800" dirty="0"/>
              <a:t> </a:t>
            </a:r>
            <a:r>
              <a:rPr lang="en-US" sz="2800" dirty="0" err="1"/>
              <a:t>Dunki</a:t>
            </a:r>
            <a:r>
              <a:rPr lang="en-US" sz="2800" dirty="0"/>
              <a:t>. It was described by H.J.R. Murray in A History of Board-Games Other Than Chess (1952). The game is related to draughts and even more so to Alquerque. </a:t>
            </a:r>
          </a:p>
          <a:p>
            <a:endParaRPr lang="en-US" sz="2800" dirty="0"/>
          </a:p>
          <a:p>
            <a:r>
              <a:rPr lang="en-US" sz="2800" dirty="0"/>
              <a:t>Pieces are captured by leaping over them. The board is a pattern of two triangles joined together at a common vertex with further lines subdividing them. It is the same game as Butterfly (game) from Mozambique, which suggests a historical connection between the two games. Lau kata </a:t>
            </a:r>
            <a:r>
              <a:rPr lang="en-US" sz="2800" dirty="0" err="1"/>
              <a:t>kati</a:t>
            </a:r>
            <a:r>
              <a:rPr lang="en-US" sz="2800" dirty="0"/>
              <a:t> belongs to a specific category of games called Indian War-games, and the other games in this category are Dash-</a:t>
            </a:r>
            <a:r>
              <a:rPr lang="en-US" sz="2800" dirty="0" err="1"/>
              <a:t>guti</a:t>
            </a:r>
            <a:r>
              <a:rPr lang="en-US" sz="2800" dirty="0"/>
              <a:t>, </a:t>
            </a:r>
            <a:r>
              <a:rPr lang="en-US" sz="2800" dirty="0" err="1"/>
              <a:t>Egara-guti</a:t>
            </a:r>
            <a:r>
              <a:rPr lang="en-US" sz="2800" dirty="0"/>
              <a:t>, </a:t>
            </a:r>
            <a:r>
              <a:rPr lang="en-US" sz="2800" dirty="0" err="1"/>
              <a:t>Pretwa</a:t>
            </a:r>
            <a:r>
              <a:rPr lang="en-US" sz="2800" dirty="0"/>
              <a:t>, Gol-</a:t>
            </a:r>
            <a:r>
              <a:rPr lang="en-US" sz="2800" dirty="0" err="1"/>
              <a:t>skuish</a:t>
            </a:r>
            <a:r>
              <a:rPr lang="en-US" sz="2800" dirty="0"/>
              <a:t>. </a:t>
            </a:r>
          </a:p>
          <a:p>
            <a:br>
              <a:rPr lang="en-US" sz="2800" dirty="0"/>
            </a:br>
            <a:r>
              <a:rPr lang="en-US" sz="2800" dirty="0"/>
              <a:t>All Indian War-games have one important thing in common, and that is that all the pieces are laid out on the patterned board, with only one vacant point in the center. This forces the first move to be played on the central point, and captured by the other player’s piece.</a:t>
            </a:r>
          </a:p>
          <a:p>
            <a:endParaRPr lang="en-US" sz="2800" dirty="0"/>
          </a:p>
          <a:p>
            <a:r>
              <a:rPr lang="en-US" sz="2800" dirty="0"/>
              <a:t>The winner is the person who captures the most pieces or who blocks their opponent from making a legal move.</a:t>
            </a:r>
          </a:p>
          <a:p>
            <a:endParaRPr lang="en-CA" dirty="0"/>
          </a:p>
        </p:txBody>
      </p:sp>
    </p:spTree>
    <p:extLst>
      <p:ext uri="{BB962C8B-B14F-4D97-AF65-F5344CB8AC3E}">
        <p14:creationId xmlns:p14="http://schemas.microsoft.com/office/powerpoint/2010/main" val="3712819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4403" y="0"/>
            <a:ext cx="18233597" cy="10287000"/>
            <a:chOff x="0" y="0"/>
            <a:chExt cx="1149350" cy="1149350"/>
          </a:xfrm>
        </p:grpSpPr>
        <p:sp>
          <p:nvSpPr>
            <p:cNvPr id="3" name="Freeform 3"/>
            <p:cNvSpPr/>
            <p:nvPr/>
          </p:nvSpPr>
          <p:spPr>
            <a:xfrm>
              <a:off x="0" y="0"/>
              <a:ext cx="8975125" cy="5063571"/>
            </a:xfrm>
            <a:custGeom>
              <a:avLst/>
              <a:gdLst/>
              <a:ahLst/>
              <a:cxnLst/>
              <a:rect l="l" t="t" r="r" b="b"/>
              <a:pathLst>
                <a:path w="8975125" h="5063571">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1172B7">
                <a:alpha val="18824"/>
              </a:srgbClr>
            </a:solidFill>
          </p:spPr>
          <p:txBody>
            <a:bodyPr/>
            <a:lstStyle/>
            <a:p>
              <a:endParaRPr lang="en-CA"/>
            </a:p>
          </p:txBody>
        </p:sp>
      </p:grpSp>
      <p:grpSp>
        <p:nvGrpSpPr>
          <p:cNvPr id="4" name="Group 4"/>
          <p:cNvGrpSpPr/>
          <p:nvPr/>
        </p:nvGrpSpPr>
        <p:grpSpPr>
          <a:xfrm>
            <a:off x="-761691" y="-813721"/>
            <a:ext cx="4013354" cy="11914442"/>
            <a:chOff x="0" y="0"/>
            <a:chExt cx="1057015" cy="3137960"/>
          </a:xfrm>
        </p:grpSpPr>
        <p:sp>
          <p:nvSpPr>
            <p:cNvPr id="5" name="Freeform 5"/>
            <p:cNvSpPr/>
            <p:nvPr/>
          </p:nvSpPr>
          <p:spPr>
            <a:xfrm>
              <a:off x="0" y="0"/>
              <a:ext cx="1057015" cy="3137960"/>
            </a:xfrm>
            <a:custGeom>
              <a:avLst/>
              <a:gdLst/>
              <a:ahLst/>
              <a:cxnLst/>
              <a:rect l="l" t="t" r="r" b="b"/>
              <a:pathLst>
                <a:path w="1057015" h="3137960">
                  <a:moveTo>
                    <a:pt x="73304" y="0"/>
                  </a:moveTo>
                  <a:lnTo>
                    <a:pt x="983711" y="0"/>
                  </a:lnTo>
                  <a:cubicBezTo>
                    <a:pt x="1003153" y="0"/>
                    <a:pt x="1021798" y="7723"/>
                    <a:pt x="1035545" y="21470"/>
                  </a:cubicBezTo>
                  <a:cubicBezTo>
                    <a:pt x="1049292" y="35217"/>
                    <a:pt x="1057015" y="53862"/>
                    <a:pt x="1057015" y="73304"/>
                  </a:cubicBezTo>
                  <a:lnTo>
                    <a:pt x="1057015" y="3064657"/>
                  </a:lnTo>
                  <a:cubicBezTo>
                    <a:pt x="1057015" y="3105141"/>
                    <a:pt x="1024196" y="3137960"/>
                    <a:pt x="983711" y="3137960"/>
                  </a:cubicBezTo>
                  <a:lnTo>
                    <a:pt x="73304" y="3137960"/>
                  </a:lnTo>
                  <a:cubicBezTo>
                    <a:pt x="32819" y="3137960"/>
                    <a:pt x="0" y="3105141"/>
                    <a:pt x="0" y="3064657"/>
                  </a:cubicBezTo>
                  <a:lnTo>
                    <a:pt x="0" y="73304"/>
                  </a:lnTo>
                  <a:cubicBezTo>
                    <a:pt x="0" y="32819"/>
                    <a:pt x="32819" y="0"/>
                    <a:pt x="73304" y="0"/>
                  </a:cubicBezTo>
                  <a:close/>
                </a:path>
              </a:pathLst>
            </a:custGeom>
            <a:solidFill>
              <a:srgbClr val="B6E4DD"/>
            </a:solidFill>
            <a:ln w="95250" cap="rnd">
              <a:solidFill>
                <a:srgbClr val="000000"/>
              </a:solidFill>
              <a:prstDash val="solid"/>
              <a:round/>
            </a:ln>
          </p:spPr>
          <p:txBody>
            <a:bodyPr/>
            <a:lstStyle/>
            <a:p>
              <a:endParaRPr lang="en-CA"/>
            </a:p>
          </p:txBody>
        </p:sp>
        <p:sp>
          <p:nvSpPr>
            <p:cNvPr id="6" name="TextBox 6"/>
            <p:cNvSpPr txBox="1"/>
            <p:nvPr/>
          </p:nvSpPr>
          <p:spPr>
            <a:xfrm>
              <a:off x="0" y="-38100"/>
              <a:ext cx="1057015" cy="3176060"/>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rot="9995285" flipV="1">
            <a:off x="7306949" y="1127156"/>
            <a:ext cx="2686695" cy="1198938"/>
          </a:xfrm>
          <a:custGeom>
            <a:avLst/>
            <a:gdLst/>
            <a:ahLst/>
            <a:cxnLst/>
            <a:rect l="l" t="t" r="r" b="b"/>
            <a:pathLst>
              <a:path w="2686695" h="1198938">
                <a:moveTo>
                  <a:pt x="0" y="1198938"/>
                </a:moveTo>
                <a:lnTo>
                  <a:pt x="2686695" y="1198938"/>
                </a:lnTo>
                <a:lnTo>
                  <a:pt x="2686695" y="0"/>
                </a:lnTo>
                <a:lnTo>
                  <a:pt x="0" y="0"/>
                </a:lnTo>
                <a:lnTo>
                  <a:pt x="0" y="119893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8" name="Freeform 8"/>
          <p:cNvSpPr/>
          <p:nvPr/>
        </p:nvSpPr>
        <p:spPr>
          <a:xfrm rot="584821" flipH="1" flipV="1">
            <a:off x="7286636" y="7801701"/>
            <a:ext cx="2686695" cy="1198938"/>
          </a:xfrm>
          <a:custGeom>
            <a:avLst/>
            <a:gdLst/>
            <a:ahLst/>
            <a:cxnLst/>
            <a:rect l="l" t="t" r="r" b="b"/>
            <a:pathLst>
              <a:path w="2686695" h="1198938">
                <a:moveTo>
                  <a:pt x="2686695" y="1198938"/>
                </a:moveTo>
                <a:lnTo>
                  <a:pt x="0" y="1198938"/>
                </a:lnTo>
                <a:lnTo>
                  <a:pt x="0" y="0"/>
                </a:lnTo>
                <a:lnTo>
                  <a:pt x="2686695" y="0"/>
                </a:lnTo>
                <a:lnTo>
                  <a:pt x="2686695" y="119893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9" name="Freeform 9"/>
          <p:cNvSpPr/>
          <p:nvPr/>
        </p:nvSpPr>
        <p:spPr>
          <a:xfrm>
            <a:off x="1028700" y="2353106"/>
            <a:ext cx="8088098" cy="5580788"/>
          </a:xfrm>
          <a:custGeom>
            <a:avLst/>
            <a:gdLst/>
            <a:ahLst/>
            <a:cxnLst/>
            <a:rect l="l" t="t" r="r" b="b"/>
            <a:pathLst>
              <a:path w="8088098" h="5580788">
                <a:moveTo>
                  <a:pt x="0" y="0"/>
                </a:moveTo>
                <a:lnTo>
                  <a:pt x="8088098" y="0"/>
                </a:lnTo>
                <a:lnTo>
                  <a:pt x="8088098" y="5580788"/>
                </a:lnTo>
                <a:lnTo>
                  <a:pt x="0" y="55807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grpSp>
        <p:nvGrpSpPr>
          <p:cNvPr id="10" name="Group 10"/>
          <p:cNvGrpSpPr/>
          <p:nvPr/>
        </p:nvGrpSpPr>
        <p:grpSpPr>
          <a:xfrm>
            <a:off x="13814920" y="1552946"/>
            <a:ext cx="3403754" cy="3403754"/>
            <a:chOff x="0" y="0"/>
            <a:chExt cx="896462" cy="896462"/>
          </a:xfrm>
        </p:grpSpPr>
        <p:sp>
          <p:nvSpPr>
            <p:cNvPr id="11" name="Freeform 11"/>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B6E4DD"/>
            </a:solidFill>
            <a:ln w="95250" cap="rnd">
              <a:solidFill>
                <a:srgbClr val="000000"/>
              </a:solidFill>
              <a:prstDash val="solid"/>
              <a:round/>
            </a:ln>
          </p:spPr>
          <p:txBody>
            <a:bodyPr/>
            <a:lstStyle/>
            <a:p>
              <a:endParaRPr lang="en-CA"/>
            </a:p>
          </p:txBody>
        </p:sp>
        <p:sp>
          <p:nvSpPr>
            <p:cNvPr id="12" name="TextBox 12"/>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10055428" y="1552946"/>
            <a:ext cx="3403754" cy="3403754"/>
            <a:chOff x="0" y="0"/>
            <a:chExt cx="896462" cy="896462"/>
          </a:xfrm>
        </p:grpSpPr>
        <p:sp>
          <p:nvSpPr>
            <p:cNvPr id="14" name="Freeform 14"/>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1172B7"/>
            </a:solidFill>
            <a:ln w="95250" cap="rnd">
              <a:solidFill>
                <a:srgbClr val="000000"/>
              </a:solidFill>
              <a:prstDash val="solid"/>
              <a:round/>
            </a:ln>
          </p:spPr>
          <p:txBody>
            <a:bodyPr/>
            <a:lstStyle/>
            <a:p>
              <a:endParaRPr lang="en-CA"/>
            </a:p>
          </p:txBody>
        </p:sp>
        <p:sp>
          <p:nvSpPr>
            <p:cNvPr id="15" name="TextBox 15"/>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10055428" y="5828845"/>
            <a:ext cx="3403754" cy="3403754"/>
            <a:chOff x="0" y="0"/>
            <a:chExt cx="896462" cy="896462"/>
          </a:xfrm>
        </p:grpSpPr>
        <p:sp>
          <p:nvSpPr>
            <p:cNvPr id="17" name="Freeform 17"/>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32B070"/>
            </a:solidFill>
            <a:ln w="95250" cap="rnd">
              <a:solidFill>
                <a:srgbClr val="000000"/>
              </a:solidFill>
              <a:prstDash val="solid"/>
              <a:round/>
            </a:ln>
          </p:spPr>
          <p:txBody>
            <a:bodyPr/>
            <a:lstStyle/>
            <a:p>
              <a:endParaRPr lang="en-CA"/>
            </a:p>
          </p:txBody>
        </p:sp>
        <p:sp>
          <p:nvSpPr>
            <p:cNvPr id="18" name="TextBox 18"/>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13813962" y="5828845"/>
            <a:ext cx="3403754" cy="3403754"/>
            <a:chOff x="0" y="0"/>
            <a:chExt cx="896462" cy="896462"/>
          </a:xfrm>
        </p:grpSpPr>
        <p:sp>
          <p:nvSpPr>
            <p:cNvPr id="20" name="Freeform 20"/>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FE6EC6"/>
            </a:solidFill>
            <a:ln w="95250" cap="rnd">
              <a:solidFill>
                <a:srgbClr val="000000"/>
              </a:solidFill>
              <a:prstDash val="solid"/>
              <a:round/>
            </a:ln>
          </p:spPr>
          <p:txBody>
            <a:bodyPr/>
            <a:lstStyle/>
            <a:p>
              <a:endParaRPr lang="en-CA"/>
            </a:p>
          </p:txBody>
        </p:sp>
        <p:sp>
          <p:nvSpPr>
            <p:cNvPr id="21" name="TextBox 21"/>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sp>
        <p:nvSpPr>
          <p:cNvPr id="22" name="Freeform 22"/>
          <p:cNvSpPr/>
          <p:nvPr/>
        </p:nvSpPr>
        <p:spPr>
          <a:xfrm rot="1435348">
            <a:off x="16609315" y="485203"/>
            <a:ext cx="1000805" cy="903644"/>
          </a:xfrm>
          <a:custGeom>
            <a:avLst/>
            <a:gdLst/>
            <a:ahLst/>
            <a:cxnLst/>
            <a:rect l="l" t="t" r="r" b="b"/>
            <a:pathLst>
              <a:path w="1000805" h="903644">
                <a:moveTo>
                  <a:pt x="0" y="0"/>
                </a:moveTo>
                <a:lnTo>
                  <a:pt x="1000806" y="0"/>
                </a:lnTo>
                <a:lnTo>
                  <a:pt x="1000806" y="903643"/>
                </a:lnTo>
                <a:lnTo>
                  <a:pt x="0" y="9036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23" name="Freeform 23"/>
          <p:cNvSpPr/>
          <p:nvPr/>
        </p:nvSpPr>
        <p:spPr>
          <a:xfrm rot="5549187">
            <a:off x="17105497" y="8766185"/>
            <a:ext cx="971928" cy="984231"/>
          </a:xfrm>
          <a:custGeom>
            <a:avLst/>
            <a:gdLst/>
            <a:ahLst/>
            <a:cxnLst/>
            <a:rect l="l" t="t" r="r" b="b"/>
            <a:pathLst>
              <a:path w="971928" h="984231">
                <a:moveTo>
                  <a:pt x="0" y="0"/>
                </a:moveTo>
                <a:lnTo>
                  <a:pt x="971928" y="0"/>
                </a:lnTo>
                <a:lnTo>
                  <a:pt x="971928" y="984230"/>
                </a:lnTo>
                <a:lnTo>
                  <a:pt x="0" y="98423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grpSp>
        <p:nvGrpSpPr>
          <p:cNvPr id="24" name="Group 24"/>
          <p:cNvGrpSpPr/>
          <p:nvPr/>
        </p:nvGrpSpPr>
        <p:grpSpPr>
          <a:xfrm>
            <a:off x="10245963" y="1091351"/>
            <a:ext cx="3022684" cy="923190"/>
            <a:chOff x="0" y="0"/>
            <a:chExt cx="796098" cy="243145"/>
          </a:xfrm>
        </p:grpSpPr>
        <p:sp>
          <p:nvSpPr>
            <p:cNvPr id="25" name="Freeform 25"/>
            <p:cNvSpPr/>
            <p:nvPr/>
          </p:nvSpPr>
          <p:spPr>
            <a:xfrm>
              <a:off x="0" y="0"/>
              <a:ext cx="796098" cy="243145"/>
            </a:xfrm>
            <a:custGeom>
              <a:avLst/>
              <a:gdLst/>
              <a:ahLst/>
              <a:cxnLst/>
              <a:rect l="l" t="t" r="r" b="b"/>
              <a:pathLst>
                <a:path w="796098" h="243145">
                  <a:moveTo>
                    <a:pt x="97328" y="0"/>
                  </a:moveTo>
                  <a:lnTo>
                    <a:pt x="698769" y="0"/>
                  </a:lnTo>
                  <a:cubicBezTo>
                    <a:pt x="752522" y="0"/>
                    <a:pt x="796098" y="43575"/>
                    <a:pt x="796098" y="97328"/>
                  </a:cubicBezTo>
                  <a:lnTo>
                    <a:pt x="796098" y="145816"/>
                  </a:lnTo>
                  <a:cubicBezTo>
                    <a:pt x="796098" y="171629"/>
                    <a:pt x="785844" y="196385"/>
                    <a:pt x="767591" y="214638"/>
                  </a:cubicBezTo>
                  <a:cubicBezTo>
                    <a:pt x="749338" y="232891"/>
                    <a:pt x="724582" y="243145"/>
                    <a:pt x="698769" y="243145"/>
                  </a:cubicBezTo>
                  <a:lnTo>
                    <a:pt x="97328" y="243145"/>
                  </a:lnTo>
                  <a:cubicBezTo>
                    <a:pt x="71515" y="243145"/>
                    <a:pt x="46759" y="232891"/>
                    <a:pt x="28507" y="214638"/>
                  </a:cubicBezTo>
                  <a:cubicBezTo>
                    <a:pt x="10254" y="196385"/>
                    <a:pt x="0" y="171629"/>
                    <a:pt x="0" y="145816"/>
                  </a:cubicBezTo>
                  <a:lnTo>
                    <a:pt x="0" y="97328"/>
                  </a:lnTo>
                  <a:cubicBezTo>
                    <a:pt x="0" y="71515"/>
                    <a:pt x="10254" y="46759"/>
                    <a:pt x="28507" y="28507"/>
                  </a:cubicBezTo>
                  <a:cubicBezTo>
                    <a:pt x="46759" y="10254"/>
                    <a:pt x="71515" y="0"/>
                    <a:pt x="97328" y="0"/>
                  </a:cubicBezTo>
                  <a:close/>
                </a:path>
              </a:pathLst>
            </a:custGeom>
            <a:solidFill>
              <a:srgbClr val="FFFFFF"/>
            </a:solidFill>
            <a:ln w="95250" cap="rnd">
              <a:solidFill>
                <a:srgbClr val="000000"/>
              </a:solidFill>
              <a:prstDash val="solid"/>
              <a:round/>
            </a:ln>
          </p:spPr>
          <p:txBody>
            <a:bodyPr/>
            <a:lstStyle/>
            <a:p>
              <a:endParaRPr lang="en-CA"/>
            </a:p>
          </p:txBody>
        </p:sp>
        <p:sp>
          <p:nvSpPr>
            <p:cNvPr id="26" name="TextBox 26"/>
            <p:cNvSpPr txBox="1"/>
            <p:nvPr/>
          </p:nvSpPr>
          <p:spPr>
            <a:xfrm>
              <a:off x="0" y="-38100"/>
              <a:ext cx="796098" cy="281245"/>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4004497" y="1091351"/>
            <a:ext cx="3022684" cy="923190"/>
            <a:chOff x="0" y="0"/>
            <a:chExt cx="796098" cy="243145"/>
          </a:xfrm>
        </p:grpSpPr>
        <p:sp>
          <p:nvSpPr>
            <p:cNvPr id="28" name="Freeform 28"/>
            <p:cNvSpPr/>
            <p:nvPr/>
          </p:nvSpPr>
          <p:spPr>
            <a:xfrm>
              <a:off x="0" y="0"/>
              <a:ext cx="796098" cy="243145"/>
            </a:xfrm>
            <a:custGeom>
              <a:avLst/>
              <a:gdLst/>
              <a:ahLst/>
              <a:cxnLst/>
              <a:rect l="l" t="t" r="r" b="b"/>
              <a:pathLst>
                <a:path w="796098" h="243145">
                  <a:moveTo>
                    <a:pt x="97328" y="0"/>
                  </a:moveTo>
                  <a:lnTo>
                    <a:pt x="698769" y="0"/>
                  </a:lnTo>
                  <a:cubicBezTo>
                    <a:pt x="752522" y="0"/>
                    <a:pt x="796098" y="43575"/>
                    <a:pt x="796098" y="97328"/>
                  </a:cubicBezTo>
                  <a:lnTo>
                    <a:pt x="796098" y="145816"/>
                  </a:lnTo>
                  <a:cubicBezTo>
                    <a:pt x="796098" y="171629"/>
                    <a:pt x="785844" y="196385"/>
                    <a:pt x="767591" y="214638"/>
                  </a:cubicBezTo>
                  <a:cubicBezTo>
                    <a:pt x="749338" y="232891"/>
                    <a:pt x="724582" y="243145"/>
                    <a:pt x="698769" y="243145"/>
                  </a:cubicBezTo>
                  <a:lnTo>
                    <a:pt x="97328" y="243145"/>
                  </a:lnTo>
                  <a:cubicBezTo>
                    <a:pt x="71515" y="243145"/>
                    <a:pt x="46759" y="232891"/>
                    <a:pt x="28507" y="214638"/>
                  </a:cubicBezTo>
                  <a:cubicBezTo>
                    <a:pt x="10254" y="196385"/>
                    <a:pt x="0" y="171629"/>
                    <a:pt x="0" y="145816"/>
                  </a:cubicBezTo>
                  <a:lnTo>
                    <a:pt x="0" y="97328"/>
                  </a:lnTo>
                  <a:cubicBezTo>
                    <a:pt x="0" y="71515"/>
                    <a:pt x="10254" y="46759"/>
                    <a:pt x="28507" y="28507"/>
                  </a:cubicBezTo>
                  <a:cubicBezTo>
                    <a:pt x="46759" y="10254"/>
                    <a:pt x="71515" y="0"/>
                    <a:pt x="97328" y="0"/>
                  </a:cubicBezTo>
                  <a:close/>
                </a:path>
              </a:pathLst>
            </a:custGeom>
            <a:solidFill>
              <a:srgbClr val="FFFFFF"/>
            </a:solidFill>
            <a:ln w="95250" cap="rnd">
              <a:solidFill>
                <a:srgbClr val="000000"/>
              </a:solidFill>
              <a:prstDash val="solid"/>
              <a:round/>
            </a:ln>
          </p:spPr>
          <p:txBody>
            <a:bodyPr/>
            <a:lstStyle/>
            <a:p>
              <a:endParaRPr lang="en-CA"/>
            </a:p>
          </p:txBody>
        </p:sp>
        <p:sp>
          <p:nvSpPr>
            <p:cNvPr id="29" name="TextBox 29"/>
            <p:cNvSpPr txBox="1"/>
            <p:nvPr/>
          </p:nvSpPr>
          <p:spPr>
            <a:xfrm>
              <a:off x="0" y="-38100"/>
              <a:ext cx="796098" cy="281245"/>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10245963" y="5367249"/>
            <a:ext cx="3022684" cy="923190"/>
            <a:chOff x="0" y="0"/>
            <a:chExt cx="796098" cy="243145"/>
          </a:xfrm>
        </p:grpSpPr>
        <p:sp>
          <p:nvSpPr>
            <p:cNvPr id="31" name="Freeform 31"/>
            <p:cNvSpPr/>
            <p:nvPr/>
          </p:nvSpPr>
          <p:spPr>
            <a:xfrm>
              <a:off x="0" y="0"/>
              <a:ext cx="796098" cy="243145"/>
            </a:xfrm>
            <a:custGeom>
              <a:avLst/>
              <a:gdLst/>
              <a:ahLst/>
              <a:cxnLst/>
              <a:rect l="l" t="t" r="r" b="b"/>
              <a:pathLst>
                <a:path w="796098" h="243145">
                  <a:moveTo>
                    <a:pt x="97328" y="0"/>
                  </a:moveTo>
                  <a:lnTo>
                    <a:pt x="698769" y="0"/>
                  </a:lnTo>
                  <a:cubicBezTo>
                    <a:pt x="752522" y="0"/>
                    <a:pt x="796098" y="43575"/>
                    <a:pt x="796098" y="97328"/>
                  </a:cubicBezTo>
                  <a:lnTo>
                    <a:pt x="796098" y="145816"/>
                  </a:lnTo>
                  <a:cubicBezTo>
                    <a:pt x="796098" y="171629"/>
                    <a:pt x="785844" y="196385"/>
                    <a:pt x="767591" y="214638"/>
                  </a:cubicBezTo>
                  <a:cubicBezTo>
                    <a:pt x="749338" y="232891"/>
                    <a:pt x="724582" y="243145"/>
                    <a:pt x="698769" y="243145"/>
                  </a:cubicBezTo>
                  <a:lnTo>
                    <a:pt x="97328" y="243145"/>
                  </a:lnTo>
                  <a:cubicBezTo>
                    <a:pt x="71515" y="243145"/>
                    <a:pt x="46759" y="232891"/>
                    <a:pt x="28507" y="214638"/>
                  </a:cubicBezTo>
                  <a:cubicBezTo>
                    <a:pt x="10254" y="196385"/>
                    <a:pt x="0" y="171629"/>
                    <a:pt x="0" y="145816"/>
                  </a:cubicBezTo>
                  <a:lnTo>
                    <a:pt x="0" y="97328"/>
                  </a:lnTo>
                  <a:cubicBezTo>
                    <a:pt x="0" y="71515"/>
                    <a:pt x="10254" y="46759"/>
                    <a:pt x="28507" y="28507"/>
                  </a:cubicBezTo>
                  <a:cubicBezTo>
                    <a:pt x="46759" y="10254"/>
                    <a:pt x="71515" y="0"/>
                    <a:pt x="97328" y="0"/>
                  </a:cubicBezTo>
                  <a:close/>
                </a:path>
              </a:pathLst>
            </a:custGeom>
            <a:solidFill>
              <a:srgbClr val="FFFFFF"/>
            </a:solidFill>
            <a:ln w="95250" cap="rnd">
              <a:solidFill>
                <a:srgbClr val="000000"/>
              </a:solidFill>
              <a:prstDash val="solid"/>
              <a:round/>
            </a:ln>
          </p:spPr>
          <p:txBody>
            <a:bodyPr/>
            <a:lstStyle/>
            <a:p>
              <a:endParaRPr lang="en-CA"/>
            </a:p>
          </p:txBody>
        </p:sp>
        <p:sp>
          <p:nvSpPr>
            <p:cNvPr id="32" name="TextBox 32"/>
            <p:cNvSpPr txBox="1"/>
            <p:nvPr/>
          </p:nvSpPr>
          <p:spPr>
            <a:xfrm>
              <a:off x="0" y="-38100"/>
              <a:ext cx="796098" cy="281245"/>
            </a:xfrm>
            <a:prstGeom prst="rect">
              <a:avLst/>
            </a:prstGeom>
          </p:spPr>
          <p:txBody>
            <a:bodyPr lIns="50800" tIns="50800" rIns="50800" bIns="50800" rtlCol="0" anchor="ctr"/>
            <a:lstStyle/>
            <a:p>
              <a:pPr algn="ctr">
                <a:lnSpc>
                  <a:spcPts val="2659"/>
                </a:lnSpc>
              </a:pPr>
              <a:endParaRPr/>
            </a:p>
          </p:txBody>
        </p:sp>
      </p:grpSp>
      <p:grpSp>
        <p:nvGrpSpPr>
          <p:cNvPr id="33" name="Group 33"/>
          <p:cNvGrpSpPr/>
          <p:nvPr/>
        </p:nvGrpSpPr>
        <p:grpSpPr>
          <a:xfrm>
            <a:off x="14004497" y="5367249"/>
            <a:ext cx="3022684" cy="923190"/>
            <a:chOff x="0" y="0"/>
            <a:chExt cx="796098" cy="243145"/>
          </a:xfrm>
        </p:grpSpPr>
        <p:sp>
          <p:nvSpPr>
            <p:cNvPr id="34" name="Freeform 34"/>
            <p:cNvSpPr/>
            <p:nvPr/>
          </p:nvSpPr>
          <p:spPr>
            <a:xfrm>
              <a:off x="0" y="0"/>
              <a:ext cx="796098" cy="243145"/>
            </a:xfrm>
            <a:custGeom>
              <a:avLst/>
              <a:gdLst/>
              <a:ahLst/>
              <a:cxnLst/>
              <a:rect l="l" t="t" r="r" b="b"/>
              <a:pathLst>
                <a:path w="796098" h="243145">
                  <a:moveTo>
                    <a:pt x="97328" y="0"/>
                  </a:moveTo>
                  <a:lnTo>
                    <a:pt x="698769" y="0"/>
                  </a:lnTo>
                  <a:cubicBezTo>
                    <a:pt x="752522" y="0"/>
                    <a:pt x="796098" y="43575"/>
                    <a:pt x="796098" y="97328"/>
                  </a:cubicBezTo>
                  <a:lnTo>
                    <a:pt x="796098" y="145816"/>
                  </a:lnTo>
                  <a:cubicBezTo>
                    <a:pt x="796098" y="171629"/>
                    <a:pt x="785844" y="196385"/>
                    <a:pt x="767591" y="214638"/>
                  </a:cubicBezTo>
                  <a:cubicBezTo>
                    <a:pt x="749338" y="232891"/>
                    <a:pt x="724582" y="243145"/>
                    <a:pt x="698769" y="243145"/>
                  </a:cubicBezTo>
                  <a:lnTo>
                    <a:pt x="97328" y="243145"/>
                  </a:lnTo>
                  <a:cubicBezTo>
                    <a:pt x="71515" y="243145"/>
                    <a:pt x="46759" y="232891"/>
                    <a:pt x="28507" y="214638"/>
                  </a:cubicBezTo>
                  <a:cubicBezTo>
                    <a:pt x="10254" y="196385"/>
                    <a:pt x="0" y="171629"/>
                    <a:pt x="0" y="145816"/>
                  </a:cubicBezTo>
                  <a:lnTo>
                    <a:pt x="0" y="97328"/>
                  </a:lnTo>
                  <a:cubicBezTo>
                    <a:pt x="0" y="71515"/>
                    <a:pt x="10254" y="46759"/>
                    <a:pt x="28507" y="28507"/>
                  </a:cubicBezTo>
                  <a:cubicBezTo>
                    <a:pt x="46759" y="10254"/>
                    <a:pt x="71515" y="0"/>
                    <a:pt x="97328" y="0"/>
                  </a:cubicBezTo>
                  <a:close/>
                </a:path>
              </a:pathLst>
            </a:custGeom>
            <a:solidFill>
              <a:srgbClr val="FFFFFF"/>
            </a:solidFill>
            <a:ln w="95250" cap="rnd">
              <a:solidFill>
                <a:srgbClr val="000000"/>
              </a:solidFill>
              <a:prstDash val="solid"/>
              <a:round/>
            </a:ln>
          </p:spPr>
          <p:txBody>
            <a:bodyPr/>
            <a:lstStyle/>
            <a:p>
              <a:endParaRPr lang="en-CA"/>
            </a:p>
          </p:txBody>
        </p:sp>
        <p:sp>
          <p:nvSpPr>
            <p:cNvPr id="35" name="TextBox 35"/>
            <p:cNvSpPr txBox="1"/>
            <p:nvPr/>
          </p:nvSpPr>
          <p:spPr>
            <a:xfrm>
              <a:off x="0" y="-38100"/>
              <a:ext cx="796098" cy="281245"/>
            </a:xfrm>
            <a:prstGeom prst="rect">
              <a:avLst/>
            </a:prstGeom>
          </p:spPr>
          <p:txBody>
            <a:bodyPr lIns="50800" tIns="50800" rIns="50800" bIns="50800" rtlCol="0" anchor="ctr"/>
            <a:lstStyle/>
            <a:p>
              <a:pPr algn="ctr">
                <a:lnSpc>
                  <a:spcPts val="2659"/>
                </a:lnSpc>
              </a:pPr>
              <a:endParaRPr/>
            </a:p>
          </p:txBody>
        </p:sp>
      </p:grpSp>
      <p:sp>
        <p:nvSpPr>
          <p:cNvPr id="36" name="Freeform 36"/>
          <p:cNvSpPr/>
          <p:nvPr/>
        </p:nvSpPr>
        <p:spPr>
          <a:xfrm>
            <a:off x="10598633" y="2353106"/>
            <a:ext cx="2505205" cy="2057400"/>
          </a:xfrm>
          <a:custGeom>
            <a:avLst/>
            <a:gdLst/>
            <a:ahLst/>
            <a:cxnLst/>
            <a:rect l="l" t="t" r="r" b="b"/>
            <a:pathLst>
              <a:path w="2505205" h="2057400">
                <a:moveTo>
                  <a:pt x="0" y="0"/>
                </a:moveTo>
                <a:lnTo>
                  <a:pt x="2505205" y="0"/>
                </a:lnTo>
                <a:lnTo>
                  <a:pt x="2505205" y="2057400"/>
                </a:lnTo>
                <a:lnTo>
                  <a:pt x="0" y="20574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
        <p:nvSpPr>
          <p:cNvPr id="37" name="TextBox 37"/>
          <p:cNvSpPr txBox="1"/>
          <p:nvPr/>
        </p:nvSpPr>
        <p:spPr>
          <a:xfrm>
            <a:off x="1976763" y="3641866"/>
            <a:ext cx="6191972" cy="2930056"/>
          </a:xfrm>
          <a:prstGeom prst="rect">
            <a:avLst/>
          </a:prstGeom>
        </p:spPr>
        <p:txBody>
          <a:bodyPr lIns="0" tIns="0" rIns="0" bIns="0" rtlCol="0" anchor="t">
            <a:spAutoFit/>
          </a:bodyPr>
          <a:lstStyle/>
          <a:p>
            <a:pPr algn="ctr">
              <a:lnSpc>
                <a:spcPts val="7655"/>
              </a:lnSpc>
            </a:pPr>
            <a:r>
              <a:rPr lang="en-US" sz="6543">
                <a:solidFill>
                  <a:srgbClr val="000000"/>
                </a:solidFill>
                <a:latin typeface="Bobby Jones Soft"/>
                <a:ea typeface="Bobby Jones Soft"/>
                <a:cs typeface="Bobby Jones Soft"/>
                <a:sym typeface="Bobby Jones Soft"/>
              </a:rPr>
              <a:t>SHISIMA </a:t>
            </a:r>
          </a:p>
          <a:p>
            <a:pPr algn="ctr">
              <a:lnSpc>
                <a:spcPts val="7655"/>
              </a:lnSpc>
            </a:pPr>
            <a:r>
              <a:rPr lang="en-US" sz="6543">
                <a:solidFill>
                  <a:srgbClr val="000000"/>
                </a:solidFill>
                <a:latin typeface="Bobby Jones Soft"/>
                <a:ea typeface="Bobby Jones Soft"/>
                <a:cs typeface="Bobby Jones Soft"/>
                <a:sym typeface="Bobby Jones Soft"/>
              </a:rPr>
              <a:t>(3 IN A ROW GAME)</a:t>
            </a:r>
          </a:p>
          <a:p>
            <a:pPr algn="ctr">
              <a:lnSpc>
                <a:spcPts val="7655"/>
              </a:lnSpc>
            </a:pPr>
            <a:r>
              <a:rPr lang="en-US" sz="6543">
                <a:solidFill>
                  <a:srgbClr val="000000"/>
                </a:solidFill>
                <a:latin typeface="Bobby Jones Soft"/>
                <a:ea typeface="Bobby Jones Soft"/>
                <a:cs typeface="Bobby Jones Soft"/>
                <a:sym typeface="Bobby Jones Soft"/>
              </a:rPr>
              <a:t>FROM KENYA</a:t>
            </a:r>
          </a:p>
        </p:txBody>
      </p:sp>
      <p:sp>
        <p:nvSpPr>
          <p:cNvPr id="38" name="TextBox 38"/>
          <p:cNvSpPr txBox="1"/>
          <p:nvPr/>
        </p:nvSpPr>
        <p:spPr>
          <a:xfrm>
            <a:off x="10598633" y="1276398"/>
            <a:ext cx="2215732" cy="576453"/>
          </a:xfrm>
          <a:prstGeom prst="rect">
            <a:avLst/>
          </a:prstGeom>
        </p:spPr>
        <p:txBody>
          <a:bodyPr lIns="0" tIns="0" rIns="0" bIns="0" rtlCol="0" anchor="t">
            <a:spAutoFit/>
          </a:bodyPr>
          <a:lstStyle/>
          <a:p>
            <a:pPr algn="ctr">
              <a:lnSpc>
                <a:spcPts val="4446"/>
              </a:lnSpc>
            </a:pPr>
            <a:r>
              <a:rPr lang="en-US" sz="3800">
                <a:solidFill>
                  <a:srgbClr val="000000"/>
                </a:solidFill>
                <a:latin typeface="Bobby Jones Soft"/>
                <a:ea typeface="Bobby Jones Soft"/>
                <a:cs typeface="Bobby Jones Soft"/>
                <a:sym typeface="Bobby Jones Soft"/>
              </a:rPr>
              <a:t>NUMBER</a:t>
            </a:r>
          </a:p>
        </p:txBody>
      </p:sp>
      <p:sp>
        <p:nvSpPr>
          <p:cNvPr id="39" name="TextBox 39"/>
          <p:cNvSpPr txBox="1"/>
          <p:nvPr/>
        </p:nvSpPr>
        <p:spPr>
          <a:xfrm>
            <a:off x="14147806" y="1276398"/>
            <a:ext cx="2737982" cy="576453"/>
          </a:xfrm>
          <a:prstGeom prst="rect">
            <a:avLst/>
          </a:prstGeom>
        </p:spPr>
        <p:txBody>
          <a:bodyPr lIns="0" tIns="0" rIns="0" bIns="0" rtlCol="0" anchor="t">
            <a:spAutoFit/>
          </a:bodyPr>
          <a:lstStyle/>
          <a:p>
            <a:pPr algn="ctr">
              <a:lnSpc>
                <a:spcPts val="4445"/>
              </a:lnSpc>
            </a:pPr>
            <a:r>
              <a:rPr lang="en-US" sz="3799">
                <a:solidFill>
                  <a:srgbClr val="000000"/>
                </a:solidFill>
                <a:latin typeface="Bobby Jones Soft"/>
                <a:ea typeface="Bobby Jones Soft"/>
                <a:cs typeface="Bobby Jones Soft"/>
                <a:sym typeface="Bobby Jones Soft"/>
              </a:rPr>
              <a:t>PATTERNS</a:t>
            </a:r>
          </a:p>
        </p:txBody>
      </p:sp>
      <p:sp>
        <p:nvSpPr>
          <p:cNvPr id="40" name="TextBox 40"/>
          <p:cNvSpPr txBox="1"/>
          <p:nvPr/>
        </p:nvSpPr>
        <p:spPr>
          <a:xfrm>
            <a:off x="10245963" y="5550333"/>
            <a:ext cx="3022684" cy="576453"/>
          </a:xfrm>
          <a:prstGeom prst="rect">
            <a:avLst/>
          </a:prstGeom>
        </p:spPr>
        <p:txBody>
          <a:bodyPr lIns="0" tIns="0" rIns="0" bIns="0" rtlCol="0" anchor="t">
            <a:spAutoFit/>
          </a:bodyPr>
          <a:lstStyle/>
          <a:p>
            <a:pPr algn="ctr">
              <a:lnSpc>
                <a:spcPts val="4446"/>
              </a:lnSpc>
            </a:pPr>
            <a:r>
              <a:rPr lang="en-US" sz="3800">
                <a:solidFill>
                  <a:srgbClr val="000000"/>
                </a:solidFill>
                <a:latin typeface="Bobby Jones Soft"/>
                <a:ea typeface="Bobby Jones Soft"/>
                <a:cs typeface="Bobby Jones Soft"/>
                <a:sym typeface="Bobby Jones Soft"/>
              </a:rPr>
              <a:t>STRATEGY</a:t>
            </a:r>
          </a:p>
        </p:txBody>
      </p:sp>
      <p:sp>
        <p:nvSpPr>
          <p:cNvPr id="41" name="TextBox 41"/>
          <p:cNvSpPr txBox="1"/>
          <p:nvPr/>
        </p:nvSpPr>
        <p:spPr>
          <a:xfrm>
            <a:off x="14076631" y="5550333"/>
            <a:ext cx="2880333" cy="576453"/>
          </a:xfrm>
          <a:prstGeom prst="rect">
            <a:avLst/>
          </a:prstGeom>
        </p:spPr>
        <p:txBody>
          <a:bodyPr lIns="0" tIns="0" rIns="0" bIns="0" rtlCol="0" anchor="t">
            <a:spAutoFit/>
          </a:bodyPr>
          <a:lstStyle/>
          <a:p>
            <a:pPr algn="ctr">
              <a:lnSpc>
                <a:spcPts val="4446"/>
              </a:lnSpc>
            </a:pPr>
            <a:r>
              <a:rPr lang="en-US" sz="3800">
                <a:solidFill>
                  <a:srgbClr val="000000"/>
                </a:solidFill>
                <a:latin typeface="Bobby Jones Soft"/>
                <a:ea typeface="Bobby Jones Soft"/>
                <a:cs typeface="Bobby Jones Soft"/>
                <a:sym typeface="Bobby Jones Soft"/>
              </a:rPr>
              <a:t>CALCULATIONS</a:t>
            </a:r>
          </a:p>
        </p:txBody>
      </p:sp>
      <p:sp>
        <p:nvSpPr>
          <p:cNvPr id="42" name="Freeform 42"/>
          <p:cNvSpPr/>
          <p:nvPr/>
        </p:nvSpPr>
        <p:spPr>
          <a:xfrm>
            <a:off x="14263236" y="2353106"/>
            <a:ext cx="2505205" cy="2057400"/>
          </a:xfrm>
          <a:custGeom>
            <a:avLst/>
            <a:gdLst/>
            <a:ahLst/>
            <a:cxnLst/>
            <a:rect l="l" t="t" r="r" b="b"/>
            <a:pathLst>
              <a:path w="2505205" h="2057400">
                <a:moveTo>
                  <a:pt x="0" y="0"/>
                </a:moveTo>
                <a:lnTo>
                  <a:pt x="2505206" y="0"/>
                </a:lnTo>
                <a:lnTo>
                  <a:pt x="2505206" y="2057400"/>
                </a:lnTo>
                <a:lnTo>
                  <a:pt x="0" y="20574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
        <p:nvSpPr>
          <p:cNvPr id="43" name="Freeform 43"/>
          <p:cNvSpPr/>
          <p:nvPr/>
        </p:nvSpPr>
        <p:spPr>
          <a:xfrm>
            <a:off x="10598633" y="6633340"/>
            <a:ext cx="2505205" cy="2057400"/>
          </a:xfrm>
          <a:custGeom>
            <a:avLst/>
            <a:gdLst/>
            <a:ahLst/>
            <a:cxnLst/>
            <a:rect l="l" t="t" r="r" b="b"/>
            <a:pathLst>
              <a:path w="2505205" h="2057400">
                <a:moveTo>
                  <a:pt x="0" y="0"/>
                </a:moveTo>
                <a:lnTo>
                  <a:pt x="2505205" y="0"/>
                </a:lnTo>
                <a:lnTo>
                  <a:pt x="2505205" y="2057400"/>
                </a:lnTo>
                <a:lnTo>
                  <a:pt x="0" y="20574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414518">
            <a:off x="5519704" y="1694802"/>
            <a:ext cx="7059400" cy="7059400"/>
          </a:xfrm>
          <a:custGeom>
            <a:avLst/>
            <a:gdLst/>
            <a:ahLst/>
            <a:cxnLst/>
            <a:rect l="l" t="t" r="r" b="b"/>
            <a:pathLst>
              <a:path w="7059400" h="7059400">
                <a:moveTo>
                  <a:pt x="0" y="0"/>
                </a:moveTo>
                <a:lnTo>
                  <a:pt x="7059400" y="0"/>
                </a:lnTo>
                <a:lnTo>
                  <a:pt x="7059400" y="7059399"/>
                </a:lnTo>
                <a:lnTo>
                  <a:pt x="0" y="70593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3" name="Freeform 3"/>
          <p:cNvSpPr/>
          <p:nvPr/>
        </p:nvSpPr>
        <p:spPr>
          <a:xfrm>
            <a:off x="8015571" y="4096429"/>
            <a:ext cx="2256146" cy="2256146"/>
          </a:xfrm>
          <a:custGeom>
            <a:avLst/>
            <a:gdLst/>
            <a:ahLst/>
            <a:cxnLst/>
            <a:rect l="l" t="t" r="r" b="b"/>
            <a:pathLst>
              <a:path w="2256146" h="2256146">
                <a:moveTo>
                  <a:pt x="0" y="0"/>
                </a:moveTo>
                <a:lnTo>
                  <a:pt x="2256146" y="0"/>
                </a:lnTo>
                <a:lnTo>
                  <a:pt x="2256146" y="2256146"/>
                </a:lnTo>
                <a:lnTo>
                  <a:pt x="0" y="22561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4" name="TextBox 4"/>
          <p:cNvSpPr txBox="1"/>
          <p:nvPr/>
        </p:nvSpPr>
        <p:spPr>
          <a:xfrm>
            <a:off x="6075971" y="568014"/>
            <a:ext cx="5946866" cy="553998"/>
          </a:xfrm>
          <a:prstGeom prst="rect">
            <a:avLst/>
          </a:prstGeom>
        </p:spPr>
        <p:txBody>
          <a:bodyPr wrap="square" lIns="0" tIns="0" rIns="0" bIns="0" rtlCol="0" anchor="t">
            <a:spAutoFit/>
          </a:bodyPr>
          <a:lstStyle/>
          <a:p>
            <a:pPr algn="ctr">
              <a:lnSpc>
                <a:spcPts val="4480"/>
              </a:lnSpc>
            </a:pPr>
            <a:r>
              <a:rPr lang="en-US" sz="3200" b="1" u="sng" dirty="0" err="1">
                <a:solidFill>
                  <a:srgbClr val="00B0D7"/>
                </a:solidFill>
                <a:latin typeface="TheSansB 2 Semi-Bold"/>
                <a:ea typeface="TheSansB 2 Semi-Bold"/>
                <a:cs typeface="TheSansB 2 Semi-Bold"/>
                <a:sym typeface="TheSansB 2 Semi-Bold"/>
                <a:hlinkClick r:id="rId6" tooltip="https://youtu.be/E94ajI6qvEw?si=XxBhxtEiE9eonpX0"/>
              </a:rPr>
              <a:t>Shisima</a:t>
            </a:r>
            <a:r>
              <a:rPr lang="en-US" sz="3200" b="1" u="sng" dirty="0">
                <a:solidFill>
                  <a:srgbClr val="00B0D7"/>
                </a:solidFill>
                <a:latin typeface="TheSansB 2 Semi-Bold"/>
                <a:ea typeface="TheSansB 2 Semi-Bold"/>
                <a:cs typeface="TheSansB 2 Semi-Bold"/>
                <a:sym typeface="TheSansB 2 Semi-Bold"/>
                <a:hlinkClick r:id="rId6" tooltip="https://youtu.be/E94ajI6qvEw?si=XxBhxtEiE9eonpX0"/>
              </a:rPr>
              <a:t> 3 in a Row Game</a:t>
            </a:r>
          </a:p>
        </p:txBody>
      </p:sp>
      <p:sp>
        <p:nvSpPr>
          <p:cNvPr id="5" name="AutoShape 5"/>
          <p:cNvSpPr/>
          <p:nvPr/>
        </p:nvSpPr>
        <p:spPr>
          <a:xfrm flipV="1">
            <a:off x="10271717" y="5170045"/>
            <a:ext cx="2439450" cy="54456"/>
          </a:xfrm>
          <a:prstGeom prst="line">
            <a:avLst/>
          </a:prstGeom>
          <a:ln w="38100" cap="flat">
            <a:solidFill>
              <a:srgbClr val="000000"/>
            </a:solidFill>
            <a:prstDash val="solid"/>
            <a:headEnd type="none" w="sm" len="sm"/>
            <a:tailEnd type="none" w="sm" len="sm"/>
          </a:ln>
        </p:spPr>
        <p:txBody>
          <a:bodyPr/>
          <a:lstStyle/>
          <a:p>
            <a:endParaRPr lang="en-CA"/>
          </a:p>
        </p:txBody>
      </p:sp>
      <p:sp>
        <p:nvSpPr>
          <p:cNvPr id="6" name="AutoShape 6"/>
          <p:cNvSpPr/>
          <p:nvPr/>
        </p:nvSpPr>
        <p:spPr>
          <a:xfrm flipV="1">
            <a:off x="9917926" y="2522466"/>
            <a:ext cx="1803508" cy="1964428"/>
          </a:xfrm>
          <a:prstGeom prst="line">
            <a:avLst/>
          </a:prstGeom>
          <a:ln w="38100" cap="flat">
            <a:solidFill>
              <a:srgbClr val="000000"/>
            </a:solidFill>
            <a:prstDash val="solid"/>
            <a:headEnd type="none" w="sm" len="sm"/>
            <a:tailEnd type="none" w="sm" len="sm"/>
          </a:ln>
        </p:spPr>
        <p:txBody>
          <a:bodyPr/>
          <a:lstStyle/>
          <a:p>
            <a:endParaRPr lang="en-CA"/>
          </a:p>
        </p:txBody>
      </p:sp>
      <p:sp>
        <p:nvSpPr>
          <p:cNvPr id="7" name="AutoShape 7"/>
          <p:cNvSpPr/>
          <p:nvPr/>
        </p:nvSpPr>
        <p:spPr>
          <a:xfrm flipH="1" flipV="1">
            <a:off x="9049404" y="1606262"/>
            <a:ext cx="94240" cy="2490167"/>
          </a:xfrm>
          <a:prstGeom prst="line">
            <a:avLst/>
          </a:prstGeom>
          <a:ln w="38100" cap="flat">
            <a:solidFill>
              <a:srgbClr val="000000"/>
            </a:solidFill>
            <a:prstDash val="solid"/>
            <a:headEnd type="none" w="sm" len="sm"/>
            <a:tailEnd type="none" w="sm" len="sm"/>
          </a:ln>
        </p:spPr>
        <p:txBody>
          <a:bodyPr/>
          <a:lstStyle/>
          <a:p>
            <a:endParaRPr lang="en-CA"/>
          </a:p>
        </p:txBody>
      </p:sp>
      <p:sp>
        <p:nvSpPr>
          <p:cNvPr id="8" name="AutoShape 8"/>
          <p:cNvSpPr/>
          <p:nvPr/>
        </p:nvSpPr>
        <p:spPr>
          <a:xfrm flipH="1" flipV="1">
            <a:off x="6418558" y="2678530"/>
            <a:ext cx="1969293" cy="1784723"/>
          </a:xfrm>
          <a:prstGeom prst="line">
            <a:avLst/>
          </a:prstGeom>
          <a:ln w="38100" cap="flat">
            <a:solidFill>
              <a:srgbClr val="000000"/>
            </a:solidFill>
            <a:prstDash val="solid"/>
            <a:headEnd type="none" w="sm" len="sm"/>
            <a:tailEnd type="none" w="sm" len="sm"/>
          </a:ln>
        </p:spPr>
        <p:txBody>
          <a:bodyPr/>
          <a:lstStyle/>
          <a:p>
            <a:endParaRPr lang="en-CA"/>
          </a:p>
        </p:txBody>
      </p:sp>
      <p:sp>
        <p:nvSpPr>
          <p:cNvPr id="9" name="AutoShape 9"/>
          <p:cNvSpPr/>
          <p:nvPr/>
        </p:nvSpPr>
        <p:spPr>
          <a:xfrm flipH="1">
            <a:off x="5413720" y="5224502"/>
            <a:ext cx="2601851" cy="0"/>
          </a:xfrm>
          <a:prstGeom prst="line">
            <a:avLst/>
          </a:prstGeom>
          <a:ln w="38100" cap="flat">
            <a:solidFill>
              <a:srgbClr val="000000"/>
            </a:solidFill>
            <a:prstDash val="solid"/>
            <a:headEnd type="none" w="sm" len="sm"/>
            <a:tailEnd type="none" w="sm" len="sm"/>
          </a:ln>
        </p:spPr>
        <p:txBody>
          <a:bodyPr/>
          <a:lstStyle/>
          <a:p>
            <a:endParaRPr lang="en-CA"/>
          </a:p>
        </p:txBody>
      </p:sp>
      <p:sp>
        <p:nvSpPr>
          <p:cNvPr id="10" name="AutoShape 10"/>
          <p:cNvSpPr/>
          <p:nvPr/>
        </p:nvSpPr>
        <p:spPr>
          <a:xfrm flipH="1">
            <a:off x="6418558" y="6021272"/>
            <a:ext cx="2010661" cy="1866443"/>
          </a:xfrm>
          <a:prstGeom prst="line">
            <a:avLst/>
          </a:prstGeom>
          <a:ln w="38100" cap="flat">
            <a:solidFill>
              <a:srgbClr val="000000"/>
            </a:solidFill>
            <a:prstDash val="solid"/>
            <a:headEnd type="none" w="sm" len="sm"/>
            <a:tailEnd type="none" w="sm" len="sm"/>
          </a:ln>
        </p:spPr>
        <p:txBody>
          <a:bodyPr/>
          <a:lstStyle/>
          <a:p>
            <a:endParaRPr lang="en-CA"/>
          </a:p>
        </p:txBody>
      </p:sp>
      <p:sp>
        <p:nvSpPr>
          <p:cNvPr id="11" name="AutoShape 11"/>
          <p:cNvSpPr/>
          <p:nvPr/>
        </p:nvSpPr>
        <p:spPr>
          <a:xfrm flipH="1">
            <a:off x="9143644" y="6352575"/>
            <a:ext cx="0" cy="2681937"/>
          </a:xfrm>
          <a:prstGeom prst="line">
            <a:avLst/>
          </a:prstGeom>
          <a:ln w="38100" cap="flat">
            <a:solidFill>
              <a:srgbClr val="000000"/>
            </a:solidFill>
            <a:prstDash val="solid"/>
            <a:headEnd type="none" w="sm" len="sm"/>
            <a:tailEnd type="none" w="sm" len="sm"/>
          </a:ln>
        </p:spPr>
        <p:txBody>
          <a:bodyPr/>
          <a:lstStyle/>
          <a:p>
            <a:endParaRPr lang="en-CA"/>
          </a:p>
        </p:txBody>
      </p:sp>
      <p:sp>
        <p:nvSpPr>
          <p:cNvPr id="12" name="AutoShape 12"/>
          <p:cNvSpPr/>
          <p:nvPr/>
        </p:nvSpPr>
        <p:spPr>
          <a:xfrm>
            <a:off x="9917926" y="6021272"/>
            <a:ext cx="1853717" cy="1866443"/>
          </a:xfrm>
          <a:prstGeom prst="line">
            <a:avLst/>
          </a:prstGeom>
          <a:ln w="38100" cap="flat">
            <a:solidFill>
              <a:srgbClr val="000000"/>
            </a:solidFill>
            <a:prstDash val="solid"/>
            <a:headEnd type="none" w="sm" len="sm"/>
            <a:tailEnd type="none" w="sm" len="sm"/>
          </a:ln>
        </p:spPr>
        <p:txBody>
          <a:bodyPr/>
          <a:lstStyle/>
          <a:p>
            <a:endParaRPr lang="en-CA"/>
          </a:p>
        </p:txBody>
      </p:sp>
      <p:sp>
        <p:nvSpPr>
          <p:cNvPr id="13" name="TextBox 13"/>
          <p:cNvSpPr txBox="1"/>
          <p:nvPr/>
        </p:nvSpPr>
        <p:spPr>
          <a:xfrm>
            <a:off x="14871636" y="8964930"/>
            <a:ext cx="2860596" cy="472440"/>
          </a:xfrm>
          <a:prstGeom prst="rect">
            <a:avLst/>
          </a:prstGeom>
        </p:spPr>
        <p:txBody>
          <a:bodyPr lIns="0" tIns="0" rIns="0" bIns="0" rtlCol="0" anchor="t">
            <a:spAutoFit/>
          </a:bodyPr>
          <a:lstStyle/>
          <a:p>
            <a:pPr algn="ctr">
              <a:lnSpc>
                <a:spcPts val="3359"/>
              </a:lnSpc>
            </a:pPr>
            <a:r>
              <a:rPr lang="en-US" sz="2400" b="1">
                <a:solidFill>
                  <a:srgbClr val="000000"/>
                </a:solidFill>
                <a:latin typeface="TheSansB 1 Semi-Bold"/>
                <a:ea typeface="TheSansB 1 Semi-Bold"/>
                <a:cs typeface="TheSansB 1 Semi-Bold"/>
                <a:sym typeface="TheSansB 1 Semi-Bold"/>
              </a:rPr>
              <a:t>3 x 2 colours counters</a:t>
            </a:r>
          </a:p>
        </p:txBody>
      </p:sp>
      <p:sp>
        <p:nvSpPr>
          <p:cNvPr id="14" name="Freeform 14"/>
          <p:cNvSpPr/>
          <p:nvPr/>
        </p:nvSpPr>
        <p:spPr>
          <a:xfrm>
            <a:off x="16600868" y="4738944"/>
            <a:ext cx="1316864" cy="1316864"/>
          </a:xfrm>
          <a:custGeom>
            <a:avLst/>
            <a:gdLst/>
            <a:ahLst/>
            <a:cxnLst/>
            <a:rect l="l" t="t" r="r" b="b"/>
            <a:pathLst>
              <a:path w="1316864" h="1316864">
                <a:moveTo>
                  <a:pt x="0" y="0"/>
                </a:moveTo>
                <a:lnTo>
                  <a:pt x="1316864" y="0"/>
                </a:lnTo>
                <a:lnTo>
                  <a:pt x="1316864" y="1316864"/>
                </a:lnTo>
                <a:lnTo>
                  <a:pt x="0" y="131686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15" name="Freeform 15"/>
          <p:cNvSpPr/>
          <p:nvPr/>
        </p:nvSpPr>
        <p:spPr>
          <a:xfrm>
            <a:off x="16600868" y="7372671"/>
            <a:ext cx="1316864" cy="1316864"/>
          </a:xfrm>
          <a:custGeom>
            <a:avLst/>
            <a:gdLst/>
            <a:ahLst/>
            <a:cxnLst/>
            <a:rect l="l" t="t" r="r" b="b"/>
            <a:pathLst>
              <a:path w="1316864" h="1316864">
                <a:moveTo>
                  <a:pt x="0" y="0"/>
                </a:moveTo>
                <a:lnTo>
                  <a:pt x="1316864" y="0"/>
                </a:lnTo>
                <a:lnTo>
                  <a:pt x="1316864" y="1316864"/>
                </a:lnTo>
                <a:lnTo>
                  <a:pt x="0" y="131686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16" name="Freeform 16"/>
          <p:cNvSpPr/>
          <p:nvPr/>
        </p:nvSpPr>
        <p:spPr>
          <a:xfrm>
            <a:off x="16600868" y="6055808"/>
            <a:ext cx="1316864" cy="1316864"/>
          </a:xfrm>
          <a:custGeom>
            <a:avLst/>
            <a:gdLst/>
            <a:ahLst/>
            <a:cxnLst/>
            <a:rect l="l" t="t" r="r" b="b"/>
            <a:pathLst>
              <a:path w="1316864" h="1316864">
                <a:moveTo>
                  <a:pt x="0" y="0"/>
                </a:moveTo>
                <a:lnTo>
                  <a:pt x="1316864" y="0"/>
                </a:lnTo>
                <a:lnTo>
                  <a:pt x="1316864" y="1316863"/>
                </a:lnTo>
                <a:lnTo>
                  <a:pt x="0" y="131686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17" name="Freeform 17"/>
          <p:cNvSpPr/>
          <p:nvPr/>
        </p:nvSpPr>
        <p:spPr>
          <a:xfrm>
            <a:off x="16600868" y="3422080"/>
            <a:ext cx="1316864" cy="1316864"/>
          </a:xfrm>
          <a:custGeom>
            <a:avLst/>
            <a:gdLst/>
            <a:ahLst/>
            <a:cxnLst/>
            <a:rect l="l" t="t" r="r" b="b"/>
            <a:pathLst>
              <a:path w="1316864" h="1316864">
                <a:moveTo>
                  <a:pt x="0" y="0"/>
                </a:moveTo>
                <a:lnTo>
                  <a:pt x="1316864" y="0"/>
                </a:lnTo>
                <a:lnTo>
                  <a:pt x="1316864" y="1316864"/>
                </a:lnTo>
                <a:lnTo>
                  <a:pt x="0" y="131686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A"/>
          </a:p>
        </p:txBody>
      </p:sp>
      <p:sp>
        <p:nvSpPr>
          <p:cNvPr id="18" name="Freeform 18"/>
          <p:cNvSpPr/>
          <p:nvPr/>
        </p:nvSpPr>
        <p:spPr>
          <a:xfrm>
            <a:off x="16600868" y="2105216"/>
            <a:ext cx="1316864" cy="1316864"/>
          </a:xfrm>
          <a:custGeom>
            <a:avLst/>
            <a:gdLst/>
            <a:ahLst/>
            <a:cxnLst/>
            <a:rect l="l" t="t" r="r" b="b"/>
            <a:pathLst>
              <a:path w="1316864" h="1316864">
                <a:moveTo>
                  <a:pt x="0" y="0"/>
                </a:moveTo>
                <a:lnTo>
                  <a:pt x="1316864" y="0"/>
                </a:lnTo>
                <a:lnTo>
                  <a:pt x="1316864" y="1316864"/>
                </a:lnTo>
                <a:lnTo>
                  <a:pt x="0" y="131686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A"/>
          </a:p>
        </p:txBody>
      </p:sp>
      <p:sp>
        <p:nvSpPr>
          <p:cNvPr id="19" name="Freeform 19"/>
          <p:cNvSpPr/>
          <p:nvPr/>
        </p:nvSpPr>
        <p:spPr>
          <a:xfrm>
            <a:off x="16600868" y="788353"/>
            <a:ext cx="1316864" cy="1316864"/>
          </a:xfrm>
          <a:custGeom>
            <a:avLst/>
            <a:gdLst/>
            <a:ahLst/>
            <a:cxnLst/>
            <a:rect l="l" t="t" r="r" b="b"/>
            <a:pathLst>
              <a:path w="1316864" h="1316864">
                <a:moveTo>
                  <a:pt x="0" y="0"/>
                </a:moveTo>
                <a:lnTo>
                  <a:pt x="1316864" y="0"/>
                </a:lnTo>
                <a:lnTo>
                  <a:pt x="1316864" y="1316863"/>
                </a:lnTo>
                <a:lnTo>
                  <a:pt x="0" y="131686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A"/>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5F8649-CDBE-5B2E-6CAB-76CC791FBED4}"/>
              </a:ext>
            </a:extLst>
          </p:cNvPr>
          <p:cNvSpPr txBox="1"/>
          <p:nvPr/>
        </p:nvSpPr>
        <p:spPr>
          <a:xfrm>
            <a:off x="511834" y="342900"/>
            <a:ext cx="17526000" cy="9233297"/>
          </a:xfrm>
          <a:prstGeom prst="rect">
            <a:avLst/>
          </a:prstGeom>
          <a:noFill/>
        </p:spPr>
        <p:txBody>
          <a:bodyPr wrap="square" rtlCol="0">
            <a:spAutoFit/>
          </a:bodyPr>
          <a:lstStyle/>
          <a:p>
            <a:r>
              <a:rPr lang="en-CA" sz="2400" b="1" dirty="0" err="1"/>
              <a:t>Shisima</a:t>
            </a:r>
            <a:r>
              <a:rPr lang="en-CA" sz="2400" b="1" dirty="0"/>
              <a:t> </a:t>
            </a:r>
          </a:p>
          <a:p>
            <a:r>
              <a:rPr lang="en-US" b="1" dirty="0" err="1"/>
              <a:t>Shisima</a:t>
            </a:r>
            <a:r>
              <a:rPr lang="en-US" dirty="0"/>
              <a:t> is a two-player abstract strategy game from Kenya. It is related to tic-tac-toe, and even more so to three men's </a:t>
            </a:r>
            <a:r>
              <a:rPr lang="en-US" dirty="0" err="1"/>
              <a:t>morris</a:t>
            </a:r>
            <a:r>
              <a:rPr lang="en-US" dirty="0"/>
              <a:t>, Nine Holes, Achi, Tant Fant, and Dara, because pieces are moved on the board to create the 3-in-a-row. Unlike those other games, </a:t>
            </a:r>
            <a:r>
              <a:rPr lang="en-US" dirty="0" err="1"/>
              <a:t>Shisima</a:t>
            </a:r>
            <a:r>
              <a:rPr lang="en-US" dirty="0"/>
              <a:t> uses an octagonal board.</a:t>
            </a:r>
          </a:p>
          <a:p>
            <a:endParaRPr lang="en-US" dirty="0"/>
          </a:p>
          <a:p>
            <a:r>
              <a:rPr lang="en-US" i="1" dirty="0" err="1"/>
              <a:t>Shisima</a:t>
            </a:r>
            <a:r>
              <a:rPr lang="en-US" dirty="0"/>
              <a:t> means "body of water" in a language spoken in Kenya. The pieces are called </a:t>
            </a:r>
            <a:r>
              <a:rPr lang="en-US" i="1" dirty="0" err="1"/>
              <a:t>imbalavali</a:t>
            </a:r>
            <a:r>
              <a:rPr lang="en-US" dirty="0"/>
              <a:t> which translates to "water bugs" as the pieces move quickly on the board as water bugs do on the surface of a lake.</a:t>
            </a:r>
          </a:p>
          <a:p>
            <a:endParaRPr lang="en-CA" sz="2400" dirty="0"/>
          </a:p>
          <a:p>
            <a:r>
              <a:rPr lang="en-CA" sz="2400" b="1" dirty="0"/>
              <a:t>Game Setup</a:t>
            </a:r>
            <a:endParaRPr lang="en-CA" sz="2400" dirty="0"/>
          </a:p>
          <a:p>
            <a:r>
              <a:rPr lang="en-US" sz="2400" dirty="0"/>
              <a:t>The board consist of an octagon, and four diametrical lines connecting each corner of the octagon to its opposite corner. The four diametrical lines intersect at the middle of the octagon forming the central intersection point of the board. Each of the eight corners of the octagon is also an intersection point, therefore there is a total of 9 intersection points (here-in-forth called "points").</a:t>
            </a:r>
          </a:p>
          <a:p>
            <a:endParaRPr lang="en-US" sz="2400" dirty="0"/>
          </a:p>
          <a:p>
            <a:r>
              <a:rPr lang="en-US" sz="2400" dirty="0"/>
              <a:t>Each player has 3 pieces. One plays the black pieces, and the other plays the white pieces. Alternatively, any two colors or small objects differentiated in another way will suffice.</a:t>
            </a:r>
          </a:p>
          <a:p>
            <a:r>
              <a:rPr lang="en-US" sz="2400" dirty="0"/>
              <a:t>Each player places their 3 pieces on three successive vacant points along the octagon's perimeter. There must be a vacant point on both ends of each player's set of pieces. This leaves three vacant points at the beginning of the game including the central point of the board.</a:t>
            </a:r>
          </a:p>
          <a:p>
            <a:endParaRPr lang="en-US" sz="2400" dirty="0"/>
          </a:p>
          <a:p>
            <a:endParaRPr lang="en-US" sz="2400" dirty="0"/>
          </a:p>
          <a:p>
            <a:r>
              <a:rPr lang="en-US" sz="2400" b="1" dirty="0"/>
              <a:t>Rules </a:t>
            </a:r>
          </a:p>
          <a:p>
            <a:r>
              <a:rPr lang="en-US" sz="2400" dirty="0"/>
              <a:t>Players alternate their turns</a:t>
            </a:r>
          </a:p>
          <a:p>
            <a:endParaRPr lang="en-US" sz="2400" dirty="0"/>
          </a:p>
          <a:p>
            <a:r>
              <a:rPr lang="en-US" sz="2400" dirty="0"/>
              <a:t>A player may move one of their pieces to an adjacent vacant point on the board along a marked line in a turn.</a:t>
            </a:r>
          </a:p>
          <a:p>
            <a:endParaRPr lang="en-US" sz="2400" dirty="0"/>
          </a:p>
          <a:p>
            <a:r>
              <a:rPr lang="en-US" sz="2400" dirty="0"/>
              <a:t>The first player to make a "three-in-a-row" with one's pieces along a diametrical line wins the game.</a:t>
            </a:r>
          </a:p>
          <a:p>
            <a:endParaRPr lang="en-US" sz="2400" dirty="0"/>
          </a:p>
          <a:p>
            <a:r>
              <a:rPr lang="en-US" sz="2400" dirty="0"/>
              <a:t>Repeating a position three times is a draw (a tie game).</a:t>
            </a:r>
          </a:p>
        </p:txBody>
      </p:sp>
    </p:spTree>
    <p:extLst>
      <p:ext uri="{BB962C8B-B14F-4D97-AF65-F5344CB8AC3E}">
        <p14:creationId xmlns:p14="http://schemas.microsoft.com/office/powerpoint/2010/main" val="413932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4403" y="0"/>
            <a:ext cx="18233597" cy="10287000"/>
            <a:chOff x="0" y="0"/>
            <a:chExt cx="1149350" cy="1149350"/>
          </a:xfrm>
        </p:grpSpPr>
        <p:sp>
          <p:nvSpPr>
            <p:cNvPr id="3" name="Freeform 3"/>
            <p:cNvSpPr/>
            <p:nvPr/>
          </p:nvSpPr>
          <p:spPr>
            <a:xfrm>
              <a:off x="0" y="0"/>
              <a:ext cx="8975125" cy="5063571"/>
            </a:xfrm>
            <a:custGeom>
              <a:avLst/>
              <a:gdLst/>
              <a:ahLst/>
              <a:cxnLst/>
              <a:rect l="l" t="t" r="r" b="b"/>
              <a:pathLst>
                <a:path w="8975125" h="5063571">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1172B7">
                <a:alpha val="18824"/>
              </a:srgbClr>
            </a:solidFill>
          </p:spPr>
          <p:txBody>
            <a:bodyPr/>
            <a:lstStyle/>
            <a:p>
              <a:endParaRPr lang="en-CA"/>
            </a:p>
          </p:txBody>
        </p:sp>
      </p:grpSp>
      <p:grpSp>
        <p:nvGrpSpPr>
          <p:cNvPr id="4" name="Group 4"/>
          <p:cNvGrpSpPr/>
          <p:nvPr/>
        </p:nvGrpSpPr>
        <p:grpSpPr>
          <a:xfrm>
            <a:off x="-761691" y="-813721"/>
            <a:ext cx="4013354" cy="11914442"/>
            <a:chOff x="0" y="0"/>
            <a:chExt cx="1057015" cy="3137960"/>
          </a:xfrm>
        </p:grpSpPr>
        <p:sp>
          <p:nvSpPr>
            <p:cNvPr id="5" name="Freeform 5"/>
            <p:cNvSpPr/>
            <p:nvPr/>
          </p:nvSpPr>
          <p:spPr>
            <a:xfrm>
              <a:off x="0" y="0"/>
              <a:ext cx="1057015" cy="3137960"/>
            </a:xfrm>
            <a:custGeom>
              <a:avLst/>
              <a:gdLst/>
              <a:ahLst/>
              <a:cxnLst/>
              <a:rect l="l" t="t" r="r" b="b"/>
              <a:pathLst>
                <a:path w="1057015" h="3137960">
                  <a:moveTo>
                    <a:pt x="73304" y="0"/>
                  </a:moveTo>
                  <a:lnTo>
                    <a:pt x="983711" y="0"/>
                  </a:lnTo>
                  <a:cubicBezTo>
                    <a:pt x="1003153" y="0"/>
                    <a:pt x="1021798" y="7723"/>
                    <a:pt x="1035545" y="21470"/>
                  </a:cubicBezTo>
                  <a:cubicBezTo>
                    <a:pt x="1049292" y="35217"/>
                    <a:pt x="1057015" y="53862"/>
                    <a:pt x="1057015" y="73304"/>
                  </a:cubicBezTo>
                  <a:lnTo>
                    <a:pt x="1057015" y="3064657"/>
                  </a:lnTo>
                  <a:cubicBezTo>
                    <a:pt x="1057015" y="3105141"/>
                    <a:pt x="1024196" y="3137960"/>
                    <a:pt x="983711" y="3137960"/>
                  </a:cubicBezTo>
                  <a:lnTo>
                    <a:pt x="73304" y="3137960"/>
                  </a:lnTo>
                  <a:cubicBezTo>
                    <a:pt x="32819" y="3137960"/>
                    <a:pt x="0" y="3105141"/>
                    <a:pt x="0" y="3064657"/>
                  </a:cubicBezTo>
                  <a:lnTo>
                    <a:pt x="0" y="73304"/>
                  </a:lnTo>
                  <a:cubicBezTo>
                    <a:pt x="0" y="32819"/>
                    <a:pt x="32819" y="0"/>
                    <a:pt x="73304" y="0"/>
                  </a:cubicBezTo>
                  <a:close/>
                </a:path>
              </a:pathLst>
            </a:custGeom>
            <a:solidFill>
              <a:srgbClr val="B6E4DD"/>
            </a:solidFill>
            <a:ln w="95250" cap="rnd">
              <a:solidFill>
                <a:srgbClr val="000000"/>
              </a:solidFill>
              <a:prstDash val="solid"/>
              <a:round/>
            </a:ln>
          </p:spPr>
          <p:txBody>
            <a:bodyPr/>
            <a:lstStyle/>
            <a:p>
              <a:endParaRPr lang="en-CA"/>
            </a:p>
          </p:txBody>
        </p:sp>
        <p:sp>
          <p:nvSpPr>
            <p:cNvPr id="6" name="TextBox 6"/>
            <p:cNvSpPr txBox="1"/>
            <p:nvPr/>
          </p:nvSpPr>
          <p:spPr>
            <a:xfrm>
              <a:off x="0" y="-38100"/>
              <a:ext cx="1057015" cy="3176060"/>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rot="9995285" flipV="1">
            <a:off x="7306949" y="1127156"/>
            <a:ext cx="2686695" cy="1198938"/>
          </a:xfrm>
          <a:custGeom>
            <a:avLst/>
            <a:gdLst/>
            <a:ahLst/>
            <a:cxnLst/>
            <a:rect l="l" t="t" r="r" b="b"/>
            <a:pathLst>
              <a:path w="2686695" h="1198938">
                <a:moveTo>
                  <a:pt x="0" y="1198938"/>
                </a:moveTo>
                <a:lnTo>
                  <a:pt x="2686695" y="1198938"/>
                </a:lnTo>
                <a:lnTo>
                  <a:pt x="2686695" y="0"/>
                </a:lnTo>
                <a:lnTo>
                  <a:pt x="0" y="0"/>
                </a:lnTo>
                <a:lnTo>
                  <a:pt x="0" y="119893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8" name="Freeform 8"/>
          <p:cNvSpPr/>
          <p:nvPr/>
        </p:nvSpPr>
        <p:spPr>
          <a:xfrm rot="584821" flipH="1" flipV="1">
            <a:off x="7286636" y="7801701"/>
            <a:ext cx="2686695" cy="1198938"/>
          </a:xfrm>
          <a:custGeom>
            <a:avLst/>
            <a:gdLst/>
            <a:ahLst/>
            <a:cxnLst/>
            <a:rect l="l" t="t" r="r" b="b"/>
            <a:pathLst>
              <a:path w="2686695" h="1198938">
                <a:moveTo>
                  <a:pt x="2686695" y="1198938"/>
                </a:moveTo>
                <a:lnTo>
                  <a:pt x="0" y="1198938"/>
                </a:lnTo>
                <a:lnTo>
                  <a:pt x="0" y="0"/>
                </a:lnTo>
                <a:lnTo>
                  <a:pt x="2686695" y="0"/>
                </a:lnTo>
                <a:lnTo>
                  <a:pt x="2686695" y="119893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9" name="Freeform 9"/>
          <p:cNvSpPr/>
          <p:nvPr/>
        </p:nvSpPr>
        <p:spPr>
          <a:xfrm>
            <a:off x="1119251" y="2457169"/>
            <a:ext cx="8088098" cy="5580788"/>
          </a:xfrm>
          <a:custGeom>
            <a:avLst/>
            <a:gdLst/>
            <a:ahLst/>
            <a:cxnLst/>
            <a:rect l="l" t="t" r="r" b="b"/>
            <a:pathLst>
              <a:path w="8088098" h="5580788">
                <a:moveTo>
                  <a:pt x="0" y="0"/>
                </a:moveTo>
                <a:lnTo>
                  <a:pt x="8088098" y="0"/>
                </a:lnTo>
                <a:lnTo>
                  <a:pt x="8088098" y="5580788"/>
                </a:lnTo>
                <a:lnTo>
                  <a:pt x="0" y="55807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grpSp>
        <p:nvGrpSpPr>
          <p:cNvPr id="10" name="Group 10"/>
          <p:cNvGrpSpPr/>
          <p:nvPr/>
        </p:nvGrpSpPr>
        <p:grpSpPr>
          <a:xfrm>
            <a:off x="13814920" y="1552946"/>
            <a:ext cx="3403754" cy="3403754"/>
            <a:chOff x="0" y="0"/>
            <a:chExt cx="896462" cy="896462"/>
          </a:xfrm>
        </p:grpSpPr>
        <p:sp>
          <p:nvSpPr>
            <p:cNvPr id="11" name="Freeform 11"/>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B6E4DD"/>
            </a:solidFill>
            <a:ln w="95250" cap="rnd">
              <a:solidFill>
                <a:srgbClr val="000000"/>
              </a:solidFill>
              <a:prstDash val="solid"/>
              <a:round/>
            </a:ln>
          </p:spPr>
          <p:txBody>
            <a:bodyPr/>
            <a:lstStyle/>
            <a:p>
              <a:endParaRPr lang="en-CA"/>
            </a:p>
          </p:txBody>
        </p:sp>
        <p:sp>
          <p:nvSpPr>
            <p:cNvPr id="12" name="TextBox 12"/>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10055428" y="1552946"/>
            <a:ext cx="3403754" cy="3403754"/>
            <a:chOff x="0" y="0"/>
            <a:chExt cx="896462" cy="896462"/>
          </a:xfrm>
        </p:grpSpPr>
        <p:sp>
          <p:nvSpPr>
            <p:cNvPr id="14" name="Freeform 14"/>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1172B7"/>
            </a:solidFill>
            <a:ln w="95250" cap="rnd">
              <a:solidFill>
                <a:srgbClr val="000000"/>
              </a:solidFill>
              <a:prstDash val="solid"/>
              <a:round/>
            </a:ln>
          </p:spPr>
          <p:txBody>
            <a:bodyPr/>
            <a:lstStyle/>
            <a:p>
              <a:endParaRPr lang="en-CA"/>
            </a:p>
          </p:txBody>
        </p:sp>
        <p:sp>
          <p:nvSpPr>
            <p:cNvPr id="15" name="TextBox 15"/>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10055428" y="5828845"/>
            <a:ext cx="3403754" cy="3403754"/>
            <a:chOff x="0" y="0"/>
            <a:chExt cx="896462" cy="896462"/>
          </a:xfrm>
        </p:grpSpPr>
        <p:sp>
          <p:nvSpPr>
            <p:cNvPr id="17" name="Freeform 17"/>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32B070"/>
            </a:solidFill>
            <a:ln w="95250" cap="rnd">
              <a:solidFill>
                <a:srgbClr val="000000"/>
              </a:solidFill>
              <a:prstDash val="solid"/>
              <a:round/>
            </a:ln>
          </p:spPr>
          <p:txBody>
            <a:bodyPr/>
            <a:lstStyle/>
            <a:p>
              <a:endParaRPr lang="en-CA"/>
            </a:p>
          </p:txBody>
        </p:sp>
        <p:sp>
          <p:nvSpPr>
            <p:cNvPr id="18" name="TextBox 18"/>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13813962" y="5828845"/>
            <a:ext cx="3403754" cy="3403754"/>
            <a:chOff x="0" y="0"/>
            <a:chExt cx="896462" cy="896462"/>
          </a:xfrm>
        </p:grpSpPr>
        <p:sp>
          <p:nvSpPr>
            <p:cNvPr id="20" name="Freeform 20"/>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FE6EC6"/>
            </a:solidFill>
            <a:ln w="95250" cap="rnd">
              <a:solidFill>
                <a:srgbClr val="000000"/>
              </a:solidFill>
              <a:prstDash val="solid"/>
              <a:round/>
            </a:ln>
          </p:spPr>
          <p:txBody>
            <a:bodyPr/>
            <a:lstStyle/>
            <a:p>
              <a:endParaRPr lang="en-CA"/>
            </a:p>
          </p:txBody>
        </p:sp>
        <p:sp>
          <p:nvSpPr>
            <p:cNvPr id="21" name="TextBox 21"/>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sp>
        <p:nvSpPr>
          <p:cNvPr id="22" name="Freeform 22"/>
          <p:cNvSpPr/>
          <p:nvPr/>
        </p:nvSpPr>
        <p:spPr>
          <a:xfrm rot="1435348">
            <a:off x="16609315" y="485203"/>
            <a:ext cx="1000805" cy="903644"/>
          </a:xfrm>
          <a:custGeom>
            <a:avLst/>
            <a:gdLst/>
            <a:ahLst/>
            <a:cxnLst/>
            <a:rect l="l" t="t" r="r" b="b"/>
            <a:pathLst>
              <a:path w="1000805" h="903644">
                <a:moveTo>
                  <a:pt x="0" y="0"/>
                </a:moveTo>
                <a:lnTo>
                  <a:pt x="1000806" y="0"/>
                </a:lnTo>
                <a:lnTo>
                  <a:pt x="1000806" y="903643"/>
                </a:lnTo>
                <a:lnTo>
                  <a:pt x="0" y="9036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23" name="Freeform 23"/>
          <p:cNvSpPr/>
          <p:nvPr/>
        </p:nvSpPr>
        <p:spPr>
          <a:xfrm rot="5549187">
            <a:off x="17105497" y="8766185"/>
            <a:ext cx="971928" cy="984231"/>
          </a:xfrm>
          <a:custGeom>
            <a:avLst/>
            <a:gdLst/>
            <a:ahLst/>
            <a:cxnLst/>
            <a:rect l="l" t="t" r="r" b="b"/>
            <a:pathLst>
              <a:path w="971928" h="984231">
                <a:moveTo>
                  <a:pt x="0" y="0"/>
                </a:moveTo>
                <a:lnTo>
                  <a:pt x="971928" y="0"/>
                </a:lnTo>
                <a:lnTo>
                  <a:pt x="971928" y="984230"/>
                </a:lnTo>
                <a:lnTo>
                  <a:pt x="0" y="98423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grpSp>
        <p:nvGrpSpPr>
          <p:cNvPr id="24" name="Group 24"/>
          <p:cNvGrpSpPr/>
          <p:nvPr/>
        </p:nvGrpSpPr>
        <p:grpSpPr>
          <a:xfrm>
            <a:off x="10245963" y="1091351"/>
            <a:ext cx="3022684" cy="923190"/>
            <a:chOff x="0" y="0"/>
            <a:chExt cx="796098" cy="243145"/>
          </a:xfrm>
        </p:grpSpPr>
        <p:sp>
          <p:nvSpPr>
            <p:cNvPr id="25" name="Freeform 25"/>
            <p:cNvSpPr/>
            <p:nvPr/>
          </p:nvSpPr>
          <p:spPr>
            <a:xfrm>
              <a:off x="0" y="0"/>
              <a:ext cx="796098" cy="243145"/>
            </a:xfrm>
            <a:custGeom>
              <a:avLst/>
              <a:gdLst/>
              <a:ahLst/>
              <a:cxnLst/>
              <a:rect l="l" t="t" r="r" b="b"/>
              <a:pathLst>
                <a:path w="796098" h="243145">
                  <a:moveTo>
                    <a:pt x="97328" y="0"/>
                  </a:moveTo>
                  <a:lnTo>
                    <a:pt x="698769" y="0"/>
                  </a:lnTo>
                  <a:cubicBezTo>
                    <a:pt x="752522" y="0"/>
                    <a:pt x="796098" y="43575"/>
                    <a:pt x="796098" y="97328"/>
                  </a:cubicBezTo>
                  <a:lnTo>
                    <a:pt x="796098" y="145816"/>
                  </a:lnTo>
                  <a:cubicBezTo>
                    <a:pt x="796098" y="171629"/>
                    <a:pt x="785844" y="196385"/>
                    <a:pt x="767591" y="214638"/>
                  </a:cubicBezTo>
                  <a:cubicBezTo>
                    <a:pt x="749338" y="232891"/>
                    <a:pt x="724582" y="243145"/>
                    <a:pt x="698769" y="243145"/>
                  </a:cubicBezTo>
                  <a:lnTo>
                    <a:pt x="97328" y="243145"/>
                  </a:lnTo>
                  <a:cubicBezTo>
                    <a:pt x="71515" y="243145"/>
                    <a:pt x="46759" y="232891"/>
                    <a:pt x="28507" y="214638"/>
                  </a:cubicBezTo>
                  <a:cubicBezTo>
                    <a:pt x="10254" y="196385"/>
                    <a:pt x="0" y="171629"/>
                    <a:pt x="0" y="145816"/>
                  </a:cubicBezTo>
                  <a:lnTo>
                    <a:pt x="0" y="97328"/>
                  </a:lnTo>
                  <a:cubicBezTo>
                    <a:pt x="0" y="71515"/>
                    <a:pt x="10254" y="46759"/>
                    <a:pt x="28507" y="28507"/>
                  </a:cubicBezTo>
                  <a:cubicBezTo>
                    <a:pt x="46759" y="10254"/>
                    <a:pt x="71515" y="0"/>
                    <a:pt x="97328" y="0"/>
                  </a:cubicBezTo>
                  <a:close/>
                </a:path>
              </a:pathLst>
            </a:custGeom>
            <a:solidFill>
              <a:srgbClr val="FFFFFF"/>
            </a:solidFill>
            <a:ln w="95250" cap="rnd">
              <a:solidFill>
                <a:srgbClr val="000000"/>
              </a:solidFill>
              <a:prstDash val="solid"/>
              <a:round/>
            </a:ln>
          </p:spPr>
          <p:txBody>
            <a:bodyPr/>
            <a:lstStyle/>
            <a:p>
              <a:endParaRPr lang="en-CA"/>
            </a:p>
          </p:txBody>
        </p:sp>
        <p:sp>
          <p:nvSpPr>
            <p:cNvPr id="26" name="TextBox 26"/>
            <p:cNvSpPr txBox="1"/>
            <p:nvPr/>
          </p:nvSpPr>
          <p:spPr>
            <a:xfrm>
              <a:off x="0" y="-38100"/>
              <a:ext cx="796098" cy="281245"/>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4004497" y="1091351"/>
            <a:ext cx="3022684" cy="923190"/>
            <a:chOff x="0" y="0"/>
            <a:chExt cx="796098" cy="243145"/>
          </a:xfrm>
        </p:grpSpPr>
        <p:sp>
          <p:nvSpPr>
            <p:cNvPr id="28" name="Freeform 28"/>
            <p:cNvSpPr/>
            <p:nvPr/>
          </p:nvSpPr>
          <p:spPr>
            <a:xfrm>
              <a:off x="0" y="0"/>
              <a:ext cx="796098" cy="243145"/>
            </a:xfrm>
            <a:custGeom>
              <a:avLst/>
              <a:gdLst/>
              <a:ahLst/>
              <a:cxnLst/>
              <a:rect l="l" t="t" r="r" b="b"/>
              <a:pathLst>
                <a:path w="796098" h="243145">
                  <a:moveTo>
                    <a:pt x="97328" y="0"/>
                  </a:moveTo>
                  <a:lnTo>
                    <a:pt x="698769" y="0"/>
                  </a:lnTo>
                  <a:cubicBezTo>
                    <a:pt x="752522" y="0"/>
                    <a:pt x="796098" y="43575"/>
                    <a:pt x="796098" y="97328"/>
                  </a:cubicBezTo>
                  <a:lnTo>
                    <a:pt x="796098" y="145816"/>
                  </a:lnTo>
                  <a:cubicBezTo>
                    <a:pt x="796098" y="171629"/>
                    <a:pt x="785844" y="196385"/>
                    <a:pt x="767591" y="214638"/>
                  </a:cubicBezTo>
                  <a:cubicBezTo>
                    <a:pt x="749338" y="232891"/>
                    <a:pt x="724582" y="243145"/>
                    <a:pt x="698769" y="243145"/>
                  </a:cubicBezTo>
                  <a:lnTo>
                    <a:pt x="97328" y="243145"/>
                  </a:lnTo>
                  <a:cubicBezTo>
                    <a:pt x="71515" y="243145"/>
                    <a:pt x="46759" y="232891"/>
                    <a:pt x="28507" y="214638"/>
                  </a:cubicBezTo>
                  <a:cubicBezTo>
                    <a:pt x="10254" y="196385"/>
                    <a:pt x="0" y="171629"/>
                    <a:pt x="0" y="145816"/>
                  </a:cubicBezTo>
                  <a:lnTo>
                    <a:pt x="0" y="97328"/>
                  </a:lnTo>
                  <a:cubicBezTo>
                    <a:pt x="0" y="71515"/>
                    <a:pt x="10254" y="46759"/>
                    <a:pt x="28507" y="28507"/>
                  </a:cubicBezTo>
                  <a:cubicBezTo>
                    <a:pt x="46759" y="10254"/>
                    <a:pt x="71515" y="0"/>
                    <a:pt x="97328" y="0"/>
                  </a:cubicBezTo>
                  <a:close/>
                </a:path>
              </a:pathLst>
            </a:custGeom>
            <a:solidFill>
              <a:srgbClr val="FFFFFF"/>
            </a:solidFill>
            <a:ln w="95250" cap="rnd">
              <a:solidFill>
                <a:srgbClr val="000000"/>
              </a:solidFill>
              <a:prstDash val="solid"/>
              <a:round/>
            </a:ln>
          </p:spPr>
          <p:txBody>
            <a:bodyPr/>
            <a:lstStyle/>
            <a:p>
              <a:endParaRPr lang="en-CA"/>
            </a:p>
          </p:txBody>
        </p:sp>
        <p:sp>
          <p:nvSpPr>
            <p:cNvPr id="29" name="TextBox 29"/>
            <p:cNvSpPr txBox="1"/>
            <p:nvPr/>
          </p:nvSpPr>
          <p:spPr>
            <a:xfrm>
              <a:off x="0" y="-38100"/>
              <a:ext cx="796098" cy="281245"/>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10245963" y="5367249"/>
            <a:ext cx="3022684" cy="923190"/>
            <a:chOff x="0" y="0"/>
            <a:chExt cx="796098" cy="243145"/>
          </a:xfrm>
        </p:grpSpPr>
        <p:sp>
          <p:nvSpPr>
            <p:cNvPr id="31" name="Freeform 31"/>
            <p:cNvSpPr/>
            <p:nvPr/>
          </p:nvSpPr>
          <p:spPr>
            <a:xfrm>
              <a:off x="0" y="0"/>
              <a:ext cx="796098" cy="243145"/>
            </a:xfrm>
            <a:custGeom>
              <a:avLst/>
              <a:gdLst/>
              <a:ahLst/>
              <a:cxnLst/>
              <a:rect l="l" t="t" r="r" b="b"/>
              <a:pathLst>
                <a:path w="796098" h="243145">
                  <a:moveTo>
                    <a:pt x="97328" y="0"/>
                  </a:moveTo>
                  <a:lnTo>
                    <a:pt x="698769" y="0"/>
                  </a:lnTo>
                  <a:cubicBezTo>
                    <a:pt x="752522" y="0"/>
                    <a:pt x="796098" y="43575"/>
                    <a:pt x="796098" y="97328"/>
                  </a:cubicBezTo>
                  <a:lnTo>
                    <a:pt x="796098" y="145816"/>
                  </a:lnTo>
                  <a:cubicBezTo>
                    <a:pt x="796098" y="171629"/>
                    <a:pt x="785844" y="196385"/>
                    <a:pt x="767591" y="214638"/>
                  </a:cubicBezTo>
                  <a:cubicBezTo>
                    <a:pt x="749338" y="232891"/>
                    <a:pt x="724582" y="243145"/>
                    <a:pt x="698769" y="243145"/>
                  </a:cubicBezTo>
                  <a:lnTo>
                    <a:pt x="97328" y="243145"/>
                  </a:lnTo>
                  <a:cubicBezTo>
                    <a:pt x="71515" y="243145"/>
                    <a:pt x="46759" y="232891"/>
                    <a:pt x="28507" y="214638"/>
                  </a:cubicBezTo>
                  <a:cubicBezTo>
                    <a:pt x="10254" y="196385"/>
                    <a:pt x="0" y="171629"/>
                    <a:pt x="0" y="145816"/>
                  </a:cubicBezTo>
                  <a:lnTo>
                    <a:pt x="0" y="97328"/>
                  </a:lnTo>
                  <a:cubicBezTo>
                    <a:pt x="0" y="71515"/>
                    <a:pt x="10254" y="46759"/>
                    <a:pt x="28507" y="28507"/>
                  </a:cubicBezTo>
                  <a:cubicBezTo>
                    <a:pt x="46759" y="10254"/>
                    <a:pt x="71515" y="0"/>
                    <a:pt x="97328" y="0"/>
                  </a:cubicBezTo>
                  <a:close/>
                </a:path>
              </a:pathLst>
            </a:custGeom>
            <a:solidFill>
              <a:srgbClr val="FFFFFF"/>
            </a:solidFill>
            <a:ln w="95250" cap="rnd">
              <a:solidFill>
                <a:srgbClr val="000000"/>
              </a:solidFill>
              <a:prstDash val="solid"/>
              <a:round/>
            </a:ln>
          </p:spPr>
          <p:txBody>
            <a:bodyPr/>
            <a:lstStyle/>
            <a:p>
              <a:endParaRPr lang="en-CA"/>
            </a:p>
          </p:txBody>
        </p:sp>
        <p:sp>
          <p:nvSpPr>
            <p:cNvPr id="32" name="TextBox 32"/>
            <p:cNvSpPr txBox="1"/>
            <p:nvPr/>
          </p:nvSpPr>
          <p:spPr>
            <a:xfrm>
              <a:off x="0" y="-38100"/>
              <a:ext cx="796098" cy="281245"/>
            </a:xfrm>
            <a:prstGeom prst="rect">
              <a:avLst/>
            </a:prstGeom>
          </p:spPr>
          <p:txBody>
            <a:bodyPr lIns="50800" tIns="50800" rIns="50800" bIns="50800" rtlCol="0" anchor="ctr"/>
            <a:lstStyle/>
            <a:p>
              <a:pPr algn="ctr">
                <a:lnSpc>
                  <a:spcPts val="2659"/>
                </a:lnSpc>
              </a:pPr>
              <a:endParaRPr/>
            </a:p>
          </p:txBody>
        </p:sp>
      </p:grpSp>
      <p:grpSp>
        <p:nvGrpSpPr>
          <p:cNvPr id="33" name="Group 33"/>
          <p:cNvGrpSpPr/>
          <p:nvPr/>
        </p:nvGrpSpPr>
        <p:grpSpPr>
          <a:xfrm>
            <a:off x="14004497" y="5367249"/>
            <a:ext cx="3022684" cy="923190"/>
            <a:chOff x="0" y="0"/>
            <a:chExt cx="796098" cy="243145"/>
          </a:xfrm>
        </p:grpSpPr>
        <p:sp>
          <p:nvSpPr>
            <p:cNvPr id="34" name="Freeform 34"/>
            <p:cNvSpPr/>
            <p:nvPr/>
          </p:nvSpPr>
          <p:spPr>
            <a:xfrm>
              <a:off x="0" y="0"/>
              <a:ext cx="796098" cy="243145"/>
            </a:xfrm>
            <a:custGeom>
              <a:avLst/>
              <a:gdLst/>
              <a:ahLst/>
              <a:cxnLst/>
              <a:rect l="l" t="t" r="r" b="b"/>
              <a:pathLst>
                <a:path w="796098" h="243145">
                  <a:moveTo>
                    <a:pt x="97328" y="0"/>
                  </a:moveTo>
                  <a:lnTo>
                    <a:pt x="698769" y="0"/>
                  </a:lnTo>
                  <a:cubicBezTo>
                    <a:pt x="752522" y="0"/>
                    <a:pt x="796098" y="43575"/>
                    <a:pt x="796098" y="97328"/>
                  </a:cubicBezTo>
                  <a:lnTo>
                    <a:pt x="796098" y="145816"/>
                  </a:lnTo>
                  <a:cubicBezTo>
                    <a:pt x="796098" y="171629"/>
                    <a:pt x="785844" y="196385"/>
                    <a:pt x="767591" y="214638"/>
                  </a:cubicBezTo>
                  <a:cubicBezTo>
                    <a:pt x="749338" y="232891"/>
                    <a:pt x="724582" y="243145"/>
                    <a:pt x="698769" y="243145"/>
                  </a:cubicBezTo>
                  <a:lnTo>
                    <a:pt x="97328" y="243145"/>
                  </a:lnTo>
                  <a:cubicBezTo>
                    <a:pt x="71515" y="243145"/>
                    <a:pt x="46759" y="232891"/>
                    <a:pt x="28507" y="214638"/>
                  </a:cubicBezTo>
                  <a:cubicBezTo>
                    <a:pt x="10254" y="196385"/>
                    <a:pt x="0" y="171629"/>
                    <a:pt x="0" y="145816"/>
                  </a:cubicBezTo>
                  <a:lnTo>
                    <a:pt x="0" y="97328"/>
                  </a:lnTo>
                  <a:cubicBezTo>
                    <a:pt x="0" y="71515"/>
                    <a:pt x="10254" y="46759"/>
                    <a:pt x="28507" y="28507"/>
                  </a:cubicBezTo>
                  <a:cubicBezTo>
                    <a:pt x="46759" y="10254"/>
                    <a:pt x="71515" y="0"/>
                    <a:pt x="97328" y="0"/>
                  </a:cubicBezTo>
                  <a:close/>
                </a:path>
              </a:pathLst>
            </a:custGeom>
            <a:solidFill>
              <a:srgbClr val="FFFFFF"/>
            </a:solidFill>
            <a:ln w="95250" cap="rnd">
              <a:solidFill>
                <a:srgbClr val="000000"/>
              </a:solidFill>
              <a:prstDash val="solid"/>
              <a:round/>
            </a:ln>
          </p:spPr>
          <p:txBody>
            <a:bodyPr/>
            <a:lstStyle/>
            <a:p>
              <a:endParaRPr lang="en-CA"/>
            </a:p>
          </p:txBody>
        </p:sp>
        <p:sp>
          <p:nvSpPr>
            <p:cNvPr id="35" name="TextBox 35"/>
            <p:cNvSpPr txBox="1"/>
            <p:nvPr/>
          </p:nvSpPr>
          <p:spPr>
            <a:xfrm>
              <a:off x="0" y="-38100"/>
              <a:ext cx="796098" cy="281245"/>
            </a:xfrm>
            <a:prstGeom prst="rect">
              <a:avLst/>
            </a:prstGeom>
          </p:spPr>
          <p:txBody>
            <a:bodyPr lIns="50800" tIns="50800" rIns="50800" bIns="50800" rtlCol="0" anchor="ctr"/>
            <a:lstStyle/>
            <a:p>
              <a:pPr algn="ctr">
                <a:lnSpc>
                  <a:spcPts val="2659"/>
                </a:lnSpc>
              </a:pPr>
              <a:endParaRPr/>
            </a:p>
          </p:txBody>
        </p:sp>
      </p:grpSp>
      <p:sp>
        <p:nvSpPr>
          <p:cNvPr id="36" name="TextBox 36"/>
          <p:cNvSpPr txBox="1"/>
          <p:nvPr/>
        </p:nvSpPr>
        <p:spPr>
          <a:xfrm>
            <a:off x="2067314" y="3757560"/>
            <a:ext cx="6191972" cy="2930056"/>
          </a:xfrm>
          <a:prstGeom prst="rect">
            <a:avLst/>
          </a:prstGeom>
        </p:spPr>
        <p:txBody>
          <a:bodyPr lIns="0" tIns="0" rIns="0" bIns="0" rtlCol="0" anchor="t">
            <a:spAutoFit/>
          </a:bodyPr>
          <a:lstStyle/>
          <a:p>
            <a:pPr algn="ctr">
              <a:lnSpc>
                <a:spcPts val="7655"/>
              </a:lnSpc>
            </a:pPr>
            <a:r>
              <a:rPr lang="en-US" sz="6543" dirty="0">
                <a:solidFill>
                  <a:srgbClr val="000000"/>
                </a:solidFill>
                <a:latin typeface="Bobby Jones Soft"/>
                <a:ea typeface="Bobby Jones Soft"/>
                <a:cs typeface="Bobby Jones Soft"/>
                <a:sym typeface="Bobby Jones Soft"/>
              </a:rPr>
              <a:t>KAOOA </a:t>
            </a:r>
          </a:p>
          <a:p>
            <a:pPr algn="ctr">
              <a:lnSpc>
                <a:spcPts val="7655"/>
              </a:lnSpc>
            </a:pPr>
            <a:r>
              <a:rPr lang="en-US" sz="6543" dirty="0">
                <a:solidFill>
                  <a:srgbClr val="000000"/>
                </a:solidFill>
                <a:latin typeface="Bobby Jones Soft"/>
                <a:ea typeface="Bobby Jones Soft"/>
                <a:cs typeface="Bobby Jones Soft"/>
                <a:sym typeface="Bobby Jones Soft"/>
              </a:rPr>
              <a:t> STRATEGY GAME</a:t>
            </a:r>
          </a:p>
          <a:p>
            <a:pPr algn="ctr">
              <a:lnSpc>
                <a:spcPts val="7655"/>
              </a:lnSpc>
            </a:pPr>
            <a:r>
              <a:rPr lang="en-US" sz="6543" dirty="0">
                <a:solidFill>
                  <a:srgbClr val="000000"/>
                </a:solidFill>
                <a:latin typeface="Bobby Jones Soft"/>
                <a:ea typeface="Bobby Jones Soft"/>
                <a:cs typeface="Bobby Jones Soft"/>
                <a:sym typeface="Bobby Jones Soft"/>
              </a:rPr>
              <a:t>FROM INDIA</a:t>
            </a:r>
          </a:p>
        </p:txBody>
      </p:sp>
      <p:sp>
        <p:nvSpPr>
          <p:cNvPr id="37" name="TextBox 37"/>
          <p:cNvSpPr txBox="1"/>
          <p:nvPr/>
        </p:nvSpPr>
        <p:spPr>
          <a:xfrm>
            <a:off x="10598633" y="1276398"/>
            <a:ext cx="2215732" cy="576453"/>
          </a:xfrm>
          <a:prstGeom prst="rect">
            <a:avLst/>
          </a:prstGeom>
        </p:spPr>
        <p:txBody>
          <a:bodyPr lIns="0" tIns="0" rIns="0" bIns="0" rtlCol="0" anchor="t">
            <a:spAutoFit/>
          </a:bodyPr>
          <a:lstStyle/>
          <a:p>
            <a:pPr algn="ctr">
              <a:lnSpc>
                <a:spcPts val="4446"/>
              </a:lnSpc>
            </a:pPr>
            <a:r>
              <a:rPr lang="en-US" sz="3800">
                <a:solidFill>
                  <a:srgbClr val="000000"/>
                </a:solidFill>
                <a:latin typeface="Bobby Jones Soft"/>
                <a:ea typeface="Bobby Jones Soft"/>
                <a:cs typeface="Bobby Jones Soft"/>
                <a:sym typeface="Bobby Jones Soft"/>
              </a:rPr>
              <a:t>NUMBER</a:t>
            </a:r>
          </a:p>
        </p:txBody>
      </p:sp>
      <p:sp>
        <p:nvSpPr>
          <p:cNvPr id="38" name="TextBox 38"/>
          <p:cNvSpPr txBox="1"/>
          <p:nvPr/>
        </p:nvSpPr>
        <p:spPr>
          <a:xfrm>
            <a:off x="14147806" y="1276398"/>
            <a:ext cx="2737982" cy="576453"/>
          </a:xfrm>
          <a:prstGeom prst="rect">
            <a:avLst/>
          </a:prstGeom>
        </p:spPr>
        <p:txBody>
          <a:bodyPr lIns="0" tIns="0" rIns="0" bIns="0" rtlCol="0" anchor="t">
            <a:spAutoFit/>
          </a:bodyPr>
          <a:lstStyle/>
          <a:p>
            <a:pPr algn="ctr">
              <a:lnSpc>
                <a:spcPts val="4445"/>
              </a:lnSpc>
            </a:pPr>
            <a:r>
              <a:rPr lang="en-US" sz="3799">
                <a:solidFill>
                  <a:srgbClr val="000000"/>
                </a:solidFill>
                <a:latin typeface="Bobby Jones Soft"/>
                <a:ea typeface="Bobby Jones Soft"/>
                <a:cs typeface="Bobby Jones Soft"/>
                <a:sym typeface="Bobby Jones Soft"/>
              </a:rPr>
              <a:t>PATTERNS</a:t>
            </a:r>
          </a:p>
        </p:txBody>
      </p:sp>
      <p:sp>
        <p:nvSpPr>
          <p:cNvPr id="39" name="TextBox 39"/>
          <p:cNvSpPr txBox="1"/>
          <p:nvPr/>
        </p:nvSpPr>
        <p:spPr>
          <a:xfrm>
            <a:off x="10245963" y="5550333"/>
            <a:ext cx="3022684" cy="576453"/>
          </a:xfrm>
          <a:prstGeom prst="rect">
            <a:avLst/>
          </a:prstGeom>
        </p:spPr>
        <p:txBody>
          <a:bodyPr lIns="0" tIns="0" rIns="0" bIns="0" rtlCol="0" anchor="t">
            <a:spAutoFit/>
          </a:bodyPr>
          <a:lstStyle/>
          <a:p>
            <a:pPr algn="ctr">
              <a:lnSpc>
                <a:spcPts val="4446"/>
              </a:lnSpc>
            </a:pPr>
            <a:r>
              <a:rPr lang="en-US" sz="3800">
                <a:solidFill>
                  <a:srgbClr val="000000"/>
                </a:solidFill>
                <a:latin typeface="Bobby Jones Soft"/>
                <a:ea typeface="Bobby Jones Soft"/>
                <a:cs typeface="Bobby Jones Soft"/>
                <a:sym typeface="Bobby Jones Soft"/>
              </a:rPr>
              <a:t>STRATEGY</a:t>
            </a:r>
          </a:p>
        </p:txBody>
      </p:sp>
      <p:sp>
        <p:nvSpPr>
          <p:cNvPr id="40" name="TextBox 40"/>
          <p:cNvSpPr txBox="1"/>
          <p:nvPr/>
        </p:nvSpPr>
        <p:spPr>
          <a:xfrm>
            <a:off x="14076631" y="5550333"/>
            <a:ext cx="2880333" cy="576453"/>
          </a:xfrm>
          <a:prstGeom prst="rect">
            <a:avLst/>
          </a:prstGeom>
        </p:spPr>
        <p:txBody>
          <a:bodyPr lIns="0" tIns="0" rIns="0" bIns="0" rtlCol="0" anchor="t">
            <a:spAutoFit/>
          </a:bodyPr>
          <a:lstStyle/>
          <a:p>
            <a:pPr algn="ctr">
              <a:lnSpc>
                <a:spcPts val="4446"/>
              </a:lnSpc>
            </a:pPr>
            <a:r>
              <a:rPr lang="en-US" sz="3800">
                <a:solidFill>
                  <a:srgbClr val="000000"/>
                </a:solidFill>
                <a:latin typeface="Bobby Jones Soft"/>
                <a:ea typeface="Bobby Jones Soft"/>
                <a:cs typeface="Bobby Jones Soft"/>
                <a:sym typeface="Bobby Jones Soft"/>
              </a:rPr>
              <a:t>CALCULATIONS</a:t>
            </a:r>
          </a:p>
        </p:txBody>
      </p:sp>
      <p:sp>
        <p:nvSpPr>
          <p:cNvPr id="41" name="Freeform 41"/>
          <p:cNvSpPr/>
          <p:nvPr/>
        </p:nvSpPr>
        <p:spPr>
          <a:xfrm>
            <a:off x="14263236" y="2353106"/>
            <a:ext cx="2505205" cy="2057400"/>
          </a:xfrm>
          <a:custGeom>
            <a:avLst/>
            <a:gdLst/>
            <a:ahLst/>
            <a:cxnLst/>
            <a:rect l="l" t="t" r="r" b="b"/>
            <a:pathLst>
              <a:path w="2505205" h="2057400">
                <a:moveTo>
                  <a:pt x="0" y="0"/>
                </a:moveTo>
                <a:lnTo>
                  <a:pt x="2505206" y="0"/>
                </a:lnTo>
                <a:lnTo>
                  <a:pt x="2505206" y="2057400"/>
                </a:lnTo>
                <a:lnTo>
                  <a:pt x="0" y="20574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
        <p:nvSpPr>
          <p:cNvPr id="42" name="Freeform 42"/>
          <p:cNvSpPr/>
          <p:nvPr/>
        </p:nvSpPr>
        <p:spPr>
          <a:xfrm>
            <a:off x="10598633" y="6633340"/>
            <a:ext cx="2505205" cy="2057400"/>
          </a:xfrm>
          <a:custGeom>
            <a:avLst/>
            <a:gdLst/>
            <a:ahLst/>
            <a:cxnLst/>
            <a:rect l="l" t="t" r="r" b="b"/>
            <a:pathLst>
              <a:path w="2505205" h="2057400">
                <a:moveTo>
                  <a:pt x="0" y="0"/>
                </a:moveTo>
                <a:lnTo>
                  <a:pt x="2505205" y="0"/>
                </a:lnTo>
                <a:lnTo>
                  <a:pt x="2505205" y="2057400"/>
                </a:lnTo>
                <a:lnTo>
                  <a:pt x="0" y="20574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reeform 2"/>
          <p:cNvSpPr/>
          <p:nvPr/>
        </p:nvSpPr>
        <p:spPr>
          <a:xfrm>
            <a:off x="5048041" y="1031514"/>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2">
              <a:alphaModFix amt="43999"/>
            </a:blip>
            <a:stretch>
              <a:fillRect/>
            </a:stretch>
          </a:blipFill>
        </p:spPr>
        <p:txBody>
          <a:bodyPr/>
          <a:lstStyle/>
          <a:p>
            <a:endParaRPr lang="en-CA"/>
          </a:p>
        </p:txBody>
      </p:sp>
      <p:sp>
        <p:nvSpPr>
          <p:cNvPr id="3" name="AutoShape 3"/>
          <p:cNvSpPr/>
          <p:nvPr/>
        </p:nvSpPr>
        <p:spPr>
          <a:xfrm flipV="1">
            <a:off x="6598429" y="4177747"/>
            <a:ext cx="6660371" cy="5083367"/>
          </a:xfrm>
          <a:prstGeom prst="line">
            <a:avLst/>
          </a:prstGeom>
          <a:ln w="114300" cap="flat">
            <a:solidFill>
              <a:srgbClr val="000000"/>
            </a:solidFill>
            <a:prstDash val="solid"/>
            <a:headEnd type="none" w="sm" len="sm"/>
            <a:tailEnd type="none" w="sm" len="sm"/>
          </a:ln>
        </p:spPr>
        <p:txBody>
          <a:bodyPr/>
          <a:lstStyle/>
          <a:p>
            <a:endParaRPr lang="en-CA"/>
          </a:p>
        </p:txBody>
      </p:sp>
      <p:sp>
        <p:nvSpPr>
          <p:cNvPr id="4" name="AutoShape 4"/>
          <p:cNvSpPr/>
          <p:nvPr/>
        </p:nvSpPr>
        <p:spPr>
          <a:xfrm flipV="1">
            <a:off x="5048041" y="4177747"/>
            <a:ext cx="8210759" cy="2814"/>
          </a:xfrm>
          <a:prstGeom prst="line">
            <a:avLst/>
          </a:prstGeom>
          <a:ln w="114300" cap="flat">
            <a:solidFill>
              <a:srgbClr val="000000"/>
            </a:solidFill>
            <a:prstDash val="solid"/>
            <a:headEnd type="none" w="sm" len="sm"/>
            <a:tailEnd type="none" w="sm" len="sm"/>
          </a:ln>
        </p:spPr>
        <p:txBody>
          <a:bodyPr/>
          <a:lstStyle/>
          <a:p>
            <a:endParaRPr lang="en-CA"/>
          </a:p>
        </p:txBody>
      </p:sp>
      <p:sp>
        <p:nvSpPr>
          <p:cNvPr id="5" name="AutoShape 5"/>
          <p:cNvSpPr/>
          <p:nvPr/>
        </p:nvSpPr>
        <p:spPr>
          <a:xfrm>
            <a:off x="5029200" y="4177747"/>
            <a:ext cx="6607578" cy="5083367"/>
          </a:xfrm>
          <a:prstGeom prst="line">
            <a:avLst/>
          </a:prstGeom>
          <a:ln w="114300" cap="flat">
            <a:solidFill>
              <a:srgbClr val="000000"/>
            </a:solidFill>
            <a:prstDash val="solid"/>
            <a:headEnd type="none" w="sm" len="sm"/>
            <a:tailEnd type="none" w="sm" len="sm"/>
          </a:ln>
        </p:spPr>
        <p:txBody>
          <a:bodyPr/>
          <a:lstStyle/>
          <a:p>
            <a:endParaRPr lang="en-CA"/>
          </a:p>
        </p:txBody>
      </p:sp>
      <p:sp>
        <p:nvSpPr>
          <p:cNvPr id="6" name="AutoShape 6"/>
          <p:cNvSpPr/>
          <p:nvPr/>
        </p:nvSpPr>
        <p:spPr>
          <a:xfrm>
            <a:off x="9224568" y="1221062"/>
            <a:ext cx="2510232" cy="8029606"/>
          </a:xfrm>
          <a:prstGeom prst="line">
            <a:avLst/>
          </a:prstGeom>
          <a:ln w="114300" cap="flat">
            <a:solidFill>
              <a:srgbClr val="000000"/>
            </a:solidFill>
            <a:prstDash val="solid"/>
            <a:headEnd type="none" w="sm" len="sm"/>
            <a:tailEnd type="none" w="sm" len="sm"/>
          </a:ln>
        </p:spPr>
        <p:txBody>
          <a:bodyPr/>
          <a:lstStyle/>
          <a:p>
            <a:endParaRPr lang="en-CA"/>
          </a:p>
        </p:txBody>
      </p:sp>
      <p:sp>
        <p:nvSpPr>
          <p:cNvPr id="7" name="AutoShape 7"/>
          <p:cNvSpPr/>
          <p:nvPr/>
        </p:nvSpPr>
        <p:spPr>
          <a:xfrm flipH="1">
            <a:off x="6580190" y="1221062"/>
            <a:ext cx="2500911" cy="8024108"/>
          </a:xfrm>
          <a:prstGeom prst="line">
            <a:avLst/>
          </a:prstGeom>
          <a:ln w="114300" cap="flat">
            <a:solidFill>
              <a:srgbClr val="000000"/>
            </a:solidFill>
            <a:prstDash val="solid"/>
            <a:headEnd type="none" w="sm" len="sm"/>
            <a:tailEnd type="none" w="sm" len="sm"/>
          </a:ln>
        </p:spPr>
        <p:txBody>
          <a:bodyPr/>
          <a:lstStyle/>
          <a:p>
            <a:endParaRPr lang="en-CA"/>
          </a:p>
        </p:txBody>
      </p:sp>
      <p:sp>
        <p:nvSpPr>
          <p:cNvPr id="8" name="TextBox 8"/>
          <p:cNvSpPr txBox="1"/>
          <p:nvPr/>
        </p:nvSpPr>
        <p:spPr>
          <a:xfrm>
            <a:off x="5007441" y="86799"/>
            <a:ext cx="8322588" cy="633095"/>
          </a:xfrm>
          <a:prstGeom prst="rect">
            <a:avLst/>
          </a:prstGeom>
        </p:spPr>
        <p:txBody>
          <a:bodyPr lIns="0" tIns="0" rIns="0" bIns="0" rtlCol="0" anchor="t">
            <a:spAutoFit/>
          </a:bodyPr>
          <a:lstStyle/>
          <a:p>
            <a:pPr algn="ctr">
              <a:lnSpc>
                <a:spcPts val="4480"/>
              </a:lnSpc>
            </a:pPr>
            <a:r>
              <a:rPr lang="en-US" sz="3200" b="1" u="sng">
                <a:solidFill>
                  <a:srgbClr val="00B0D7"/>
                </a:solidFill>
                <a:latin typeface="TheSansB 2 Semi-Bold"/>
                <a:ea typeface="TheSansB 2 Semi-Bold"/>
                <a:cs typeface="TheSansB 2 Semi-Bold"/>
                <a:sym typeface="TheSansB 2 Semi-Bold"/>
                <a:hlinkClick r:id="rId3" tooltip="https://youtu.be/Jzeug1XTRQM?si=xSr2ppLwS2dxjAAx"/>
              </a:rPr>
              <a:t>Kaooa Strategy Game (AKA Vulture and Crows)</a:t>
            </a:r>
          </a:p>
        </p:txBody>
      </p:sp>
      <p:sp>
        <p:nvSpPr>
          <p:cNvPr id="9" name="TextBox 9"/>
          <p:cNvSpPr txBox="1"/>
          <p:nvPr/>
        </p:nvSpPr>
        <p:spPr>
          <a:xfrm>
            <a:off x="13168927" y="8915263"/>
            <a:ext cx="4756201" cy="853952"/>
          </a:xfrm>
          <a:prstGeom prst="rect">
            <a:avLst/>
          </a:prstGeom>
        </p:spPr>
        <p:txBody>
          <a:bodyPr wrap="square" lIns="0" tIns="0" rIns="0" bIns="0" rtlCol="0" anchor="t">
            <a:spAutoFit/>
          </a:bodyPr>
          <a:lstStyle/>
          <a:p>
            <a:pPr algn="ctr">
              <a:lnSpc>
                <a:spcPts val="3359"/>
              </a:lnSpc>
            </a:pPr>
            <a:r>
              <a:rPr lang="en-US" sz="2400" b="1" dirty="0">
                <a:solidFill>
                  <a:srgbClr val="000000"/>
                </a:solidFill>
                <a:latin typeface="TheSansB 1 Semi-Bold"/>
                <a:ea typeface="TheSansB 1 Semi-Bold"/>
                <a:cs typeface="TheSansB 1 Semi-Bold"/>
                <a:sym typeface="TheSansB 1 Semi-Bold"/>
              </a:rPr>
              <a:t>7 tokens of one colour (crows)</a:t>
            </a:r>
          </a:p>
          <a:p>
            <a:pPr algn="ctr">
              <a:lnSpc>
                <a:spcPts val="3359"/>
              </a:lnSpc>
            </a:pPr>
            <a:r>
              <a:rPr lang="en-US" sz="2400" b="1" dirty="0">
                <a:solidFill>
                  <a:srgbClr val="000000"/>
                </a:solidFill>
                <a:latin typeface="TheSansB 1 Semi-Bold"/>
                <a:ea typeface="TheSansB 1 Semi-Bold"/>
                <a:cs typeface="TheSansB 1 Semi-Bold"/>
                <a:sym typeface="TheSansB 1 Semi-Bold"/>
              </a:rPr>
              <a:t>1 of another colour (vulture)</a:t>
            </a:r>
          </a:p>
        </p:txBody>
      </p:sp>
      <p:sp>
        <p:nvSpPr>
          <p:cNvPr id="10" name="Freeform 10"/>
          <p:cNvSpPr/>
          <p:nvPr/>
        </p:nvSpPr>
        <p:spPr>
          <a:xfrm>
            <a:off x="17111848" y="3985614"/>
            <a:ext cx="746334" cy="746334"/>
          </a:xfrm>
          <a:custGeom>
            <a:avLst/>
            <a:gdLst/>
            <a:ahLst/>
            <a:cxnLst/>
            <a:rect l="l" t="t" r="r" b="b"/>
            <a:pathLst>
              <a:path w="746334" h="746334">
                <a:moveTo>
                  <a:pt x="0" y="0"/>
                </a:moveTo>
                <a:lnTo>
                  <a:pt x="746334" y="0"/>
                </a:lnTo>
                <a:lnTo>
                  <a:pt x="746334" y="746335"/>
                </a:lnTo>
                <a:lnTo>
                  <a:pt x="0" y="7463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11" name="Freeform 11"/>
          <p:cNvSpPr/>
          <p:nvPr/>
        </p:nvSpPr>
        <p:spPr>
          <a:xfrm>
            <a:off x="17111848" y="5478283"/>
            <a:ext cx="746334" cy="746334"/>
          </a:xfrm>
          <a:custGeom>
            <a:avLst/>
            <a:gdLst/>
            <a:ahLst/>
            <a:cxnLst/>
            <a:rect l="l" t="t" r="r" b="b"/>
            <a:pathLst>
              <a:path w="746334" h="746334">
                <a:moveTo>
                  <a:pt x="0" y="0"/>
                </a:moveTo>
                <a:lnTo>
                  <a:pt x="746334" y="0"/>
                </a:lnTo>
                <a:lnTo>
                  <a:pt x="746334" y="746334"/>
                </a:lnTo>
                <a:lnTo>
                  <a:pt x="0" y="7463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12" name="Freeform 12"/>
          <p:cNvSpPr/>
          <p:nvPr/>
        </p:nvSpPr>
        <p:spPr>
          <a:xfrm>
            <a:off x="17111848" y="4731949"/>
            <a:ext cx="746334" cy="746334"/>
          </a:xfrm>
          <a:custGeom>
            <a:avLst/>
            <a:gdLst/>
            <a:ahLst/>
            <a:cxnLst/>
            <a:rect l="l" t="t" r="r" b="b"/>
            <a:pathLst>
              <a:path w="746334" h="746334">
                <a:moveTo>
                  <a:pt x="0" y="0"/>
                </a:moveTo>
                <a:lnTo>
                  <a:pt x="746334" y="0"/>
                </a:lnTo>
                <a:lnTo>
                  <a:pt x="746334" y="746334"/>
                </a:lnTo>
                <a:lnTo>
                  <a:pt x="0" y="7463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13" name="Freeform 13"/>
          <p:cNvSpPr/>
          <p:nvPr/>
        </p:nvSpPr>
        <p:spPr>
          <a:xfrm>
            <a:off x="17111848" y="1746612"/>
            <a:ext cx="746334" cy="746334"/>
          </a:xfrm>
          <a:custGeom>
            <a:avLst/>
            <a:gdLst/>
            <a:ahLst/>
            <a:cxnLst/>
            <a:rect l="l" t="t" r="r" b="b"/>
            <a:pathLst>
              <a:path w="746334" h="746334">
                <a:moveTo>
                  <a:pt x="0" y="0"/>
                </a:moveTo>
                <a:lnTo>
                  <a:pt x="746334" y="0"/>
                </a:lnTo>
                <a:lnTo>
                  <a:pt x="746334" y="746334"/>
                </a:lnTo>
                <a:lnTo>
                  <a:pt x="0" y="7463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14" name="Freeform 14"/>
          <p:cNvSpPr/>
          <p:nvPr/>
        </p:nvSpPr>
        <p:spPr>
          <a:xfrm>
            <a:off x="16365514" y="3985614"/>
            <a:ext cx="746334" cy="746334"/>
          </a:xfrm>
          <a:custGeom>
            <a:avLst/>
            <a:gdLst/>
            <a:ahLst/>
            <a:cxnLst/>
            <a:rect l="l" t="t" r="r" b="b"/>
            <a:pathLst>
              <a:path w="746334" h="746334">
                <a:moveTo>
                  <a:pt x="0" y="0"/>
                </a:moveTo>
                <a:lnTo>
                  <a:pt x="746334" y="0"/>
                </a:lnTo>
                <a:lnTo>
                  <a:pt x="746334" y="746335"/>
                </a:lnTo>
                <a:lnTo>
                  <a:pt x="0" y="7463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15" name="Freeform 15"/>
          <p:cNvSpPr/>
          <p:nvPr/>
        </p:nvSpPr>
        <p:spPr>
          <a:xfrm>
            <a:off x="16365514" y="5478283"/>
            <a:ext cx="746334" cy="746334"/>
          </a:xfrm>
          <a:custGeom>
            <a:avLst/>
            <a:gdLst/>
            <a:ahLst/>
            <a:cxnLst/>
            <a:rect l="l" t="t" r="r" b="b"/>
            <a:pathLst>
              <a:path w="746334" h="746334">
                <a:moveTo>
                  <a:pt x="0" y="0"/>
                </a:moveTo>
                <a:lnTo>
                  <a:pt x="746334" y="0"/>
                </a:lnTo>
                <a:lnTo>
                  <a:pt x="746334" y="746334"/>
                </a:lnTo>
                <a:lnTo>
                  <a:pt x="0" y="7463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16" name="Freeform 16"/>
          <p:cNvSpPr/>
          <p:nvPr/>
        </p:nvSpPr>
        <p:spPr>
          <a:xfrm>
            <a:off x="16365514" y="4731949"/>
            <a:ext cx="746334" cy="746334"/>
          </a:xfrm>
          <a:custGeom>
            <a:avLst/>
            <a:gdLst/>
            <a:ahLst/>
            <a:cxnLst/>
            <a:rect l="l" t="t" r="r" b="b"/>
            <a:pathLst>
              <a:path w="746334" h="746334">
                <a:moveTo>
                  <a:pt x="0" y="0"/>
                </a:moveTo>
                <a:lnTo>
                  <a:pt x="746334" y="0"/>
                </a:lnTo>
                <a:lnTo>
                  <a:pt x="746334" y="746334"/>
                </a:lnTo>
                <a:lnTo>
                  <a:pt x="0" y="7463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17" name="Freeform 17"/>
          <p:cNvSpPr/>
          <p:nvPr/>
        </p:nvSpPr>
        <p:spPr>
          <a:xfrm>
            <a:off x="17111848" y="6224617"/>
            <a:ext cx="746334" cy="746334"/>
          </a:xfrm>
          <a:custGeom>
            <a:avLst/>
            <a:gdLst/>
            <a:ahLst/>
            <a:cxnLst/>
            <a:rect l="l" t="t" r="r" b="b"/>
            <a:pathLst>
              <a:path w="746334" h="746334">
                <a:moveTo>
                  <a:pt x="0" y="0"/>
                </a:moveTo>
                <a:lnTo>
                  <a:pt x="746334" y="0"/>
                </a:lnTo>
                <a:lnTo>
                  <a:pt x="746334" y="746334"/>
                </a:lnTo>
                <a:lnTo>
                  <a:pt x="0" y="7463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19" name="Oval 18">
            <a:extLst>
              <a:ext uri="{FF2B5EF4-FFF2-40B4-BE49-F238E27FC236}">
                <a16:creationId xmlns:a16="http://schemas.microsoft.com/office/drawing/2014/main" id="{005D546E-9950-556C-D787-73D33C7FCCA1}"/>
              </a:ext>
            </a:extLst>
          </p:cNvPr>
          <p:cNvSpPr/>
          <p:nvPr/>
        </p:nvSpPr>
        <p:spPr>
          <a:xfrm>
            <a:off x="12737437" y="3853888"/>
            <a:ext cx="746334" cy="746334"/>
          </a:xfrm>
          <a:prstGeom prst="ellipse">
            <a:avLst/>
          </a:prstGeom>
          <a:solidFill>
            <a:schemeClr val="bg1"/>
          </a:solidFill>
          <a:ln w="698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Oval 19">
            <a:extLst>
              <a:ext uri="{FF2B5EF4-FFF2-40B4-BE49-F238E27FC236}">
                <a16:creationId xmlns:a16="http://schemas.microsoft.com/office/drawing/2014/main" id="{ABDF5921-D048-3330-75D2-8364952014C9}"/>
              </a:ext>
            </a:extLst>
          </p:cNvPr>
          <p:cNvSpPr/>
          <p:nvPr/>
        </p:nvSpPr>
        <p:spPr>
          <a:xfrm>
            <a:off x="9652783" y="3853888"/>
            <a:ext cx="746334" cy="746334"/>
          </a:xfrm>
          <a:prstGeom prst="ellipse">
            <a:avLst/>
          </a:prstGeom>
          <a:solidFill>
            <a:schemeClr val="bg1"/>
          </a:solidFill>
          <a:ln w="698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Oval 20">
            <a:extLst>
              <a:ext uri="{FF2B5EF4-FFF2-40B4-BE49-F238E27FC236}">
                <a16:creationId xmlns:a16="http://schemas.microsoft.com/office/drawing/2014/main" id="{4F48F8A8-4258-FB50-03AF-07CDF486D1E8}"/>
              </a:ext>
            </a:extLst>
          </p:cNvPr>
          <p:cNvSpPr/>
          <p:nvPr/>
        </p:nvSpPr>
        <p:spPr>
          <a:xfrm>
            <a:off x="7687630" y="3853888"/>
            <a:ext cx="746334" cy="746334"/>
          </a:xfrm>
          <a:prstGeom prst="ellipse">
            <a:avLst/>
          </a:prstGeom>
          <a:solidFill>
            <a:schemeClr val="bg1"/>
          </a:solidFill>
          <a:ln w="698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Oval 21">
            <a:extLst>
              <a:ext uri="{FF2B5EF4-FFF2-40B4-BE49-F238E27FC236}">
                <a16:creationId xmlns:a16="http://schemas.microsoft.com/office/drawing/2014/main" id="{9FDD5A4C-8706-C63C-2CE2-43550335B3A8}"/>
              </a:ext>
            </a:extLst>
          </p:cNvPr>
          <p:cNvSpPr/>
          <p:nvPr/>
        </p:nvSpPr>
        <p:spPr>
          <a:xfrm>
            <a:off x="7162063" y="5703438"/>
            <a:ext cx="746334" cy="746334"/>
          </a:xfrm>
          <a:prstGeom prst="ellipse">
            <a:avLst/>
          </a:prstGeom>
          <a:solidFill>
            <a:schemeClr val="bg1"/>
          </a:solidFill>
          <a:ln w="698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Oval 22">
            <a:extLst>
              <a:ext uri="{FF2B5EF4-FFF2-40B4-BE49-F238E27FC236}">
                <a16:creationId xmlns:a16="http://schemas.microsoft.com/office/drawing/2014/main" id="{639EF265-224F-3DA8-F823-26A6C7D8268D}"/>
              </a:ext>
            </a:extLst>
          </p:cNvPr>
          <p:cNvSpPr/>
          <p:nvPr/>
        </p:nvSpPr>
        <p:spPr>
          <a:xfrm>
            <a:off x="4906969" y="3853888"/>
            <a:ext cx="746334" cy="746334"/>
          </a:xfrm>
          <a:prstGeom prst="ellipse">
            <a:avLst/>
          </a:prstGeom>
          <a:solidFill>
            <a:schemeClr val="bg1"/>
          </a:solidFill>
          <a:ln w="698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Oval 23">
            <a:extLst>
              <a:ext uri="{FF2B5EF4-FFF2-40B4-BE49-F238E27FC236}">
                <a16:creationId xmlns:a16="http://schemas.microsoft.com/office/drawing/2014/main" id="{FDA53E54-6305-80BD-BACC-897F42A386D0}"/>
              </a:ext>
            </a:extLst>
          </p:cNvPr>
          <p:cNvSpPr/>
          <p:nvPr/>
        </p:nvSpPr>
        <p:spPr>
          <a:xfrm>
            <a:off x="6312933" y="8724611"/>
            <a:ext cx="746334" cy="746334"/>
          </a:xfrm>
          <a:prstGeom prst="ellipse">
            <a:avLst/>
          </a:prstGeom>
          <a:solidFill>
            <a:schemeClr val="bg1"/>
          </a:solidFill>
          <a:ln w="698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Oval 24">
            <a:extLst>
              <a:ext uri="{FF2B5EF4-FFF2-40B4-BE49-F238E27FC236}">
                <a16:creationId xmlns:a16="http://schemas.microsoft.com/office/drawing/2014/main" id="{79D4DEBF-F50C-AAC1-DC43-93C1D7F25D53}"/>
              </a:ext>
            </a:extLst>
          </p:cNvPr>
          <p:cNvSpPr/>
          <p:nvPr/>
        </p:nvSpPr>
        <p:spPr>
          <a:xfrm>
            <a:off x="11228734" y="8724611"/>
            <a:ext cx="746334" cy="746334"/>
          </a:xfrm>
          <a:prstGeom prst="ellipse">
            <a:avLst/>
          </a:prstGeom>
          <a:solidFill>
            <a:schemeClr val="bg1"/>
          </a:solidFill>
          <a:ln w="698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Oval 25">
            <a:extLst>
              <a:ext uri="{FF2B5EF4-FFF2-40B4-BE49-F238E27FC236}">
                <a16:creationId xmlns:a16="http://schemas.microsoft.com/office/drawing/2014/main" id="{A18EAD4B-B79F-D898-48E1-5ABAB05F6804}"/>
              </a:ext>
            </a:extLst>
          </p:cNvPr>
          <p:cNvSpPr/>
          <p:nvPr/>
        </p:nvSpPr>
        <p:spPr>
          <a:xfrm>
            <a:off x="10324441" y="5733273"/>
            <a:ext cx="746334" cy="746334"/>
          </a:xfrm>
          <a:prstGeom prst="ellipse">
            <a:avLst/>
          </a:prstGeom>
          <a:solidFill>
            <a:schemeClr val="bg1"/>
          </a:solidFill>
          <a:ln w="698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Oval 26">
            <a:extLst>
              <a:ext uri="{FF2B5EF4-FFF2-40B4-BE49-F238E27FC236}">
                <a16:creationId xmlns:a16="http://schemas.microsoft.com/office/drawing/2014/main" id="{1ED1C17D-E4F2-2195-F1F7-A00AA1BF6855}"/>
              </a:ext>
            </a:extLst>
          </p:cNvPr>
          <p:cNvSpPr/>
          <p:nvPr/>
        </p:nvSpPr>
        <p:spPr>
          <a:xfrm>
            <a:off x="8763000" y="1028700"/>
            <a:ext cx="746334" cy="746334"/>
          </a:xfrm>
          <a:prstGeom prst="ellipse">
            <a:avLst/>
          </a:prstGeom>
          <a:solidFill>
            <a:schemeClr val="bg1"/>
          </a:solidFill>
          <a:ln w="698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Oval 27">
            <a:extLst>
              <a:ext uri="{FF2B5EF4-FFF2-40B4-BE49-F238E27FC236}">
                <a16:creationId xmlns:a16="http://schemas.microsoft.com/office/drawing/2014/main" id="{5302D899-EB9F-E867-3740-1C1CE79546DB}"/>
              </a:ext>
            </a:extLst>
          </p:cNvPr>
          <p:cNvSpPr/>
          <p:nvPr/>
        </p:nvSpPr>
        <p:spPr>
          <a:xfrm>
            <a:off x="8739384" y="6911766"/>
            <a:ext cx="746334" cy="746334"/>
          </a:xfrm>
          <a:prstGeom prst="ellipse">
            <a:avLst/>
          </a:prstGeom>
          <a:solidFill>
            <a:schemeClr val="bg1"/>
          </a:solidFill>
          <a:ln w="698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5A0DD0-AAEE-8DB2-8FCB-9C54095B983D}"/>
              </a:ext>
            </a:extLst>
          </p:cNvPr>
          <p:cNvSpPr txBox="1"/>
          <p:nvPr/>
        </p:nvSpPr>
        <p:spPr>
          <a:xfrm>
            <a:off x="533400" y="342185"/>
            <a:ext cx="17221200" cy="9602629"/>
          </a:xfrm>
          <a:prstGeom prst="rect">
            <a:avLst/>
          </a:prstGeom>
          <a:noFill/>
        </p:spPr>
        <p:txBody>
          <a:bodyPr wrap="square" rtlCol="0">
            <a:spAutoFit/>
          </a:bodyPr>
          <a:lstStyle/>
          <a:p>
            <a:r>
              <a:rPr lang="en-US" sz="2400" b="1" dirty="0" err="1"/>
              <a:t>Kaooa</a:t>
            </a:r>
            <a:r>
              <a:rPr lang="en-US" sz="2400" b="1" dirty="0"/>
              <a:t> (Vultures and Crows)</a:t>
            </a:r>
          </a:p>
          <a:p>
            <a:r>
              <a:rPr lang="en-US" sz="2400" b="1" dirty="0" err="1"/>
              <a:t>Kaooa</a:t>
            </a:r>
            <a:r>
              <a:rPr lang="en-US" sz="2400" dirty="0"/>
              <a:t> is a two-player abstract strategy game first recorded in the central provinces of India. It is a hunt game like </a:t>
            </a:r>
            <a:r>
              <a:rPr lang="en-US" sz="2400" dirty="0" err="1"/>
              <a:t>rimau</a:t>
            </a:r>
            <a:r>
              <a:rPr lang="en-US" sz="2400" dirty="0"/>
              <a:t>, the fox games, and </a:t>
            </a:r>
            <a:r>
              <a:rPr lang="en-US" sz="2400" dirty="0" err="1"/>
              <a:t>aadu</a:t>
            </a:r>
            <a:r>
              <a:rPr lang="en-US" sz="2400" dirty="0"/>
              <a:t> </a:t>
            </a:r>
            <a:r>
              <a:rPr lang="en-US" sz="2400" dirty="0" err="1"/>
              <a:t>puli</a:t>
            </a:r>
            <a:r>
              <a:rPr lang="en-US" sz="2400" dirty="0"/>
              <a:t> </a:t>
            </a:r>
            <a:r>
              <a:rPr lang="en-US" sz="2400" dirty="0" err="1"/>
              <a:t>attam</a:t>
            </a:r>
            <a:r>
              <a:rPr lang="en-US" sz="2400" dirty="0"/>
              <a:t>. However, what makes </a:t>
            </a:r>
            <a:r>
              <a:rPr lang="en-US" sz="2400" dirty="0" err="1"/>
              <a:t>kaooa</a:t>
            </a:r>
            <a:r>
              <a:rPr lang="en-US" sz="2400" dirty="0"/>
              <a:t> unique is that the board is a five-pointed star or a pentagram. </a:t>
            </a:r>
            <a:r>
              <a:rPr lang="en-US" sz="2400" dirty="0" err="1"/>
              <a:t>Kaooa</a:t>
            </a:r>
            <a:r>
              <a:rPr lang="en-US" sz="2400" dirty="0"/>
              <a:t> is also known as </a:t>
            </a:r>
            <a:r>
              <a:rPr lang="en-US" sz="2400" b="1" dirty="0"/>
              <a:t>vultures and crows</a:t>
            </a:r>
            <a:r>
              <a:rPr lang="en-US" sz="2400" dirty="0"/>
              <a:t>. One vulture goes up against seven crows.</a:t>
            </a:r>
          </a:p>
          <a:p>
            <a:r>
              <a:rPr lang="en-US" sz="2400" b="1" dirty="0"/>
              <a:t>Goal</a:t>
            </a:r>
          </a:p>
          <a:p>
            <a:r>
              <a:rPr lang="en-US" sz="2400" dirty="0"/>
              <a:t>The goal of the crows is to block the movements of the vultures.</a:t>
            </a:r>
          </a:p>
          <a:p>
            <a:r>
              <a:rPr lang="en-US" sz="2400" dirty="0"/>
              <a:t>The goal of the vulture is to capture four crows which is enough to prevent the crows from ever blocking its movements.</a:t>
            </a:r>
          </a:p>
          <a:p>
            <a:r>
              <a:rPr lang="en-US" sz="2400" b="1" dirty="0"/>
              <a:t>Equipment</a:t>
            </a:r>
          </a:p>
          <a:p>
            <a:r>
              <a:rPr lang="en-US" sz="2400" dirty="0"/>
              <a:t>A five-pointed star or pentagram is used which makes for ten points or spaces on the board that pieces can be dropped and moved upon. There is one vulture piece, and seven crow pieces. The vulture and crows must be of different color or distinguishable objects.</a:t>
            </a:r>
          </a:p>
          <a:p>
            <a:r>
              <a:rPr lang="en-US" sz="2400" b="1" dirty="0"/>
              <a:t>Rules and game play</a:t>
            </a:r>
          </a:p>
          <a:p>
            <a:r>
              <a:rPr lang="en-US" sz="2400" dirty="0"/>
              <a:t>1. Players decide who will play the vulture, and who will play the crows.</a:t>
            </a:r>
          </a:p>
          <a:p>
            <a:r>
              <a:rPr lang="en-US" sz="2400" dirty="0"/>
              <a:t>2. The board is empty in the beginning. All pieces are set beside the board.</a:t>
            </a:r>
          </a:p>
          <a:p>
            <a:r>
              <a:rPr lang="en-US" sz="2400" dirty="0"/>
              <a:t>3. Players alternate their turns throughout the game.</a:t>
            </a:r>
          </a:p>
          <a:p>
            <a:endParaRPr lang="en-US" sz="2400" dirty="0"/>
          </a:p>
          <a:p>
            <a:r>
              <a:rPr lang="en-US" sz="2400" dirty="0"/>
              <a:t>4. </a:t>
            </a:r>
            <a:r>
              <a:rPr lang="en-US" sz="2400" b="1" dirty="0"/>
              <a:t>Drop phase</a:t>
            </a:r>
            <a:r>
              <a:rPr lang="en-US" sz="2400" dirty="0"/>
              <a:t>: Crows start first, and one crow is dropped anywhere on the board. Crows continue to drop one piece per turn on any vacant point until all seven crows have been dropped which requires seven turns. Afterwards, the crows can begin to move.</a:t>
            </a:r>
          </a:p>
          <a:p>
            <a:r>
              <a:rPr lang="en-US" sz="2400" dirty="0"/>
              <a:t>After the first crow is dropped, the vulture is dropped by the other player on any vacant point on the board. On the vulture's next turn, it can move and capture crows.</a:t>
            </a:r>
          </a:p>
          <a:p>
            <a:endParaRPr lang="en-US" sz="2400" dirty="0"/>
          </a:p>
          <a:p>
            <a:r>
              <a:rPr lang="en-US" sz="2400" dirty="0"/>
              <a:t>5. </a:t>
            </a:r>
            <a:r>
              <a:rPr lang="en-US" sz="2400" b="1" dirty="0"/>
              <a:t>Move phase</a:t>
            </a:r>
            <a:r>
              <a:rPr lang="en-US" sz="2400" dirty="0"/>
              <a:t>: After all seven crows have been dropped, the crows can move one space onto a vacant point per turn following the pattern on the board. Crows cannot capture.</a:t>
            </a:r>
          </a:p>
          <a:p>
            <a:r>
              <a:rPr lang="en-US" sz="2400" dirty="0"/>
              <a:t>Vultures can either move one space onto a vacant point per turn following the pattern on the board, or capture one crow per turn. A vulture can jump over an adjacent crow piece and land on a vacant point on the other side. The jump must follow the pattern of the board, and be in a straight line. Multiple captures are not allowed.</a:t>
            </a:r>
          </a:p>
        </p:txBody>
      </p:sp>
    </p:spTree>
    <p:extLst>
      <p:ext uri="{BB962C8B-B14F-4D97-AF65-F5344CB8AC3E}">
        <p14:creationId xmlns:p14="http://schemas.microsoft.com/office/powerpoint/2010/main" val="1633052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4403" y="0"/>
            <a:ext cx="18233597" cy="10287000"/>
            <a:chOff x="0" y="0"/>
            <a:chExt cx="1149350" cy="1149350"/>
          </a:xfrm>
        </p:grpSpPr>
        <p:sp>
          <p:nvSpPr>
            <p:cNvPr id="3" name="Freeform 3"/>
            <p:cNvSpPr/>
            <p:nvPr/>
          </p:nvSpPr>
          <p:spPr>
            <a:xfrm>
              <a:off x="0" y="0"/>
              <a:ext cx="8975125" cy="5063571"/>
            </a:xfrm>
            <a:custGeom>
              <a:avLst/>
              <a:gdLst/>
              <a:ahLst/>
              <a:cxnLst/>
              <a:rect l="l" t="t" r="r" b="b"/>
              <a:pathLst>
                <a:path w="8975125" h="5063571">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1172B7">
                <a:alpha val="18824"/>
              </a:srgbClr>
            </a:solidFill>
          </p:spPr>
          <p:txBody>
            <a:bodyPr/>
            <a:lstStyle/>
            <a:p>
              <a:endParaRPr lang="en-CA"/>
            </a:p>
          </p:txBody>
        </p:sp>
      </p:grpSp>
      <p:grpSp>
        <p:nvGrpSpPr>
          <p:cNvPr id="4" name="Group 4"/>
          <p:cNvGrpSpPr/>
          <p:nvPr/>
        </p:nvGrpSpPr>
        <p:grpSpPr>
          <a:xfrm>
            <a:off x="-761691" y="-813721"/>
            <a:ext cx="4013354" cy="11914442"/>
            <a:chOff x="0" y="0"/>
            <a:chExt cx="1057015" cy="3137960"/>
          </a:xfrm>
        </p:grpSpPr>
        <p:sp>
          <p:nvSpPr>
            <p:cNvPr id="5" name="Freeform 5"/>
            <p:cNvSpPr/>
            <p:nvPr/>
          </p:nvSpPr>
          <p:spPr>
            <a:xfrm>
              <a:off x="0" y="0"/>
              <a:ext cx="1057015" cy="3137960"/>
            </a:xfrm>
            <a:custGeom>
              <a:avLst/>
              <a:gdLst/>
              <a:ahLst/>
              <a:cxnLst/>
              <a:rect l="l" t="t" r="r" b="b"/>
              <a:pathLst>
                <a:path w="1057015" h="3137960">
                  <a:moveTo>
                    <a:pt x="73304" y="0"/>
                  </a:moveTo>
                  <a:lnTo>
                    <a:pt x="983711" y="0"/>
                  </a:lnTo>
                  <a:cubicBezTo>
                    <a:pt x="1003153" y="0"/>
                    <a:pt x="1021798" y="7723"/>
                    <a:pt x="1035545" y="21470"/>
                  </a:cubicBezTo>
                  <a:cubicBezTo>
                    <a:pt x="1049292" y="35217"/>
                    <a:pt x="1057015" y="53862"/>
                    <a:pt x="1057015" y="73304"/>
                  </a:cubicBezTo>
                  <a:lnTo>
                    <a:pt x="1057015" y="3064657"/>
                  </a:lnTo>
                  <a:cubicBezTo>
                    <a:pt x="1057015" y="3105141"/>
                    <a:pt x="1024196" y="3137960"/>
                    <a:pt x="983711" y="3137960"/>
                  </a:cubicBezTo>
                  <a:lnTo>
                    <a:pt x="73304" y="3137960"/>
                  </a:lnTo>
                  <a:cubicBezTo>
                    <a:pt x="32819" y="3137960"/>
                    <a:pt x="0" y="3105141"/>
                    <a:pt x="0" y="3064657"/>
                  </a:cubicBezTo>
                  <a:lnTo>
                    <a:pt x="0" y="73304"/>
                  </a:lnTo>
                  <a:cubicBezTo>
                    <a:pt x="0" y="32819"/>
                    <a:pt x="32819" y="0"/>
                    <a:pt x="73304" y="0"/>
                  </a:cubicBezTo>
                  <a:close/>
                </a:path>
              </a:pathLst>
            </a:custGeom>
            <a:solidFill>
              <a:srgbClr val="B6E4DD"/>
            </a:solidFill>
            <a:ln w="95250" cap="rnd">
              <a:solidFill>
                <a:srgbClr val="000000"/>
              </a:solidFill>
              <a:prstDash val="solid"/>
              <a:round/>
            </a:ln>
          </p:spPr>
          <p:txBody>
            <a:bodyPr/>
            <a:lstStyle/>
            <a:p>
              <a:endParaRPr lang="en-CA"/>
            </a:p>
          </p:txBody>
        </p:sp>
        <p:sp>
          <p:nvSpPr>
            <p:cNvPr id="6" name="TextBox 6"/>
            <p:cNvSpPr txBox="1"/>
            <p:nvPr/>
          </p:nvSpPr>
          <p:spPr>
            <a:xfrm>
              <a:off x="0" y="-38100"/>
              <a:ext cx="1057015" cy="3176060"/>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rot="9995285" flipV="1">
            <a:off x="7306949" y="1127156"/>
            <a:ext cx="2686695" cy="1198938"/>
          </a:xfrm>
          <a:custGeom>
            <a:avLst/>
            <a:gdLst/>
            <a:ahLst/>
            <a:cxnLst/>
            <a:rect l="l" t="t" r="r" b="b"/>
            <a:pathLst>
              <a:path w="2686695" h="1198938">
                <a:moveTo>
                  <a:pt x="0" y="1198938"/>
                </a:moveTo>
                <a:lnTo>
                  <a:pt x="2686695" y="1198938"/>
                </a:lnTo>
                <a:lnTo>
                  <a:pt x="2686695" y="0"/>
                </a:lnTo>
                <a:lnTo>
                  <a:pt x="0" y="0"/>
                </a:lnTo>
                <a:lnTo>
                  <a:pt x="0" y="119893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8" name="Freeform 8"/>
          <p:cNvSpPr/>
          <p:nvPr/>
        </p:nvSpPr>
        <p:spPr>
          <a:xfrm rot="584821" flipH="1" flipV="1">
            <a:off x="7286636" y="7801701"/>
            <a:ext cx="2686695" cy="1198938"/>
          </a:xfrm>
          <a:custGeom>
            <a:avLst/>
            <a:gdLst/>
            <a:ahLst/>
            <a:cxnLst/>
            <a:rect l="l" t="t" r="r" b="b"/>
            <a:pathLst>
              <a:path w="2686695" h="1198938">
                <a:moveTo>
                  <a:pt x="2686695" y="1198938"/>
                </a:moveTo>
                <a:lnTo>
                  <a:pt x="0" y="1198938"/>
                </a:lnTo>
                <a:lnTo>
                  <a:pt x="0" y="0"/>
                </a:lnTo>
                <a:lnTo>
                  <a:pt x="2686695" y="0"/>
                </a:lnTo>
                <a:lnTo>
                  <a:pt x="2686695" y="119893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9" name="Freeform 9"/>
          <p:cNvSpPr/>
          <p:nvPr/>
        </p:nvSpPr>
        <p:spPr>
          <a:xfrm>
            <a:off x="1028700" y="2353106"/>
            <a:ext cx="8088098" cy="5580788"/>
          </a:xfrm>
          <a:custGeom>
            <a:avLst/>
            <a:gdLst/>
            <a:ahLst/>
            <a:cxnLst/>
            <a:rect l="l" t="t" r="r" b="b"/>
            <a:pathLst>
              <a:path w="8088098" h="5580788">
                <a:moveTo>
                  <a:pt x="0" y="0"/>
                </a:moveTo>
                <a:lnTo>
                  <a:pt x="8088098" y="0"/>
                </a:lnTo>
                <a:lnTo>
                  <a:pt x="8088098" y="5580788"/>
                </a:lnTo>
                <a:lnTo>
                  <a:pt x="0" y="55807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grpSp>
        <p:nvGrpSpPr>
          <p:cNvPr id="10" name="Group 10"/>
          <p:cNvGrpSpPr/>
          <p:nvPr/>
        </p:nvGrpSpPr>
        <p:grpSpPr>
          <a:xfrm>
            <a:off x="13814920" y="1552946"/>
            <a:ext cx="3403754" cy="3403754"/>
            <a:chOff x="0" y="0"/>
            <a:chExt cx="896462" cy="896462"/>
          </a:xfrm>
        </p:grpSpPr>
        <p:sp>
          <p:nvSpPr>
            <p:cNvPr id="11" name="Freeform 11"/>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B6E4DD"/>
            </a:solidFill>
            <a:ln w="95250" cap="rnd">
              <a:solidFill>
                <a:srgbClr val="000000"/>
              </a:solidFill>
              <a:prstDash val="solid"/>
              <a:round/>
            </a:ln>
          </p:spPr>
          <p:txBody>
            <a:bodyPr/>
            <a:lstStyle/>
            <a:p>
              <a:endParaRPr lang="en-CA"/>
            </a:p>
          </p:txBody>
        </p:sp>
        <p:sp>
          <p:nvSpPr>
            <p:cNvPr id="12" name="TextBox 12"/>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10055428" y="1552946"/>
            <a:ext cx="3403754" cy="3403754"/>
            <a:chOff x="0" y="0"/>
            <a:chExt cx="896462" cy="896462"/>
          </a:xfrm>
        </p:grpSpPr>
        <p:sp>
          <p:nvSpPr>
            <p:cNvPr id="14" name="Freeform 14"/>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1172B7"/>
            </a:solidFill>
            <a:ln w="95250" cap="rnd">
              <a:solidFill>
                <a:srgbClr val="000000"/>
              </a:solidFill>
              <a:prstDash val="solid"/>
              <a:round/>
            </a:ln>
          </p:spPr>
          <p:txBody>
            <a:bodyPr/>
            <a:lstStyle/>
            <a:p>
              <a:endParaRPr lang="en-CA"/>
            </a:p>
          </p:txBody>
        </p:sp>
        <p:sp>
          <p:nvSpPr>
            <p:cNvPr id="15" name="TextBox 15"/>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10055428" y="5828845"/>
            <a:ext cx="3403754" cy="3403754"/>
            <a:chOff x="0" y="0"/>
            <a:chExt cx="896462" cy="896462"/>
          </a:xfrm>
        </p:grpSpPr>
        <p:sp>
          <p:nvSpPr>
            <p:cNvPr id="17" name="Freeform 17"/>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32B070"/>
            </a:solidFill>
            <a:ln w="95250" cap="rnd">
              <a:solidFill>
                <a:srgbClr val="000000"/>
              </a:solidFill>
              <a:prstDash val="solid"/>
              <a:round/>
            </a:ln>
          </p:spPr>
          <p:txBody>
            <a:bodyPr/>
            <a:lstStyle/>
            <a:p>
              <a:endParaRPr lang="en-CA"/>
            </a:p>
          </p:txBody>
        </p:sp>
        <p:sp>
          <p:nvSpPr>
            <p:cNvPr id="18" name="TextBox 18"/>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13813962" y="5828845"/>
            <a:ext cx="3403754" cy="3403754"/>
            <a:chOff x="0" y="0"/>
            <a:chExt cx="896462" cy="896462"/>
          </a:xfrm>
        </p:grpSpPr>
        <p:sp>
          <p:nvSpPr>
            <p:cNvPr id="20" name="Freeform 20"/>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FE6EC6"/>
            </a:solidFill>
            <a:ln w="95250" cap="rnd">
              <a:solidFill>
                <a:srgbClr val="000000"/>
              </a:solidFill>
              <a:prstDash val="solid"/>
              <a:round/>
            </a:ln>
          </p:spPr>
          <p:txBody>
            <a:bodyPr/>
            <a:lstStyle/>
            <a:p>
              <a:endParaRPr lang="en-CA"/>
            </a:p>
          </p:txBody>
        </p:sp>
        <p:sp>
          <p:nvSpPr>
            <p:cNvPr id="21" name="TextBox 21"/>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sp>
        <p:nvSpPr>
          <p:cNvPr id="22" name="Freeform 22"/>
          <p:cNvSpPr/>
          <p:nvPr/>
        </p:nvSpPr>
        <p:spPr>
          <a:xfrm rot="1435348">
            <a:off x="16609315" y="485203"/>
            <a:ext cx="1000805" cy="903644"/>
          </a:xfrm>
          <a:custGeom>
            <a:avLst/>
            <a:gdLst/>
            <a:ahLst/>
            <a:cxnLst/>
            <a:rect l="l" t="t" r="r" b="b"/>
            <a:pathLst>
              <a:path w="1000805" h="903644">
                <a:moveTo>
                  <a:pt x="0" y="0"/>
                </a:moveTo>
                <a:lnTo>
                  <a:pt x="1000806" y="0"/>
                </a:lnTo>
                <a:lnTo>
                  <a:pt x="1000806" y="903643"/>
                </a:lnTo>
                <a:lnTo>
                  <a:pt x="0" y="9036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23" name="Freeform 23"/>
          <p:cNvSpPr/>
          <p:nvPr/>
        </p:nvSpPr>
        <p:spPr>
          <a:xfrm rot="5549187">
            <a:off x="17105497" y="8766185"/>
            <a:ext cx="971928" cy="984231"/>
          </a:xfrm>
          <a:custGeom>
            <a:avLst/>
            <a:gdLst/>
            <a:ahLst/>
            <a:cxnLst/>
            <a:rect l="l" t="t" r="r" b="b"/>
            <a:pathLst>
              <a:path w="971928" h="984231">
                <a:moveTo>
                  <a:pt x="0" y="0"/>
                </a:moveTo>
                <a:lnTo>
                  <a:pt x="971928" y="0"/>
                </a:lnTo>
                <a:lnTo>
                  <a:pt x="971928" y="984230"/>
                </a:lnTo>
                <a:lnTo>
                  <a:pt x="0" y="98423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grpSp>
        <p:nvGrpSpPr>
          <p:cNvPr id="24" name="Group 24"/>
          <p:cNvGrpSpPr/>
          <p:nvPr/>
        </p:nvGrpSpPr>
        <p:grpSpPr>
          <a:xfrm>
            <a:off x="10245963" y="1091351"/>
            <a:ext cx="3022684" cy="923190"/>
            <a:chOff x="0" y="0"/>
            <a:chExt cx="796098" cy="243145"/>
          </a:xfrm>
        </p:grpSpPr>
        <p:sp>
          <p:nvSpPr>
            <p:cNvPr id="25" name="Freeform 25"/>
            <p:cNvSpPr/>
            <p:nvPr/>
          </p:nvSpPr>
          <p:spPr>
            <a:xfrm>
              <a:off x="0" y="0"/>
              <a:ext cx="796098" cy="243145"/>
            </a:xfrm>
            <a:custGeom>
              <a:avLst/>
              <a:gdLst/>
              <a:ahLst/>
              <a:cxnLst/>
              <a:rect l="l" t="t" r="r" b="b"/>
              <a:pathLst>
                <a:path w="796098" h="243145">
                  <a:moveTo>
                    <a:pt x="97328" y="0"/>
                  </a:moveTo>
                  <a:lnTo>
                    <a:pt x="698769" y="0"/>
                  </a:lnTo>
                  <a:cubicBezTo>
                    <a:pt x="752522" y="0"/>
                    <a:pt x="796098" y="43575"/>
                    <a:pt x="796098" y="97328"/>
                  </a:cubicBezTo>
                  <a:lnTo>
                    <a:pt x="796098" y="145816"/>
                  </a:lnTo>
                  <a:cubicBezTo>
                    <a:pt x="796098" y="171629"/>
                    <a:pt x="785844" y="196385"/>
                    <a:pt x="767591" y="214638"/>
                  </a:cubicBezTo>
                  <a:cubicBezTo>
                    <a:pt x="749338" y="232891"/>
                    <a:pt x="724582" y="243145"/>
                    <a:pt x="698769" y="243145"/>
                  </a:cubicBezTo>
                  <a:lnTo>
                    <a:pt x="97328" y="243145"/>
                  </a:lnTo>
                  <a:cubicBezTo>
                    <a:pt x="71515" y="243145"/>
                    <a:pt x="46759" y="232891"/>
                    <a:pt x="28507" y="214638"/>
                  </a:cubicBezTo>
                  <a:cubicBezTo>
                    <a:pt x="10254" y="196385"/>
                    <a:pt x="0" y="171629"/>
                    <a:pt x="0" y="145816"/>
                  </a:cubicBezTo>
                  <a:lnTo>
                    <a:pt x="0" y="97328"/>
                  </a:lnTo>
                  <a:cubicBezTo>
                    <a:pt x="0" y="71515"/>
                    <a:pt x="10254" y="46759"/>
                    <a:pt x="28507" y="28507"/>
                  </a:cubicBezTo>
                  <a:cubicBezTo>
                    <a:pt x="46759" y="10254"/>
                    <a:pt x="71515" y="0"/>
                    <a:pt x="97328" y="0"/>
                  </a:cubicBezTo>
                  <a:close/>
                </a:path>
              </a:pathLst>
            </a:custGeom>
            <a:solidFill>
              <a:srgbClr val="FFFFFF"/>
            </a:solidFill>
            <a:ln w="95250" cap="rnd">
              <a:solidFill>
                <a:srgbClr val="000000"/>
              </a:solidFill>
              <a:prstDash val="solid"/>
              <a:round/>
            </a:ln>
          </p:spPr>
          <p:txBody>
            <a:bodyPr/>
            <a:lstStyle/>
            <a:p>
              <a:endParaRPr lang="en-CA"/>
            </a:p>
          </p:txBody>
        </p:sp>
        <p:sp>
          <p:nvSpPr>
            <p:cNvPr id="26" name="TextBox 26"/>
            <p:cNvSpPr txBox="1"/>
            <p:nvPr/>
          </p:nvSpPr>
          <p:spPr>
            <a:xfrm>
              <a:off x="0" y="-38100"/>
              <a:ext cx="796098" cy="281245"/>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4004497" y="1091351"/>
            <a:ext cx="3022684" cy="923190"/>
            <a:chOff x="0" y="0"/>
            <a:chExt cx="796098" cy="243145"/>
          </a:xfrm>
        </p:grpSpPr>
        <p:sp>
          <p:nvSpPr>
            <p:cNvPr id="28" name="Freeform 28"/>
            <p:cNvSpPr/>
            <p:nvPr/>
          </p:nvSpPr>
          <p:spPr>
            <a:xfrm>
              <a:off x="0" y="0"/>
              <a:ext cx="796098" cy="243145"/>
            </a:xfrm>
            <a:custGeom>
              <a:avLst/>
              <a:gdLst/>
              <a:ahLst/>
              <a:cxnLst/>
              <a:rect l="l" t="t" r="r" b="b"/>
              <a:pathLst>
                <a:path w="796098" h="243145">
                  <a:moveTo>
                    <a:pt x="97328" y="0"/>
                  </a:moveTo>
                  <a:lnTo>
                    <a:pt x="698769" y="0"/>
                  </a:lnTo>
                  <a:cubicBezTo>
                    <a:pt x="752522" y="0"/>
                    <a:pt x="796098" y="43575"/>
                    <a:pt x="796098" y="97328"/>
                  </a:cubicBezTo>
                  <a:lnTo>
                    <a:pt x="796098" y="145816"/>
                  </a:lnTo>
                  <a:cubicBezTo>
                    <a:pt x="796098" y="171629"/>
                    <a:pt x="785844" y="196385"/>
                    <a:pt x="767591" y="214638"/>
                  </a:cubicBezTo>
                  <a:cubicBezTo>
                    <a:pt x="749338" y="232891"/>
                    <a:pt x="724582" y="243145"/>
                    <a:pt x="698769" y="243145"/>
                  </a:cubicBezTo>
                  <a:lnTo>
                    <a:pt x="97328" y="243145"/>
                  </a:lnTo>
                  <a:cubicBezTo>
                    <a:pt x="71515" y="243145"/>
                    <a:pt x="46759" y="232891"/>
                    <a:pt x="28507" y="214638"/>
                  </a:cubicBezTo>
                  <a:cubicBezTo>
                    <a:pt x="10254" y="196385"/>
                    <a:pt x="0" y="171629"/>
                    <a:pt x="0" y="145816"/>
                  </a:cubicBezTo>
                  <a:lnTo>
                    <a:pt x="0" y="97328"/>
                  </a:lnTo>
                  <a:cubicBezTo>
                    <a:pt x="0" y="71515"/>
                    <a:pt x="10254" y="46759"/>
                    <a:pt x="28507" y="28507"/>
                  </a:cubicBezTo>
                  <a:cubicBezTo>
                    <a:pt x="46759" y="10254"/>
                    <a:pt x="71515" y="0"/>
                    <a:pt x="97328" y="0"/>
                  </a:cubicBezTo>
                  <a:close/>
                </a:path>
              </a:pathLst>
            </a:custGeom>
            <a:solidFill>
              <a:srgbClr val="FFFFFF"/>
            </a:solidFill>
            <a:ln w="95250" cap="rnd">
              <a:solidFill>
                <a:srgbClr val="000000"/>
              </a:solidFill>
              <a:prstDash val="solid"/>
              <a:round/>
            </a:ln>
          </p:spPr>
          <p:txBody>
            <a:bodyPr/>
            <a:lstStyle/>
            <a:p>
              <a:endParaRPr lang="en-CA"/>
            </a:p>
          </p:txBody>
        </p:sp>
        <p:sp>
          <p:nvSpPr>
            <p:cNvPr id="29" name="TextBox 29"/>
            <p:cNvSpPr txBox="1"/>
            <p:nvPr/>
          </p:nvSpPr>
          <p:spPr>
            <a:xfrm>
              <a:off x="0" y="-38100"/>
              <a:ext cx="796098" cy="281245"/>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10245963" y="5367249"/>
            <a:ext cx="3022684" cy="923190"/>
            <a:chOff x="0" y="0"/>
            <a:chExt cx="796098" cy="243145"/>
          </a:xfrm>
        </p:grpSpPr>
        <p:sp>
          <p:nvSpPr>
            <p:cNvPr id="31" name="Freeform 31"/>
            <p:cNvSpPr/>
            <p:nvPr/>
          </p:nvSpPr>
          <p:spPr>
            <a:xfrm>
              <a:off x="0" y="0"/>
              <a:ext cx="796098" cy="243145"/>
            </a:xfrm>
            <a:custGeom>
              <a:avLst/>
              <a:gdLst/>
              <a:ahLst/>
              <a:cxnLst/>
              <a:rect l="l" t="t" r="r" b="b"/>
              <a:pathLst>
                <a:path w="796098" h="243145">
                  <a:moveTo>
                    <a:pt x="97328" y="0"/>
                  </a:moveTo>
                  <a:lnTo>
                    <a:pt x="698769" y="0"/>
                  </a:lnTo>
                  <a:cubicBezTo>
                    <a:pt x="752522" y="0"/>
                    <a:pt x="796098" y="43575"/>
                    <a:pt x="796098" y="97328"/>
                  </a:cubicBezTo>
                  <a:lnTo>
                    <a:pt x="796098" y="145816"/>
                  </a:lnTo>
                  <a:cubicBezTo>
                    <a:pt x="796098" y="171629"/>
                    <a:pt x="785844" y="196385"/>
                    <a:pt x="767591" y="214638"/>
                  </a:cubicBezTo>
                  <a:cubicBezTo>
                    <a:pt x="749338" y="232891"/>
                    <a:pt x="724582" y="243145"/>
                    <a:pt x="698769" y="243145"/>
                  </a:cubicBezTo>
                  <a:lnTo>
                    <a:pt x="97328" y="243145"/>
                  </a:lnTo>
                  <a:cubicBezTo>
                    <a:pt x="71515" y="243145"/>
                    <a:pt x="46759" y="232891"/>
                    <a:pt x="28507" y="214638"/>
                  </a:cubicBezTo>
                  <a:cubicBezTo>
                    <a:pt x="10254" y="196385"/>
                    <a:pt x="0" y="171629"/>
                    <a:pt x="0" y="145816"/>
                  </a:cubicBezTo>
                  <a:lnTo>
                    <a:pt x="0" y="97328"/>
                  </a:lnTo>
                  <a:cubicBezTo>
                    <a:pt x="0" y="71515"/>
                    <a:pt x="10254" y="46759"/>
                    <a:pt x="28507" y="28507"/>
                  </a:cubicBezTo>
                  <a:cubicBezTo>
                    <a:pt x="46759" y="10254"/>
                    <a:pt x="71515" y="0"/>
                    <a:pt x="97328" y="0"/>
                  </a:cubicBezTo>
                  <a:close/>
                </a:path>
              </a:pathLst>
            </a:custGeom>
            <a:solidFill>
              <a:srgbClr val="FFFFFF"/>
            </a:solidFill>
            <a:ln w="95250" cap="rnd">
              <a:solidFill>
                <a:srgbClr val="000000"/>
              </a:solidFill>
              <a:prstDash val="solid"/>
              <a:round/>
            </a:ln>
          </p:spPr>
          <p:txBody>
            <a:bodyPr/>
            <a:lstStyle/>
            <a:p>
              <a:endParaRPr lang="en-CA"/>
            </a:p>
          </p:txBody>
        </p:sp>
        <p:sp>
          <p:nvSpPr>
            <p:cNvPr id="32" name="TextBox 32"/>
            <p:cNvSpPr txBox="1"/>
            <p:nvPr/>
          </p:nvSpPr>
          <p:spPr>
            <a:xfrm>
              <a:off x="0" y="-38100"/>
              <a:ext cx="796098" cy="281245"/>
            </a:xfrm>
            <a:prstGeom prst="rect">
              <a:avLst/>
            </a:prstGeom>
          </p:spPr>
          <p:txBody>
            <a:bodyPr lIns="50800" tIns="50800" rIns="50800" bIns="50800" rtlCol="0" anchor="ctr"/>
            <a:lstStyle/>
            <a:p>
              <a:pPr algn="ctr">
                <a:lnSpc>
                  <a:spcPts val="2659"/>
                </a:lnSpc>
              </a:pPr>
              <a:endParaRPr/>
            </a:p>
          </p:txBody>
        </p:sp>
      </p:grpSp>
      <p:grpSp>
        <p:nvGrpSpPr>
          <p:cNvPr id="33" name="Group 33"/>
          <p:cNvGrpSpPr/>
          <p:nvPr/>
        </p:nvGrpSpPr>
        <p:grpSpPr>
          <a:xfrm>
            <a:off x="14004497" y="5367249"/>
            <a:ext cx="3022684" cy="923190"/>
            <a:chOff x="0" y="0"/>
            <a:chExt cx="796098" cy="243145"/>
          </a:xfrm>
        </p:grpSpPr>
        <p:sp>
          <p:nvSpPr>
            <p:cNvPr id="34" name="Freeform 34"/>
            <p:cNvSpPr/>
            <p:nvPr/>
          </p:nvSpPr>
          <p:spPr>
            <a:xfrm>
              <a:off x="0" y="0"/>
              <a:ext cx="796098" cy="243145"/>
            </a:xfrm>
            <a:custGeom>
              <a:avLst/>
              <a:gdLst/>
              <a:ahLst/>
              <a:cxnLst/>
              <a:rect l="l" t="t" r="r" b="b"/>
              <a:pathLst>
                <a:path w="796098" h="243145">
                  <a:moveTo>
                    <a:pt x="97328" y="0"/>
                  </a:moveTo>
                  <a:lnTo>
                    <a:pt x="698769" y="0"/>
                  </a:lnTo>
                  <a:cubicBezTo>
                    <a:pt x="752522" y="0"/>
                    <a:pt x="796098" y="43575"/>
                    <a:pt x="796098" y="97328"/>
                  </a:cubicBezTo>
                  <a:lnTo>
                    <a:pt x="796098" y="145816"/>
                  </a:lnTo>
                  <a:cubicBezTo>
                    <a:pt x="796098" y="171629"/>
                    <a:pt x="785844" y="196385"/>
                    <a:pt x="767591" y="214638"/>
                  </a:cubicBezTo>
                  <a:cubicBezTo>
                    <a:pt x="749338" y="232891"/>
                    <a:pt x="724582" y="243145"/>
                    <a:pt x="698769" y="243145"/>
                  </a:cubicBezTo>
                  <a:lnTo>
                    <a:pt x="97328" y="243145"/>
                  </a:lnTo>
                  <a:cubicBezTo>
                    <a:pt x="71515" y="243145"/>
                    <a:pt x="46759" y="232891"/>
                    <a:pt x="28507" y="214638"/>
                  </a:cubicBezTo>
                  <a:cubicBezTo>
                    <a:pt x="10254" y="196385"/>
                    <a:pt x="0" y="171629"/>
                    <a:pt x="0" y="145816"/>
                  </a:cubicBezTo>
                  <a:lnTo>
                    <a:pt x="0" y="97328"/>
                  </a:lnTo>
                  <a:cubicBezTo>
                    <a:pt x="0" y="71515"/>
                    <a:pt x="10254" y="46759"/>
                    <a:pt x="28507" y="28507"/>
                  </a:cubicBezTo>
                  <a:cubicBezTo>
                    <a:pt x="46759" y="10254"/>
                    <a:pt x="71515" y="0"/>
                    <a:pt x="97328" y="0"/>
                  </a:cubicBezTo>
                  <a:close/>
                </a:path>
              </a:pathLst>
            </a:custGeom>
            <a:solidFill>
              <a:srgbClr val="FFFFFF"/>
            </a:solidFill>
            <a:ln w="95250" cap="rnd">
              <a:solidFill>
                <a:srgbClr val="000000"/>
              </a:solidFill>
              <a:prstDash val="solid"/>
              <a:round/>
            </a:ln>
          </p:spPr>
          <p:txBody>
            <a:bodyPr/>
            <a:lstStyle/>
            <a:p>
              <a:endParaRPr lang="en-CA"/>
            </a:p>
          </p:txBody>
        </p:sp>
        <p:sp>
          <p:nvSpPr>
            <p:cNvPr id="35" name="TextBox 35"/>
            <p:cNvSpPr txBox="1"/>
            <p:nvPr/>
          </p:nvSpPr>
          <p:spPr>
            <a:xfrm>
              <a:off x="0" y="-38100"/>
              <a:ext cx="796098" cy="281245"/>
            </a:xfrm>
            <a:prstGeom prst="rect">
              <a:avLst/>
            </a:prstGeom>
          </p:spPr>
          <p:txBody>
            <a:bodyPr lIns="50800" tIns="50800" rIns="50800" bIns="50800" rtlCol="0" anchor="ctr"/>
            <a:lstStyle/>
            <a:p>
              <a:pPr algn="ctr">
                <a:lnSpc>
                  <a:spcPts val="2659"/>
                </a:lnSpc>
              </a:pPr>
              <a:endParaRPr/>
            </a:p>
          </p:txBody>
        </p:sp>
      </p:grpSp>
      <p:sp>
        <p:nvSpPr>
          <p:cNvPr id="36" name="TextBox 36"/>
          <p:cNvSpPr txBox="1"/>
          <p:nvPr/>
        </p:nvSpPr>
        <p:spPr>
          <a:xfrm>
            <a:off x="1976763" y="3703284"/>
            <a:ext cx="6191972" cy="2930056"/>
          </a:xfrm>
          <a:prstGeom prst="rect">
            <a:avLst/>
          </a:prstGeom>
        </p:spPr>
        <p:txBody>
          <a:bodyPr lIns="0" tIns="0" rIns="0" bIns="0" rtlCol="0" anchor="t">
            <a:spAutoFit/>
          </a:bodyPr>
          <a:lstStyle/>
          <a:p>
            <a:pPr algn="ctr">
              <a:lnSpc>
                <a:spcPts val="7655"/>
              </a:lnSpc>
            </a:pPr>
            <a:r>
              <a:rPr lang="en-US" sz="6543">
                <a:solidFill>
                  <a:srgbClr val="000000"/>
                </a:solidFill>
                <a:latin typeface="Bobby Jones Soft"/>
                <a:ea typeface="Bobby Jones Soft"/>
                <a:cs typeface="Bobby Jones Soft"/>
                <a:sym typeface="Bobby Jones Soft"/>
              </a:rPr>
              <a:t>QUEAH STRATEGY GAME FROM LIBERIA</a:t>
            </a:r>
          </a:p>
        </p:txBody>
      </p:sp>
      <p:sp>
        <p:nvSpPr>
          <p:cNvPr id="37" name="TextBox 37"/>
          <p:cNvSpPr txBox="1"/>
          <p:nvPr/>
        </p:nvSpPr>
        <p:spPr>
          <a:xfrm>
            <a:off x="10598633" y="1276398"/>
            <a:ext cx="2215732" cy="576453"/>
          </a:xfrm>
          <a:prstGeom prst="rect">
            <a:avLst/>
          </a:prstGeom>
        </p:spPr>
        <p:txBody>
          <a:bodyPr lIns="0" tIns="0" rIns="0" bIns="0" rtlCol="0" anchor="t">
            <a:spAutoFit/>
          </a:bodyPr>
          <a:lstStyle/>
          <a:p>
            <a:pPr algn="ctr">
              <a:lnSpc>
                <a:spcPts val="4446"/>
              </a:lnSpc>
            </a:pPr>
            <a:r>
              <a:rPr lang="en-US" sz="3800">
                <a:solidFill>
                  <a:srgbClr val="000000"/>
                </a:solidFill>
                <a:latin typeface="Bobby Jones Soft"/>
                <a:ea typeface="Bobby Jones Soft"/>
                <a:cs typeface="Bobby Jones Soft"/>
                <a:sym typeface="Bobby Jones Soft"/>
              </a:rPr>
              <a:t>NUMBER</a:t>
            </a:r>
          </a:p>
        </p:txBody>
      </p:sp>
      <p:sp>
        <p:nvSpPr>
          <p:cNvPr id="38" name="TextBox 38"/>
          <p:cNvSpPr txBox="1"/>
          <p:nvPr/>
        </p:nvSpPr>
        <p:spPr>
          <a:xfrm>
            <a:off x="14147806" y="1276398"/>
            <a:ext cx="2737982" cy="576453"/>
          </a:xfrm>
          <a:prstGeom prst="rect">
            <a:avLst/>
          </a:prstGeom>
        </p:spPr>
        <p:txBody>
          <a:bodyPr lIns="0" tIns="0" rIns="0" bIns="0" rtlCol="0" anchor="t">
            <a:spAutoFit/>
          </a:bodyPr>
          <a:lstStyle/>
          <a:p>
            <a:pPr algn="ctr">
              <a:lnSpc>
                <a:spcPts val="4445"/>
              </a:lnSpc>
            </a:pPr>
            <a:r>
              <a:rPr lang="en-US" sz="3799">
                <a:solidFill>
                  <a:srgbClr val="000000"/>
                </a:solidFill>
                <a:latin typeface="Bobby Jones Soft"/>
                <a:ea typeface="Bobby Jones Soft"/>
                <a:cs typeface="Bobby Jones Soft"/>
                <a:sym typeface="Bobby Jones Soft"/>
              </a:rPr>
              <a:t>PATTERNS</a:t>
            </a:r>
          </a:p>
        </p:txBody>
      </p:sp>
      <p:sp>
        <p:nvSpPr>
          <p:cNvPr id="39" name="TextBox 39"/>
          <p:cNvSpPr txBox="1"/>
          <p:nvPr/>
        </p:nvSpPr>
        <p:spPr>
          <a:xfrm>
            <a:off x="10245963" y="5550333"/>
            <a:ext cx="3022684" cy="576453"/>
          </a:xfrm>
          <a:prstGeom prst="rect">
            <a:avLst/>
          </a:prstGeom>
        </p:spPr>
        <p:txBody>
          <a:bodyPr lIns="0" tIns="0" rIns="0" bIns="0" rtlCol="0" anchor="t">
            <a:spAutoFit/>
          </a:bodyPr>
          <a:lstStyle/>
          <a:p>
            <a:pPr algn="ctr">
              <a:lnSpc>
                <a:spcPts val="4446"/>
              </a:lnSpc>
            </a:pPr>
            <a:r>
              <a:rPr lang="en-US" sz="3800">
                <a:solidFill>
                  <a:srgbClr val="000000"/>
                </a:solidFill>
                <a:latin typeface="Bobby Jones Soft"/>
                <a:ea typeface="Bobby Jones Soft"/>
                <a:cs typeface="Bobby Jones Soft"/>
                <a:sym typeface="Bobby Jones Soft"/>
              </a:rPr>
              <a:t>STRATEGY</a:t>
            </a:r>
          </a:p>
        </p:txBody>
      </p:sp>
      <p:sp>
        <p:nvSpPr>
          <p:cNvPr id="40" name="TextBox 40"/>
          <p:cNvSpPr txBox="1"/>
          <p:nvPr/>
        </p:nvSpPr>
        <p:spPr>
          <a:xfrm>
            <a:off x="14076631" y="5550333"/>
            <a:ext cx="2880333" cy="576453"/>
          </a:xfrm>
          <a:prstGeom prst="rect">
            <a:avLst/>
          </a:prstGeom>
        </p:spPr>
        <p:txBody>
          <a:bodyPr lIns="0" tIns="0" rIns="0" bIns="0" rtlCol="0" anchor="t">
            <a:spAutoFit/>
          </a:bodyPr>
          <a:lstStyle/>
          <a:p>
            <a:pPr algn="ctr">
              <a:lnSpc>
                <a:spcPts val="4446"/>
              </a:lnSpc>
            </a:pPr>
            <a:r>
              <a:rPr lang="en-US" sz="3800">
                <a:solidFill>
                  <a:srgbClr val="000000"/>
                </a:solidFill>
                <a:latin typeface="Bobby Jones Soft"/>
                <a:ea typeface="Bobby Jones Soft"/>
                <a:cs typeface="Bobby Jones Soft"/>
                <a:sym typeface="Bobby Jones Soft"/>
              </a:rPr>
              <a:t>CALCULATIONS</a:t>
            </a:r>
          </a:p>
        </p:txBody>
      </p:sp>
      <p:sp>
        <p:nvSpPr>
          <p:cNvPr id="41" name="Freeform 41"/>
          <p:cNvSpPr/>
          <p:nvPr/>
        </p:nvSpPr>
        <p:spPr>
          <a:xfrm>
            <a:off x="14263236" y="2353106"/>
            <a:ext cx="2505205" cy="2057400"/>
          </a:xfrm>
          <a:custGeom>
            <a:avLst/>
            <a:gdLst/>
            <a:ahLst/>
            <a:cxnLst/>
            <a:rect l="l" t="t" r="r" b="b"/>
            <a:pathLst>
              <a:path w="2505205" h="2057400">
                <a:moveTo>
                  <a:pt x="0" y="0"/>
                </a:moveTo>
                <a:lnTo>
                  <a:pt x="2505206" y="0"/>
                </a:lnTo>
                <a:lnTo>
                  <a:pt x="2505206" y="2057400"/>
                </a:lnTo>
                <a:lnTo>
                  <a:pt x="0" y="20574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
        <p:nvSpPr>
          <p:cNvPr id="42" name="Freeform 42"/>
          <p:cNvSpPr/>
          <p:nvPr/>
        </p:nvSpPr>
        <p:spPr>
          <a:xfrm>
            <a:off x="10598633" y="6633340"/>
            <a:ext cx="2505205" cy="2057400"/>
          </a:xfrm>
          <a:custGeom>
            <a:avLst/>
            <a:gdLst/>
            <a:ahLst/>
            <a:cxnLst/>
            <a:rect l="l" t="t" r="r" b="b"/>
            <a:pathLst>
              <a:path w="2505205" h="2057400">
                <a:moveTo>
                  <a:pt x="0" y="0"/>
                </a:moveTo>
                <a:lnTo>
                  <a:pt x="2505205" y="0"/>
                </a:lnTo>
                <a:lnTo>
                  <a:pt x="2505205" y="2057400"/>
                </a:lnTo>
                <a:lnTo>
                  <a:pt x="0" y="20574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
        <p:nvSpPr>
          <p:cNvPr id="43" name="Freeform 43"/>
          <p:cNvSpPr/>
          <p:nvPr/>
        </p:nvSpPr>
        <p:spPr>
          <a:xfrm>
            <a:off x="10504702" y="2353106"/>
            <a:ext cx="2505205" cy="2057400"/>
          </a:xfrm>
          <a:custGeom>
            <a:avLst/>
            <a:gdLst/>
            <a:ahLst/>
            <a:cxnLst/>
            <a:rect l="l" t="t" r="r" b="b"/>
            <a:pathLst>
              <a:path w="2505205" h="2057400">
                <a:moveTo>
                  <a:pt x="0" y="0"/>
                </a:moveTo>
                <a:lnTo>
                  <a:pt x="2505206" y="0"/>
                </a:lnTo>
                <a:lnTo>
                  <a:pt x="2505206" y="2057400"/>
                </a:lnTo>
                <a:lnTo>
                  <a:pt x="0" y="20574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4403" y="0"/>
            <a:ext cx="18233597" cy="10287000"/>
            <a:chOff x="0" y="0"/>
            <a:chExt cx="1149350" cy="1149350"/>
          </a:xfrm>
        </p:grpSpPr>
        <p:sp>
          <p:nvSpPr>
            <p:cNvPr id="3" name="Freeform 3"/>
            <p:cNvSpPr/>
            <p:nvPr/>
          </p:nvSpPr>
          <p:spPr>
            <a:xfrm>
              <a:off x="0" y="0"/>
              <a:ext cx="8975125" cy="5063571"/>
            </a:xfrm>
            <a:custGeom>
              <a:avLst/>
              <a:gdLst/>
              <a:ahLst/>
              <a:cxnLst/>
              <a:rect l="l" t="t" r="r" b="b"/>
              <a:pathLst>
                <a:path w="8975125" h="5063571">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1172B7">
                <a:alpha val="18824"/>
              </a:srgbClr>
            </a:solidFill>
          </p:spPr>
          <p:txBody>
            <a:bodyPr/>
            <a:lstStyle/>
            <a:p>
              <a:endParaRPr lang="en-CA"/>
            </a:p>
          </p:txBody>
        </p:sp>
      </p:grpSp>
      <p:grpSp>
        <p:nvGrpSpPr>
          <p:cNvPr id="4" name="Group 4"/>
          <p:cNvGrpSpPr/>
          <p:nvPr/>
        </p:nvGrpSpPr>
        <p:grpSpPr>
          <a:xfrm>
            <a:off x="13855546" y="1028700"/>
            <a:ext cx="3403754" cy="3403754"/>
            <a:chOff x="0" y="0"/>
            <a:chExt cx="896462" cy="896462"/>
          </a:xfrm>
        </p:grpSpPr>
        <p:sp>
          <p:nvSpPr>
            <p:cNvPr id="5" name="Freeform 5"/>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B6E4DD"/>
            </a:solidFill>
            <a:ln w="95250" cap="rnd">
              <a:solidFill>
                <a:srgbClr val="000000"/>
              </a:solidFill>
              <a:prstDash val="solid"/>
              <a:round/>
            </a:ln>
          </p:spPr>
          <p:txBody>
            <a:bodyPr/>
            <a:lstStyle/>
            <a:p>
              <a:endParaRPr lang="en-CA"/>
            </a:p>
          </p:txBody>
        </p:sp>
        <p:sp>
          <p:nvSpPr>
            <p:cNvPr id="6" name="TextBox 6"/>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rot="9864969">
            <a:off x="13611471" y="1892697"/>
            <a:ext cx="2686695" cy="1198938"/>
          </a:xfrm>
          <a:custGeom>
            <a:avLst/>
            <a:gdLst/>
            <a:ahLst/>
            <a:cxnLst/>
            <a:rect l="l" t="t" r="r" b="b"/>
            <a:pathLst>
              <a:path w="2686695" h="1198938">
                <a:moveTo>
                  <a:pt x="0" y="0"/>
                </a:moveTo>
                <a:lnTo>
                  <a:pt x="2686695" y="0"/>
                </a:lnTo>
                <a:lnTo>
                  <a:pt x="2686695" y="1198938"/>
                </a:lnTo>
                <a:lnTo>
                  <a:pt x="0" y="11989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grpSp>
        <p:nvGrpSpPr>
          <p:cNvPr id="8" name="Group 8"/>
          <p:cNvGrpSpPr/>
          <p:nvPr/>
        </p:nvGrpSpPr>
        <p:grpSpPr>
          <a:xfrm>
            <a:off x="1028700" y="1028700"/>
            <a:ext cx="3403754" cy="3403754"/>
            <a:chOff x="0" y="0"/>
            <a:chExt cx="896462" cy="896462"/>
          </a:xfrm>
        </p:grpSpPr>
        <p:sp>
          <p:nvSpPr>
            <p:cNvPr id="9" name="Freeform 9"/>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1172B7"/>
            </a:solidFill>
            <a:ln w="95250" cap="rnd">
              <a:solidFill>
                <a:srgbClr val="000000"/>
              </a:solidFill>
              <a:prstDash val="solid"/>
              <a:round/>
            </a:ln>
          </p:spPr>
          <p:txBody>
            <a:bodyPr/>
            <a:lstStyle/>
            <a:p>
              <a:endParaRPr lang="en-CA"/>
            </a:p>
          </p:txBody>
        </p:sp>
        <p:sp>
          <p:nvSpPr>
            <p:cNvPr id="10" name="TextBox 10"/>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028700" y="5854546"/>
            <a:ext cx="3403754" cy="3403754"/>
            <a:chOff x="0" y="0"/>
            <a:chExt cx="896462" cy="896462"/>
          </a:xfrm>
        </p:grpSpPr>
        <p:sp>
          <p:nvSpPr>
            <p:cNvPr id="12" name="Freeform 12"/>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32B070"/>
            </a:solidFill>
            <a:ln w="95250" cap="rnd">
              <a:solidFill>
                <a:srgbClr val="000000"/>
              </a:solidFill>
              <a:prstDash val="solid"/>
              <a:round/>
            </a:ln>
          </p:spPr>
          <p:txBody>
            <a:bodyPr/>
            <a:lstStyle/>
            <a:p>
              <a:endParaRPr lang="en-CA"/>
            </a:p>
          </p:txBody>
        </p:sp>
        <p:sp>
          <p:nvSpPr>
            <p:cNvPr id="13" name="TextBox 13"/>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3855546" y="5854546"/>
            <a:ext cx="3403754" cy="3403754"/>
            <a:chOff x="0" y="0"/>
            <a:chExt cx="896462" cy="896462"/>
          </a:xfrm>
        </p:grpSpPr>
        <p:sp>
          <p:nvSpPr>
            <p:cNvPr id="15" name="Freeform 15"/>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FE6EC6"/>
            </a:solidFill>
            <a:ln w="95250" cap="rnd">
              <a:solidFill>
                <a:srgbClr val="000000"/>
              </a:solidFill>
              <a:prstDash val="solid"/>
              <a:round/>
            </a:ln>
          </p:spPr>
          <p:txBody>
            <a:bodyPr/>
            <a:lstStyle/>
            <a:p>
              <a:endParaRPr lang="en-CA"/>
            </a:p>
          </p:txBody>
        </p:sp>
        <p:sp>
          <p:nvSpPr>
            <p:cNvPr id="16" name="TextBox 16"/>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rot="-8100000" flipH="1">
            <a:off x="1715328" y="2131108"/>
            <a:ext cx="2686695" cy="1198938"/>
          </a:xfrm>
          <a:custGeom>
            <a:avLst/>
            <a:gdLst/>
            <a:ahLst/>
            <a:cxnLst/>
            <a:rect l="l" t="t" r="r" b="b"/>
            <a:pathLst>
              <a:path w="2686695" h="1198938">
                <a:moveTo>
                  <a:pt x="2686695" y="0"/>
                </a:moveTo>
                <a:lnTo>
                  <a:pt x="0" y="0"/>
                </a:lnTo>
                <a:lnTo>
                  <a:pt x="0" y="1198938"/>
                </a:lnTo>
                <a:lnTo>
                  <a:pt x="2686695" y="1198938"/>
                </a:lnTo>
                <a:lnTo>
                  <a:pt x="2686695"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18" name="Freeform 18"/>
          <p:cNvSpPr/>
          <p:nvPr/>
        </p:nvSpPr>
        <p:spPr>
          <a:xfrm rot="2291670" flipH="1">
            <a:off x="13582890" y="6820772"/>
            <a:ext cx="2686695" cy="1198938"/>
          </a:xfrm>
          <a:custGeom>
            <a:avLst/>
            <a:gdLst/>
            <a:ahLst/>
            <a:cxnLst/>
            <a:rect l="l" t="t" r="r" b="b"/>
            <a:pathLst>
              <a:path w="2686695" h="1198938">
                <a:moveTo>
                  <a:pt x="2686696" y="0"/>
                </a:moveTo>
                <a:lnTo>
                  <a:pt x="0" y="0"/>
                </a:lnTo>
                <a:lnTo>
                  <a:pt x="0" y="1198938"/>
                </a:lnTo>
                <a:lnTo>
                  <a:pt x="2686696" y="1198938"/>
                </a:lnTo>
                <a:lnTo>
                  <a:pt x="2686696"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19" name="Freeform 19"/>
          <p:cNvSpPr/>
          <p:nvPr/>
        </p:nvSpPr>
        <p:spPr>
          <a:xfrm rot="9710595" flipH="1" flipV="1">
            <a:off x="1804813" y="6820772"/>
            <a:ext cx="2686695" cy="1198938"/>
          </a:xfrm>
          <a:custGeom>
            <a:avLst/>
            <a:gdLst/>
            <a:ahLst/>
            <a:cxnLst/>
            <a:rect l="l" t="t" r="r" b="b"/>
            <a:pathLst>
              <a:path w="2686695" h="1198938">
                <a:moveTo>
                  <a:pt x="2686695" y="1198938"/>
                </a:moveTo>
                <a:lnTo>
                  <a:pt x="0" y="1198938"/>
                </a:lnTo>
                <a:lnTo>
                  <a:pt x="0" y="0"/>
                </a:lnTo>
                <a:lnTo>
                  <a:pt x="2686695" y="0"/>
                </a:lnTo>
                <a:lnTo>
                  <a:pt x="2686695" y="119893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20" name="Freeform 20"/>
          <p:cNvSpPr/>
          <p:nvPr/>
        </p:nvSpPr>
        <p:spPr>
          <a:xfrm>
            <a:off x="3941604" y="1553847"/>
            <a:ext cx="10404792" cy="7179306"/>
          </a:xfrm>
          <a:custGeom>
            <a:avLst/>
            <a:gdLst/>
            <a:ahLst/>
            <a:cxnLst/>
            <a:rect l="l" t="t" r="r" b="b"/>
            <a:pathLst>
              <a:path w="10404792" h="7179306">
                <a:moveTo>
                  <a:pt x="0" y="0"/>
                </a:moveTo>
                <a:lnTo>
                  <a:pt x="10404792" y="0"/>
                </a:lnTo>
                <a:lnTo>
                  <a:pt x="10404792" y="7179306"/>
                </a:lnTo>
                <a:lnTo>
                  <a:pt x="0" y="71793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21" name="Freeform 21"/>
          <p:cNvSpPr/>
          <p:nvPr/>
        </p:nvSpPr>
        <p:spPr>
          <a:xfrm>
            <a:off x="16676463" y="304291"/>
            <a:ext cx="1165675" cy="1052507"/>
          </a:xfrm>
          <a:custGeom>
            <a:avLst/>
            <a:gdLst/>
            <a:ahLst/>
            <a:cxnLst/>
            <a:rect l="l" t="t" r="r" b="b"/>
            <a:pathLst>
              <a:path w="1165675" h="1052507">
                <a:moveTo>
                  <a:pt x="0" y="0"/>
                </a:moveTo>
                <a:lnTo>
                  <a:pt x="1165674" y="0"/>
                </a:lnTo>
                <a:lnTo>
                  <a:pt x="1165674" y="1052507"/>
                </a:lnTo>
                <a:lnTo>
                  <a:pt x="0" y="105250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22" name="Freeform 22"/>
          <p:cNvSpPr/>
          <p:nvPr/>
        </p:nvSpPr>
        <p:spPr>
          <a:xfrm rot="-10527904">
            <a:off x="15714706" y="3557706"/>
            <a:ext cx="2071125" cy="1506273"/>
          </a:xfrm>
          <a:custGeom>
            <a:avLst/>
            <a:gdLst/>
            <a:ahLst/>
            <a:cxnLst/>
            <a:rect l="l" t="t" r="r" b="b"/>
            <a:pathLst>
              <a:path w="2071125" h="1506273">
                <a:moveTo>
                  <a:pt x="0" y="0"/>
                </a:moveTo>
                <a:lnTo>
                  <a:pt x="2071125" y="0"/>
                </a:lnTo>
                <a:lnTo>
                  <a:pt x="2071125" y="1506273"/>
                </a:lnTo>
                <a:lnTo>
                  <a:pt x="0" y="15062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23" name="Freeform 23"/>
          <p:cNvSpPr/>
          <p:nvPr/>
        </p:nvSpPr>
        <p:spPr>
          <a:xfrm>
            <a:off x="14679298" y="2111128"/>
            <a:ext cx="3162840" cy="3032372"/>
          </a:xfrm>
          <a:custGeom>
            <a:avLst/>
            <a:gdLst/>
            <a:ahLst/>
            <a:cxnLst/>
            <a:rect l="l" t="t" r="r" b="b"/>
            <a:pathLst>
              <a:path w="3162840" h="3032372">
                <a:moveTo>
                  <a:pt x="0" y="0"/>
                </a:moveTo>
                <a:lnTo>
                  <a:pt x="3162839" y="0"/>
                </a:lnTo>
                <a:lnTo>
                  <a:pt x="3162839" y="3032372"/>
                </a:lnTo>
                <a:lnTo>
                  <a:pt x="0" y="303237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
        <p:nvSpPr>
          <p:cNvPr id="24" name="Freeform 24"/>
          <p:cNvSpPr/>
          <p:nvPr/>
        </p:nvSpPr>
        <p:spPr>
          <a:xfrm>
            <a:off x="535172" y="7556423"/>
            <a:ext cx="2299450" cy="1935719"/>
          </a:xfrm>
          <a:custGeom>
            <a:avLst/>
            <a:gdLst/>
            <a:ahLst/>
            <a:cxnLst/>
            <a:rect l="l" t="t" r="r" b="b"/>
            <a:pathLst>
              <a:path w="2299450" h="1935719">
                <a:moveTo>
                  <a:pt x="0" y="0"/>
                </a:moveTo>
                <a:lnTo>
                  <a:pt x="2299449" y="0"/>
                </a:lnTo>
                <a:lnTo>
                  <a:pt x="2299449" y="1935719"/>
                </a:lnTo>
                <a:lnTo>
                  <a:pt x="0" y="193571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CA"/>
          </a:p>
        </p:txBody>
      </p:sp>
      <p:sp>
        <p:nvSpPr>
          <p:cNvPr id="25" name="Freeform 25"/>
          <p:cNvSpPr/>
          <p:nvPr/>
        </p:nvSpPr>
        <p:spPr>
          <a:xfrm>
            <a:off x="548672" y="2492166"/>
            <a:ext cx="1802257" cy="2355892"/>
          </a:xfrm>
          <a:custGeom>
            <a:avLst/>
            <a:gdLst/>
            <a:ahLst/>
            <a:cxnLst/>
            <a:rect l="l" t="t" r="r" b="b"/>
            <a:pathLst>
              <a:path w="1802257" h="2355892">
                <a:moveTo>
                  <a:pt x="0" y="0"/>
                </a:moveTo>
                <a:lnTo>
                  <a:pt x="1802257" y="0"/>
                </a:lnTo>
                <a:lnTo>
                  <a:pt x="1802257" y="2355892"/>
                </a:lnTo>
                <a:lnTo>
                  <a:pt x="0" y="235589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CA"/>
          </a:p>
        </p:txBody>
      </p:sp>
      <p:sp>
        <p:nvSpPr>
          <p:cNvPr id="26" name="Freeform 26"/>
          <p:cNvSpPr/>
          <p:nvPr/>
        </p:nvSpPr>
        <p:spPr>
          <a:xfrm rot="-105838" flipV="1">
            <a:off x="15770903" y="6451039"/>
            <a:ext cx="1277850" cy="2697309"/>
          </a:xfrm>
          <a:custGeom>
            <a:avLst/>
            <a:gdLst/>
            <a:ahLst/>
            <a:cxnLst/>
            <a:rect l="l" t="t" r="r" b="b"/>
            <a:pathLst>
              <a:path w="1277850" h="2697309">
                <a:moveTo>
                  <a:pt x="0" y="2697309"/>
                </a:moveTo>
                <a:lnTo>
                  <a:pt x="1277850" y="2697309"/>
                </a:lnTo>
                <a:lnTo>
                  <a:pt x="1277850" y="0"/>
                </a:lnTo>
                <a:lnTo>
                  <a:pt x="0" y="0"/>
                </a:lnTo>
                <a:lnTo>
                  <a:pt x="0" y="2697309"/>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CA"/>
          </a:p>
        </p:txBody>
      </p:sp>
      <p:sp>
        <p:nvSpPr>
          <p:cNvPr id="27" name="TextBox 27"/>
          <p:cNvSpPr txBox="1"/>
          <p:nvPr/>
        </p:nvSpPr>
        <p:spPr>
          <a:xfrm>
            <a:off x="5090396" y="4104356"/>
            <a:ext cx="8240076" cy="3770263"/>
          </a:xfrm>
          <a:prstGeom prst="rect">
            <a:avLst/>
          </a:prstGeom>
        </p:spPr>
        <p:txBody>
          <a:bodyPr lIns="0" tIns="0" rIns="0" bIns="0" rtlCol="0" anchor="t">
            <a:spAutoFit/>
          </a:bodyPr>
          <a:lstStyle/>
          <a:p>
            <a:pPr algn="ctr">
              <a:lnSpc>
                <a:spcPts val="4212"/>
              </a:lnSpc>
            </a:pPr>
            <a:r>
              <a:rPr lang="en-US" sz="3600" dirty="0">
                <a:solidFill>
                  <a:srgbClr val="000000"/>
                </a:solidFill>
                <a:latin typeface="Playpen Sans"/>
                <a:ea typeface="Playpen Sans"/>
                <a:cs typeface="Playpen Sans"/>
                <a:sym typeface="Playpen Sans"/>
              </a:rPr>
              <a:t>These games include elements of number sense, logic, and patterning. The games can be played on a whiteboard, on a printed gameboard, or drawn by hand. Click on any </a:t>
            </a:r>
            <a:r>
              <a:rPr lang="en-US" sz="3600" b="1" dirty="0">
                <a:solidFill>
                  <a:srgbClr val="000000"/>
                </a:solidFill>
                <a:latin typeface="Playpen Sans"/>
                <a:ea typeface="Playpen Sans"/>
                <a:cs typeface="Playpen Sans"/>
                <a:sym typeface="Playpen Sans"/>
              </a:rPr>
              <a:t>blue</a:t>
            </a:r>
            <a:r>
              <a:rPr lang="en-US" sz="3600" dirty="0">
                <a:solidFill>
                  <a:srgbClr val="000000"/>
                </a:solidFill>
                <a:latin typeface="Playpen Sans"/>
                <a:ea typeface="Playpen Sans"/>
                <a:cs typeface="Playpen Sans"/>
                <a:sym typeface="Playpen Sans"/>
              </a:rPr>
              <a:t> title to learn more about each game.</a:t>
            </a:r>
          </a:p>
        </p:txBody>
      </p:sp>
      <p:sp>
        <p:nvSpPr>
          <p:cNvPr id="28" name="TextBox 28"/>
          <p:cNvSpPr txBox="1"/>
          <p:nvPr/>
        </p:nvSpPr>
        <p:spPr>
          <a:xfrm>
            <a:off x="4846093" y="2501691"/>
            <a:ext cx="8240076" cy="1748952"/>
          </a:xfrm>
          <a:prstGeom prst="rect">
            <a:avLst/>
          </a:prstGeom>
        </p:spPr>
        <p:txBody>
          <a:bodyPr lIns="0" tIns="0" rIns="0" bIns="0" rtlCol="0" anchor="t">
            <a:spAutoFit/>
          </a:bodyPr>
          <a:lstStyle/>
          <a:p>
            <a:pPr algn="ctr">
              <a:lnSpc>
                <a:spcPts val="13504"/>
              </a:lnSpc>
            </a:pPr>
            <a:r>
              <a:rPr lang="en-US" sz="11542">
                <a:solidFill>
                  <a:srgbClr val="000000"/>
                </a:solidFill>
                <a:latin typeface="Bobby Jones Soft"/>
                <a:ea typeface="Bobby Jones Soft"/>
                <a:cs typeface="Bobby Jones Soft"/>
                <a:sym typeface="Bobby Jones Soft"/>
              </a:rPr>
              <a:t>THE GAMES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700000">
            <a:off x="6026165" y="2025665"/>
            <a:ext cx="5553961" cy="5553961"/>
          </a:xfrm>
          <a:custGeom>
            <a:avLst/>
            <a:gdLst/>
            <a:ahLst/>
            <a:cxnLst/>
            <a:rect l="l" t="t" r="r" b="b"/>
            <a:pathLst>
              <a:path w="5553961" h="5553961">
                <a:moveTo>
                  <a:pt x="0" y="0"/>
                </a:moveTo>
                <a:lnTo>
                  <a:pt x="5553962" y="0"/>
                </a:lnTo>
                <a:lnTo>
                  <a:pt x="5553962" y="5553962"/>
                </a:lnTo>
                <a:lnTo>
                  <a:pt x="0" y="5553962"/>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CA"/>
          </a:p>
        </p:txBody>
      </p:sp>
      <p:sp>
        <p:nvSpPr>
          <p:cNvPr id="3" name="Freeform 3"/>
          <p:cNvSpPr/>
          <p:nvPr/>
        </p:nvSpPr>
        <p:spPr>
          <a:xfrm rot="-2700000">
            <a:off x="5262377" y="1252352"/>
            <a:ext cx="1866067" cy="1866067"/>
          </a:xfrm>
          <a:custGeom>
            <a:avLst/>
            <a:gdLst/>
            <a:ahLst/>
            <a:cxnLst/>
            <a:rect l="l" t="t" r="r" b="b"/>
            <a:pathLst>
              <a:path w="1866067" h="1866067">
                <a:moveTo>
                  <a:pt x="0" y="0"/>
                </a:moveTo>
                <a:lnTo>
                  <a:pt x="1866067" y="0"/>
                </a:lnTo>
                <a:lnTo>
                  <a:pt x="1866067" y="1866067"/>
                </a:lnTo>
                <a:lnTo>
                  <a:pt x="0" y="18660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4" name="Freeform 4"/>
          <p:cNvSpPr/>
          <p:nvPr/>
        </p:nvSpPr>
        <p:spPr>
          <a:xfrm rot="-2700000">
            <a:off x="10477848" y="1261877"/>
            <a:ext cx="1866067" cy="1866067"/>
          </a:xfrm>
          <a:custGeom>
            <a:avLst/>
            <a:gdLst/>
            <a:ahLst/>
            <a:cxnLst/>
            <a:rect l="l" t="t" r="r" b="b"/>
            <a:pathLst>
              <a:path w="1866067" h="1866067">
                <a:moveTo>
                  <a:pt x="0" y="0"/>
                </a:moveTo>
                <a:lnTo>
                  <a:pt x="1866067" y="0"/>
                </a:lnTo>
                <a:lnTo>
                  <a:pt x="1866067" y="1866067"/>
                </a:lnTo>
                <a:lnTo>
                  <a:pt x="0" y="18660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5" name="Freeform 5"/>
          <p:cNvSpPr/>
          <p:nvPr/>
        </p:nvSpPr>
        <p:spPr>
          <a:xfrm rot="-2700000">
            <a:off x="10477848" y="6477348"/>
            <a:ext cx="1866067" cy="1866067"/>
          </a:xfrm>
          <a:custGeom>
            <a:avLst/>
            <a:gdLst/>
            <a:ahLst/>
            <a:cxnLst/>
            <a:rect l="l" t="t" r="r" b="b"/>
            <a:pathLst>
              <a:path w="1866067" h="1866067">
                <a:moveTo>
                  <a:pt x="0" y="0"/>
                </a:moveTo>
                <a:lnTo>
                  <a:pt x="1866067" y="0"/>
                </a:lnTo>
                <a:lnTo>
                  <a:pt x="1866067" y="1866067"/>
                </a:lnTo>
                <a:lnTo>
                  <a:pt x="0" y="18660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6" name="Freeform 6"/>
          <p:cNvSpPr/>
          <p:nvPr/>
        </p:nvSpPr>
        <p:spPr>
          <a:xfrm rot="-2700000">
            <a:off x="5262377" y="6477348"/>
            <a:ext cx="1866067" cy="1866067"/>
          </a:xfrm>
          <a:custGeom>
            <a:avLst/>
            <a:gdLst/>
            <a:ahLst/>
            <a:cxnLst/>
            <a:rect l="l" t="t" r="r" b="b"/>
            <a:pathLst>
              <a:path w="1866067" h="1866067">
                <a:moveTo>
                  <a:pt x="0" y="0"/>
                </a:moveTo>
                <a:lnTo>
                  <a:pt x="1866067" y="0"/>
                </a:lnTo>
                <a:lnTo>
                  <a:pt x="1866067" y="1866067"/>
                </a:lnTo>
                <a:lnTo>
                  <a:pt x="0" y="18660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7" name="TextBox 7"/>
          <p:cNvSpPr txBox="1"/>
          <p:nvPr/>
        </p:nvSpPr>
        <p:spPr>
          <a:xfrm>
            <a:off x="1338798" y="395605"/>
            <a:ext cx="3907750" cy="633095"/>
          </a:xfrm>
          <a:prstGeom prst="rect">
            <a:avLst/>
          </a:prstGeom>
        </p:spPr>
        <p:txBody>
          <a:bodyPr lIns="0" tIns="0" rIns="0" bIns="0" rtlCol="0" anchor="t">
            <a:spAutoFit/>
          </a:bodyPr>
          <a:lstStyle/>
          <a:p>
            <a:pPr algn="ctr">
              <a:lnSpc>
                <a:spcPts val="4480"/>
              </a:lnSpc>
            </a:pPr>
            <a:r>
              <a:rPr lang="en-US" sz="3200" b="1" u="sng">
                <a:solidFill>
                  <a:srgbClr val="00B0D7"/>
                </a:solidFill>
                <a:latin typeface="TheSansB 2 Semi-Bold"/>
                <a:ea typeface="TheSansB 2 Semi-Bold"/>
                <a:cs typeface="TheSansB 2 Semi-Bold"/>
                <a:sym typeface="TheSansB 2 Semi-Bold"/>
                <a:hlinkClick r:id="rId6" tooltip="https://youtu.be/GTU0Ii2MxEs?si=uBIsRTT0Fn1-uDjy"/>
              </a:rPr>
              <a:t>Queah Strategy Game</a:t>
            </a:r>
          </a:p>
        </p:txBody>
      </p:sp>
      <p:sp>
        <p:nvSpPr>
          <p:cNvPr id="8" name="TextBox 8"/>
          <p:cNvSpPr txBox="1"/>
          <p:nvPr/>
        </p:nvSpPr>
        <p:spPr>
          <a:xfrm>
            <a:off x="12091303" y="9535084"/>
            <a:ext cx="3907750" cy="472440"/>
          </a:xfrm>
          <a:prstGeom prst="rect">
            <a:avLst/>
          </a:prstGeom>
        </p:spPr>
        <p:txBody>
          <a:bodyPr lIns="0" tIns="0" rIns="0" bIns="0" rtlCol="0" anchor="t">
            <a:spAutoFit/>
          </a:bodyPr>
          <a:lstStyle/>
          <a:p>
            <a:pPr algn="ctr">
              <a:lnSpc>
                <a:spcPts val="3359"/>
              </a:lnSpc>
            </a:pPr>
            <a:r>
              <a:rPr lang="en-US" sz="2400" b="1">
                <a:solidFill>
                  <a:srgbClr val="000000"/>
                </a:solidFill>
                <a:latin typeface="TheSansB 1 Semi-Bold"/>
                <a:ea typeface="TheSansB 1 Semi-Bold"/>
                <a:cs typeface="TheSansB 1 Semi-Bold"/>
                <a:sym typeface="TheSansB 1 Semi-Bold"/>
              </a:rPr>
              <a:t>10 x 2 colours of tokens </a:t>
            </a:r>
          </a:p>
        </p:txBody>
      </p:sp>
      <p:sp>
        <p:nvSpPr>
          <p:cNvPr id="9" name="Freeform 9"/>
          <p:cNvSpPr/>
          <p:nvPr/>
        </p:nvSpPr>
        <p:spPr>
          <a:xfrm>
            <a:off x="17111847" y="2922195"/>
            <a:ext cx="746334" cy="746334"/>
          </a:xfrm>
          <a:custGeom>
            <a:avLst/>
            <a:gdLst/>
            <a:ahLst/>
            <a:cxnLst/>
            <a:rect l="l" t="t" r="r" b="b"/>
            <a:pathLst>
              <a:path w="746334" h="746334">
                <a:moveTo>
                  <a:pt x="0" y="0"/>
                </a:moveTo>
                <a:lnTo>
                  <a:pt x="746334" y="0"/>
                </a:lnTo>
                <a:lnTo>
                  <a:pt x="746334" y="746334"/>
                </a:lnTo>
                <a:lnTo>
                  <a:pt x="0" y="74633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10" name="Freeform 10"/>
          <p:cNvSpPr/>
          <p:nvPr/>
        </p:nvSpPr>
        <p:spPr>
          <a:xfrm>
            <a:off x="17111847" y="4414863"/>
            <a:ext cx="746334" cy="746334"/>
          </a:xfrm>
          <a:custGeom>
            <a:avLst/>
            <a:gdLst/>
            <a:ahLst/>
            <a:cxnLst/>
            <a:rect l="l" t="t" r="r" b="b"/>
            <a:pathLst>
              <a:path w="746334" h="746334">
                <a:moveTo>
                  <a:pt x="0" y="0"/>
                </a:moveTo>
                <a:lnTo>
                  <a:pt x="746334" y="0"/>
                </a:lnTo>
                <a:lnTo>
                  <a:pt x="746334" y="746334"/>
                </a:lnTo>
                <a:lnTo>
                  <a:pt x="0" y="74633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11" name="Freeform 11"/>
          <p:cNvSpPr/>
          <p:nvPr/>
        </p:nvSpPr>
        <p:spPr>
          <a:xfrm>
            <a:off x="17111847" y="3668529"/>
            <a:ext cx="746334" cy="746334"/>
          </a:xfrm>
          <a:custGeom>
            <a:avLst/>
            <a:gdLst/>
            <a:ahLst/>
            <a:cxnLst/>
            <a:rect l="l" t="t" r="r" b="b"/>
            <a:pathLst>
              <a:path w="746334" h="746334">
                <a:moveTo>
                  <a:pt x="0" y="0"/>
                </a:moveTo>
                <a:lnTo>
                  <a:pt x="746334" y="0"/>
                </a:lnTo>
                <a:lnTo>
                  <a:pt x="746334" y="746334"/>
                </a:lnTo>
                <a:lnTo>
                  <a:pt x="0" y="74633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12" name="Freeform 12"/>
          <p:cNvSpPr/>
          <p:nvPr/>
        </p:nvSpPr>
        <p:spPr>
          <a:xfrm>
            <a:off x="655533" y="8903049"/>
            <a:ext cx="746334" cy="746334"/>
          </a:xfrm>
          <a:custGeom>
            <a:avLst/>
            <a:gdLst/>
            <a:ahLst/>
            <a:cxnLst/>
            <a:rect l="l" t="t" r="r" b="b"/>
            <a:pathLst>
              <a:path w="746334" h="746334">
                <a:moveTo>
                  <a:pt x="0" y="0"/>
                </a:moveTo>
                <a:lnTo>
                  <a:pt x="746334" y="0"/>
                </a:lnTo>
                <a:lnTo>
                  <a:pt x="746334" y="746335"/>
                </a:lnTo>
                <a:lnTo>
                  <a:pt x="0" y="74633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A"/>
          </a:p>
        </p:txBody>
      </p:sp>
      <p:sp>
        <p:nvSpPr>
          <p:cNvPr id="13" name="Freeform 13"/>
          <p:cNvSpPr/>
          <p:nvPr/>
        </p:nvSpPr>
        <p:spPr>
          <a:xfrm>
            <a:off x="655533" y="8156715"/>
            <a:ext cx="746334" cy="746334"/>
          </a:xfrm>
          <a:custGeom>
            <a:avLst/>
            <a:gdLst/>
            <a:ahLst/>
            <a:cxnLst/>
            <a:rect l="l" t="t" r="r" b="b"/>
            <a:pathLst>
              <a:path w="746334" h="746334">
                <a:moveTo>
                  <a:pt x="0" y="0"/>
                </a:moveTo>
                <a:lnTo>
                  <a:pt x="746334" y="0"/>
                </a:lnTo>
                <a:lnTo>
                  <a:pt x="746334" y="746334"/>
                </a:lnTo>
                <a:lnTo>
                  <a:pt x="0" y="74633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A"/>
          </a:p>
        </p:txBody>
      </p:sp>
      <p:sp>
        <p:nvSpPr>
          <p:cNvPr id="14" name="Freeform 14"/>
          <p:cNvSpPr/>
          <p:nvPr/>
        </p:nvSpPr>
        <p:spPr>
          <a:xfrm>
            <a:off x="655533" y="7410381"/>
            <a:ext cx="746334" cy="746334"/>
          </a:xfrm>
          <a:custGeom>
            <a:avLst/>
            <a:gdLst/>
            <a:ahLst/>
            <a:cxnLst/>
            <a:rect l="l" t="t" r="r" b="b"/>
            <a:pathLst>
              <a:path w="746334" h="746334">
                <a:moveTo>
                  <a:pt x="0" y="0"/>
                </a:moveTo>
                <a:lnTo>
                  <a:pt x="746334" y="0"/>
                </a:lnTo>
                <a:lnTo>
                  <a:pt x="746334" y="746334"/>
                </a:lnTo>
                <a:lnTo>
                  <a:pt x="0" y="74633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A"/>
          </a:p>
        </p:txBody>
      </p:sp>
      <p:sp>
        <p:nvSpPr>
          <p:cNvPr id="15" name="Freeform 15"/>
          <p:cNvSpPr/>
          <p:nvPr/>
        </p:nvSpPr>
        <p:spPr>
          <a:xfrm>
            <a:off x="17114430" y="5161197"/>
            <a:ext cx="746334" cy="746334"/>
          </a:xfrm>
          <a:custGeom>
            <a:avLst/>
            <a:gdLst/>
            <a:ahLst/>
            <a:cxnLst/>
            <a:rect l="l" t="t" r="r" b="b"/>
            <a:pathLst>
              <a:path w="746334" h="746334">
                <a:moveTo>
                  <a:pt x="0" y="0"/>
                </a:moveTo>
                <a:lnTo>
                  <a:pt x="746334" y="0"/>
                </a:lnTo>
                <a:lnTo>
                  <a:pt x="746334" y="746334"/>
                </a:lnTo>
                <a:lnTo>
                  <a:pt x="0" y="74633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16" name="Freeform 16"/>
          <p:cNvSpPr/>
          <p:nvPr/>
        </p:nvSpPr>
        <p:spPr>
          <a:xfrm>
            <a:off x="17114430" y="6653865"/>
            <a:ext cx="746334" cy="746334"/>
          </a:xfrm>
          <a:custGeom>
            <a:avLst/>
            <a:gdLst/>
            <a:ahLst/>
            <a:cxnLst/>
            <a:rect l="l" t="t" r="r" b="b"/>
            <a:pathLst>
              <a:path w="746334" h="746334">
                <a:moveTo>
                  <a:pt x="0" y="0"/>
                </a:moveTo>
                <a:lnTo>
                  <a:pt x="746334" y="0"/>
                </a:lnTo>
                <a:lnTo>
                  <a:pt x="746334" y="746335"/>
                </a:lnTo>
                <a:lnTo>
                  <a:pt x="0" y="74633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17" name="Freeform 17"/>
          <p:cNvSpPr/>
          <p:nvPr/>
        </p:nvSpPr>
        <p:spPr>
          <a:xfrm>
            <a:off x="17114430" y="5907531"/>
            <a:ext cx="746334" cy="746334"/>
          </a:xfrm>
          <a:custGeom>
            <a:avLst/>
            <a:gdLst/>
            <a:ahLst/>
            <a:cxnLst/>
            <a:rect l="l" t="t" r="r" b="b"/>
            <a:pathLst>
              <a:path w="746334" h="746334">
                <a:moveTo>
                  <a:pt x="0" y="0"/>
                </a:moveTo>
                <a:lnTo>
                  <a:pt x="746334" y="0"/>
                </a:lnTo>
                <a:lnTo>
                  <a:pt x="746334" y="746334"/>
                </a:lnTo>
                <a:lnTo>
                  <a:pt x="0" y="74633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18" name="Freeform 18"/>
          <p:cNvSpPr/>
          <p:nvPr/>
        </p:nvSpPr>
        <p:spPr>
          <a:xfrm>
            <a:off x="17117014" y="7400200"/>
            <a:ext cx="746334" cy="746334"/>
          </a:xfrm>
          <a:custGeom>
            <a:avLst/>
            <a:gdLst/>
            <a:ahLst/>
            <a:cxnLst/>
            <a:rect l="l" t="t" r="r" b="b"/>
            <a:pathLst>
              <a:path w="746334" h="746334">
                <a:moveTo>
                  <a:pt x="0" y="0"/>
                </a:moveTo>
                <a:lnTo>
                  <a:pt x="746334" y="0"/>
                </a:lnTo>
                <a:lnTo>
                  <a:pt x="746334" y="746334"/>
                </a:lnTo>
                <a:lnTo>
                  <a:pt x="0" y="74633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19" name="Freeform 19"/>
          <p:cNvSpPr/>
          <p:nvPr/>
        </p:nvSpPr>
        <p:spPr>
          <a:xfrm>
            <a:off x="17117014" y="8892868"/>
            <a:ext cx="746334" cy="746334"/>
          </a:xfrm>
          <a:custGeom>
            <a:avLst/>
            <a:gdLst/>
            <a:ahLst/>
            <a:cxnLst/>
            <a:rect l="l" t="t" r="r" b="b"/>
            <a:pathLst>
              <a:path w="746334" h="746334">
                <a:moveTo>
                  <a:pt x="0" y="0"/>
                </a:moveTo>
                <a:lnTo>
                  <a:pt x="746334" y="0"/>
                </a:lnTo>
                <a:lnTo>
                  <a:pt x="746334" y="746334"/>
                </a:lnTo>
                <a:lnTo>
                  <a:pt x="0" y="74633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20" name="Freeform 20"/>
          <p:cNvSpPr/>
          <p:nvPr/>
        </p:nvSpPr>
        <p:spPr>
          <a:xfrm>
            <a:off x="17117014" y="8146534"/>
            <a:ext cx="746334" cy="746334"/>
          </a:xfrm>
          <a:custGeom>
            <a:avLst/>
            <a:gdLst/>
            <a:ahLst/>
            <a:cxnLst/>
            <a:rect l="l" t="t" r="r" b="b"/>
            <a:pathLst>
              <a:path w="746334" h="746334">
                <a:moveTo>
                  <a:pt x="0" y="0"/>
                </a:moveTo>
                <a:lnTo>
                  <a:pt x="746334" y="0"/>
                </a:lnTo>
                <a:lnTo>
                  <a:pt x="746334" y="746334"/>
                </a:lnTo>
                <a:lnTo>
                  <a:pt x="0" y="74633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21" name="Freeform 21"/>
          <p:cNvSpPr/>
          <p:nvPr/>
        </p:nvSpPr>
        <p:spPr>
          <a:xfrm>
            <a:off x="17111847" y="2185386"/>
            <a:ext cx="746334" cy="746334"/>
          </a:xfrm>
          <a:custGeom>
            <a:avLst/>
            <a:gdLst/>
            <a:ahLst/>
            <a:cxnLst/>
            <a:rect l="l" t="t" r="r" b="b"/>
            <a:pathLst>
              <a:path w="746334" h="746334">
                <a:moveTo>
                  <a:pt x="0" y="0"/>
                </a:moveTo>
                <a:lnTo>
                  <a:pt x="746334" y="0"/>
                </a:lnTo>
                <a:lnTo>
                  <a:pt x="746334" y="746334"/>
                </a:lnTo>
                <a:lnTo>
                  <a:pt x="0" y="74633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22" name="Freeform 22"/>
          <p:cNvSpPr/>
          <p:nvPr/>
        </p:nvSpPr>
        <p:spPr>
          <a:xfrm>
            <a:off x="655533" y="6664047"/>
            <a:ext cx="746334" cy="746334"/>
          </a:xfrm>
          <a:custGeom>
            <a:avLst/>
            <a:gdLst/>
            <a:ahLst/>
            <a:cxnLst/>
            <a:rect l="l" t="t" r="r" b="b"/>
            <a:pathLst>
              <a:path w="746334" h="746334">
                <a:moveTo>
                  <a:pt x="0" y="0"/>
                </a:moveTo>
                <a:lnTo>
                  <a:pt x="746334" y="0"/>
                </a:lnTo>
                <a:lnTo>
                  <a:pt x="746334" y="746334"/>
                </a:lnTo>
                <a:lnTo>
                  <a:pt x="0" y="74633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A"/>
          </a:p>
        </p:txBody>
      </p:sp>
      <p:sp>
        <p:nvSpPr>
          <p:cNvPr id="23" name="Freeform 23"/>
          <p:cNvSpPr/>
          <p:nvPr/>
        </p:nvSpPr>
        <p:spPr>
          <a:xfrm>
            <a:off x="655533" y="5917713"/>
            <a:ext cx="746334" cy="746334"/>
          </a:xfrm>
          <a:custGeom>
            <a:avLst/>
            <a:gdLst/>
            <a:ahLst/>
            <a:cxnLst/>
            <a:rect l="l" t="t" r="r" b="b"/>
            <a:pathLst>
              <a:path w="746334" h="746334">
                <a:moveTo>
                  <a:pt x="0" y="0"/>
                </a:moveTo>
                <a:lnTo>
                  <a:pt x="746334" y="0"/>
                </a:lnTo>
                <a:lnTo>
                  <a:pt x="746334" y="746334"/>
                </a:lnTo>
                <a:lnTo>
                  <a:pt x="0" y="74633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A"/>
          </a:p>
        </p:txBody>
      </p:sp>
      <p:sp>
        <p:nvSpPr>
          <p:cNvPr id="24" name="Freeform 24"/>
          <p:cNvSpPr/>
          <p:nvPr/>
        </p:nvSpPr>
        <p:spPr>
          <a:xfrm>
            <a:off x="655533" y="5171379"/>
            <a:ext cx="746334" cy="746334"/>
          </a:xfrm>
          <a:custGeom>
            <a:avLst/>
            <a:gdLst/>
            <a:ahLst/>
            <a:cxnLst/>
            <a:rect l="l" t="t" r="r" b="b"/>
            <a:pathLst>
              <a:path w="746334" h="746334">
                <a:moveTo>
                  <a:pt x="0" y="0"/>
                </a:moveTo>
                <a:lnTo>
                  <a:pt x="746334" y="0"/>
                </a:lnTo>
                <a:lnTo>
                  <a:pt x="746334" y="746334"/>
                </a:lnTo>
                <a:lnTo>
                  <a:pt x="0" y="74633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A"/>
          </a:p>
        </p:txBody>
      </p:sp>
      <p:sp>
        <p:nvSpPr>
          <p:cNvPr id="25" name="Freeform 25"/>
          <p:cNvSpPr/>
          <p:nvPr/>
        </p:nvSpPr>
        <p:spPr>
          <a:xfrm>
            <a:off x="655533" y="4425045"/>
            <a:ext cx="746334" cy="746334"/>
          </a:xfrm>
          <a:custGeom>
            <a:avLst/>
            <a:gdLst/>
            <a:ahLst/>
            <a:cxnLst/>
            <a:rect l="l" t="t" r="r" b="b"/>
            <a:pathLst>
              <a:path w="746334" h="746334">
                <a:moveTo>
                  <a:pt x="0" y="0"/>
                </a:moveTo>
                <a:lnTo>
                  <a:pt x="746334" y="0"/>
                </a:lnTo>
                <a:lnTo>
                  <a:pt x="746334" y="746334"/>
                </a:lnTo>
                <a:lnTo>
                  <a:pt x="0" y="74633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A"/>
          </a:p>
        </p:txBody>
      </p:sp>
      <p:sp>
        <p:nvSpPr>
          <p:cNvPr id="26" name="Freeform 26"/>
          <p:cNvSpPr/>
          <p:nvPr/>
        </p:nvSpPr>
        <p:spPr>
          <a:xfrm>
            <a:off x="655533" y="3678711"/>
            <a:ext cx="746334" cy="746334"/>
          </a:xfrm>
          <a:custGeom>
            <a:avLst/>
            <a:gdLst/>
            <a:ahLst/>
            <a:cxnLst/>
            <a:rect l="l" t="t" r="r" b="b"/>
            <a:pathLst>
              <a:path w="746334" h="746334">
                <a:moveTo>
                  <a:pt x="0" y="0"/>
                </a:moveTo>
                <a:lnTo>
                  <a:pt x="746334" y="0"/>
                </a:lnTo>
                <a:lnTo>
                  <a:pt x="746334" y="746334"/>
                </a:lnTo>
                <a:lnTo>
                  <a:pt x="0" y="74633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A"/>
          </a:p>
        </p:txBody>
      </p:sp>
      <p:sp>
        <p:nvSpPr>
          <p:cNvPr id="27" name="Freeform 27"/>
          <p:cNvSpPr/>
          <p:nvPr/>
        </p:nvSpPr>
        <p:spPr>
          <a:xfrm>
            <a:off x="655533" y="2932377"/>
            <a:ext cx="746334" cy="746334"/>
          </a:xfrm>
          <a:custGeom>
            <a:avLst/>
            <a:gdLst/>
            <a:ahLst/>
            <a:cxnLst/>
            <a:rect l="l" t="t" r="r" b="b"/>
            <a:pathLst>
              <a:path w="746334" h="746334">
                <a:moveTo>
                  <a:pt x="0" y="0"/>
                </a:moveTo>
                <a:lnTo>
                  <a:pt x="746334" y="0"/>
                </a:lnTo>
                <a:lnTo>
                  <a:pt x="746334" y="746334"/>
                </a:lnTo>
                <a:lnTo>
                  <a:pt x="0" y="74633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A"/>
          </a:p>
        </p:txBody>
      </p:sp>
      <p:sp>
        <p:nvSpPr>
          <p:cNvPr id="28" name="Freeform 28"/>
          <p:cNvSpPr/>
          <p:nvPr/>
        </p:nvSpPr>
        <p:spPr>
          <a:xfrm>
            <a:off x="655533" y="2194911"/>
            <a:ext cx="746334" cy="746334"/>
          </a:xfrm>
          <a:custGeom>
            <a:avLst/>
            <a:gdLst/>
            <a:ahLst/>
            <a:cxnLst/>
            <a:rect l="l" t="t" r="r" b="b"/>
            <a:pathLst>
              <a:path w="746334" h="746334">
                <a:moveTo>
                  <a:pt x="0" y="0"/>
                </a:moveTo>
                <a:lnTo>
                  <a:pt x="746334" y="0"/>
                </a:lnTo>
                <a:lnTo>
                  <a:pt x="746334" y="746334"/>
                </a:lnTo>
                <a:lnTo>
                  <a:pt x="0" y="74633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A"/>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621470-0566-605A-E5A1-3B089728FFCF}"/>
              </a:ext>
            </a:extLst>
          </p:cNvPr>
          <p:cNvSpPr txBox="1"/>
          <p:nvPr/>
        </p:nvSpPr>
        <p:spPr>
          <a:xfrm>
            <a:off x="533400" y="1028700"/>
            <a:ext cx="17068800" cy="5970865"/>
          </a:xfrm>
          <a:prstGeom prst="rect">
            <a:avLst/>
          </a:prstGeom>
          <a:noFill/>
        </p:spPr>
        <p:txBody>
          <a:bodyPr wrap="square" rtlCol="0">
            <a:spAutoFit/>
          </a:bodyPr>
          <a:lstStyle/>
          <a:p>
            <a:r>
              <a:rPr lang="en-US" sz="2800" dirty="0"/>
              <a:t>To play </a:t>
            </a:r>
            <a:r>
              <a:rPr lang="en-US" sz="2800" b="1" dirty="0" err="1"/>
              <a:t>Queah</a:t>
            </a:r>
            <a:r>
              <a:rPr lang="en-US" sz="2800" dirty="0"/>
              <a:t>, a traditional board game from Liberia, follow these rules:</a:t>
            </a:r>
          </a:p>
          <a:p>
            <a:endParaRPr lang="en-US" sz="2800" dirty="0"/>
          </a:p>
          <a:p>
            <a:r>
              <a:rPr lang="en-US" sz="2800" b="1" dirty="0"/>
              <a:t>Objective</a:t>
            </a:r>
            <a:r>
              <a:rPr lang="en-US" sz="2800" dirty="0"/>
              <a:t>: Capture all of your opponent's tokens.</a:t>
            </a:r>
          </a:p>
          <a:p>
            <a:endParaRPr lang="en-US" sz="2800" dirty="0"/>
          </a:p>
          <a:p>
            <a:r>
              <a:rPr lang="en-US" sz="2800" b="1" dirty="0"/>
              <a:t>Setup</a:t>
            </a:r>
            <a:r>
              <a:rPr lang="en-US" sz="2800" dirty="0"/>
              <a:t>: Each player has 10 tokens, and the game is played on a slanted or diagonal square board with 13 spaces. (The squares are the spaces)</a:t>
            </a:r>
          </a:p>
          <a:p>
            <a:endParaRPr lang="en-US" sz="2800" dirty="0"/>
          </a:p>
          <a:p>
            <a:r>
              <a:rPr lang="en-US" sz="2800" b="1" dirty="0"/>
              <a:t>Movement</a:t>
            </a:r>
            <a:r>
              <a:rPr lang="en-US" sz="2800" dirty="0"/>
              <a:t>: Tokens move orthogonally along the slanted board and can jump over an opponent's token to capture it.</a:t>
            </a:r>
          </a:p>
          <a:p>
            <a:endParaRPr lang="en-US" sz="2800" dirty="0"/>
          </a:p>
          <a:p>
            <a:r>
              <a:rPr lang="en-US" sz="2800" b="1" dirty="0"/>
              <a:t>Capturing Tokens</a:t>
            </a:r>
            <a:r>
              <a:rPr lang="en-US" sz="2800" dirty="0"/>
              <a:t>: Only one token can be jumped per turn, and if a token is captured, it must be placed on the board for the next turn. </a:t>
            </a:r>
          </a:p>
          <a:p>
            <a:endParaRPr lang="en-US" sz="2800" dirty="0"/>
          </a:p>
          <a:p>
            <a:r>
              <a:rPr lang="en-US" sz="2800" b="1" dirty="0"/>
              <a:t>Resupply</a:t>
            </a:r>
            <a:r>
              <a:rPr lang="en-US" sz="2800" dirty="0"/>
              <a:t>: Captured tokens can be resupplied from a reserve if the player has no more tokens to use.</a:t>
            </a:r>
          </a:p>
          <a:p>
            <a:endParaRPr lang="en-CA" dirty="0"/>
          </a:p>
        </p:txBody>
      </p:sp>
    </p:spTree>
    <p:extLst>
      <p:ext uri="{BB962C8B-B14F-4D97-AF65-F5344CB8AC3E}">
        <p14:creationId xmlns:p14="http://schemas.microsoft.com/office/powerpoint/2010/main" val="1817347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4403" y="0"/>
            <a:ext cx="18233597" cy="10287000"/>
            <a:chOff x="0" y="0"/>
            <a:chExt cx="1149350" cy="1149350"/>
          </a:xfrm>
        </p:grpSpPr>
        <p:sp>
          <p:nvSpPr>
            <p:cNvPr id="3" name="Freeform 3"/>
            <p:cNvSpPr/>
            <p:nvPr/>
          </p:nvSpPr>
          <p:spPr>
            <a:xfrm>
              <a:off x="0" y="0"/>
              <a:ext cx="8975125" cy="5063571"/>
            </a:xfrm>
            <a:custGeom>
              <a:avLst/>
              <a:gdLst/>
              <a:ahLst/>
              <a:cxnLst/>
              <a:rect l="l" t="t" r="r" b="b"/>
              <a:pathLst>
                <a:path w="8975125" h="5063571">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1172B7">
                <a:alpha val="18824"/>
              </a:srgbClr>
            </a:solidFill>
          </p:spPr>
          <p:txBody>
            <a:bodyPr/>
            <a:lstStyle/>
            <a:p>
              <a:endParaRPr lang="en-CA"/>
            </a:p>
          </p:txBody>
        </p:sp>
      </p:grpSp>
      <p:grpSp>
        <p:nvGrpSpPr>
          <p:cNvPr id="4" name="Group 4"/>
          <p:cNvGrpSpPr/>
          <p:nvPr/>
        </p:nvGrpSpPr>
        <p:grpSpPr>
          <a:xfrm>
            <a:off x="-761691" y="-813721"/>
            <a:ext cx="4013354" cy="11914442"/>
            <a:chOff x="0" y="0"/>
            <a:chExt cx="1057015" cy="3137960"/>
          </a:xfrm>
        </p:grpSpPr>
        <p:sp>
          <p:nvSpPr>
            <p:cNvPr id="5" name="Freeform 5"/>
            <p:cNvSpPr/>
            <p:nvPr/>
          </p:nvSpPr>
          <p:spPr>
            <a:xfrm>
              <a:off x="0" y="0"/>
              <a:ext cx="1057015" cy="3137960"/>
            </a:xfrm>
            <a:custGeom>
              <a:avLst/>
              <a:gdLst/>
              <a:ahLst/>
              <a:cxnLst/>
              <a:rect l="l" t="t" r="r" b="b"/>
              <a:pathLst>
                <a:path w="1057015" h="3137960">
                  <a:moveTo>
                    <a:pt x="73304" y="0"/>
                  </a:moveTo>
                  <a:lnTo>
                    <a:pt x="983711" y="0"/>
                  </a:lnTo>
                  <a:cubicBezTo>
                    <a:pt x="1003153" y="0"/>
                    <a:pt x="1021798" y="7723"/>
                    <a:pt x="1035545" y="21470"/>
                  </a:cubicBezTo>
                  <a:cubicBezTo>
                    <a:pt x="1049292" y="35217"/>
                    <a:pt x="1057015" y="53862"/>
                    <a:pt x="1057015" y="73304"/>
                  </a:cubicBezTo>
                  <a:lnTo>
                    <a:pt x="1057015" y="3064657"/>
                  </a:lnTo>
                  <a:cubicBezTo>
                    <a:pt x="1057015" y="3105141"/>
                    <a:pt x="1024196" y="3137960"/>
                    <a:pt x="983711" y="3137960"/>
                  </a:cubicBezTo>
                  <a:lnTo>
                    <a:pt x="73304" y="3137960"/>
                  </a:lnTo>
                  <a:cubicBezTo>
                    <a:pt x="32819" y="3137960"/>
                    <a:pt x="0" y="3105141"/>
                    <a:pt x="0" y="3064657"/>
                  </a:cubicBezTo>
                  <a:lnTo>
                    <a:pt x="0" y="73304"/>
                  </a:lnTo>
                  <a:cubicBezTo>
                    <a:pt x="0" y="32819"/>
                    <a:pt x="32819" y="0"/>
                    <a:pt x="73304" y="0"/>
                  </a:cubicBezTo>
                  <a:close/>
                </a:path>
              </a:pathLst>
            </a:custGeom>
            <a:solidFill>
              <a:srgbClr val="B6E4DD"/>
            </a:solidFill>
            <a:ln w="95250" cap="rnd">
              <a:solidFill>
                <a:srgbClr val="000000"/>
              </a:solidFill>
              <a:prstDash val="solid"/>
              <a:round/>
            </a:ln>
          </p:spPr>
          <p:txBody>
            <a:bodyPr/>
            <a:lstStyle/>
            <a:p>
              <a:endParaRPr lang="en-CA"/>
            </a:p>
          </p:txBody>
        </p:sp>
        <p:sp>
          <p:nvSpPr>
            <p:cNvPr id="6" name="TextBox 6"/>
            <p:cNvSpPr txBox="1"/>
            <p:nvPr/>
          </p:nvSpPr>
          <p:spPr>
            <a:xfrm>
              <a:off x="0" y="-38100"/>
              <a:ext cx="1057015" cy="3176060"/>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rot="9995285" flipV="1">
            <a:off x="7306949" y="1127156"/>
            <a:ext cx="2686695" cy="1198938"/>
          </a:xfrm>
          <a:custGeom>
            <a:avLst/>
            <a:gdLst/>
            <a:ahLst/>
            <a:cxnLst/>
            <a:rect l="l" t="t" r="r" b="b"/>
            <a:pathLst>
              <a:path w="2686695" h="1198938">
                <a:moveTo>
                  <a:pt x="0" y="1198938"/>
                </a:moveTo>
                <a:lnTo>
                  <a:pt x="2686695" y="1198938"/>
                </a:lnTo>
                <a:lnTo>
                  <a:pt x="2686695" y="0"/>
                </a:lnTo>
                <a:lnTo>
                  <a:pt x="0" y="0"/>
                </a:lnTo>
                <a:lnTo>
                  <a:pt x="0" y="119893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8" name="Freeform 8"/>
          <p:cNvSpPr/>
          <p:nvPr/>
        </p:nvSpPr>
        <p:spPr>
          <a:xfrm rot="584821" flipH="1" flipV="1">
            <a:off x="7286636" y="7801701"/>
            <a:ext cx="2686695" cy="1198938"/>
          </a:xfrm>
          <a:custGeom>
            <a:avLst/>
            <a:gdLst/>
            <a:ahLst/>
            <a:cxnLst/>
            <a:rect l="l" t="t" r="r" b="b"/>
            <a:pathLst>
              <a:path w="2686695" h="1198938">
                <a:moveTo>
                  <a:pt x="2686695" y="1198938"/>
                </a:moveTo>
                <a:lnTo>
                  <a:pt x="0" y="1198938"/>
                </a:lnTo>
                <a:lnTo>
                  <a:pt x="0" y="0"/>
                </a:lnTo>
                <a:lnTo>
                  <a:pt x="2686695" y="0"/>
                </a:lnTo>
                <a:lnTo>
                  <a:pt x="2686695" y="119893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9" name="Freeform 9"/>
          <p:cNvSpPr/>
          <p:nvPr/>
        </p:nvSpPr>
        <p:spPr>
          <a:xfrm>
            <a:off x="1028700" y="2353106"/>
            <a:ext cx="8088098" cy="5580788"/>
          </a:xfrm>
          <a:custGeom>
            <a:avLst/>
            <a:gdLst/>
            <a:ahLst/>
            <a:cxnLst/>
            <a:rect l="l" t="t" r="r" b="b"/>
            <a:pathLst>
              <a:path w="8088098" h="5580788">
                <a:moveTo>
                  <a:pt x="0" y="0"/>
                </a:moveTo>
                <a:lnTo>
                  <a:pt x="8088098" y="0"/>
                </a:lnTo>
                <a:lnTo>
                  <a:pt x="8088098" y="5580788"/>
                </a:lnTo>
                <a:lnTo>
                  <a:pt x="0" y="55807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grpSp>
        <p:nvGrpSpPr>
          <p:cNvPr id="10" name="Group 10"/>
          <p:cNvGrpSpPr/>
          <p:nvPr/>
        </p:nvGrpSpPr>
        <p:grpSpPr>
          <a:xfrm>
            <a:off x="13814920" y="1552946"/>
            <a:ext cx="3403754" cy="3403754"/>
            <a:chOff x="0" y="0"/>
            <a:chExt cx="896462" cy="896462"/>
          </a:xfrm>
        </p:grpSpPr>
        <p:sp>
          <p:nvSpPr>
            <p:cNvPr id="11" name="Freeform 11"/>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B6E4DD"/>
            </a:solidFill>
            <a:ln w="95250" cap="rnd">
              <a:solidFill>
                <a:srgbClr val="000000"/>
              </a:solidFill>
              <a:prstDash val="solid"/>
              <a:round/>
            </a:ln>
          </p:spPr>
          <p:txBody>
            <a:bodyPr/>
            <a:lstStyle/>
            <a:p>
              <a:endParaRPr lang="en-CA"/>
            </a:p>
          </p:txBody>
        </p:sp>
        <p:sp>
          <p:nvSpPr>
            <p:cNvPr id="12" name="TextBox 12"/>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10055428" y="1552946"/>
            <a:ext cx="3403754" cy="3403754"/>
            <a:chOff x="0" y="0"/>
            <a:chExt cx="896462" cy="896462"/>
          </a:xfrm>
        </p:grpSpPr>
        <p:sp>
          <p:nvSpPr>
            <p:cNvPr id="14" name="Freeform 14"/>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1172B7"/>
            </a:solidFill>
            <a:ln w="95250" cap="rnd">
              <a:solidFill>
                <a:srgbClr val="000000"/>
              </a:solidFill>
              <a:prstDash val="solid"/>
              <a:round/>
            </a:ln>
          </p:spPr>
          <p:txBody>
            <a:bodyPr/>
            <a:lstStyle/>
            <a:p>
              <a:endParaRPr lang="en-CA"/>
            </a:p>
          </p:txBody>
        </p:sp>
        <p:sp>
          <p:nvSpPr>
            <p:cNvPr id="15" name="TextBox 15"/>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10055428" y="5828845"/>
            <a:ext cx="3403754" cy="3403754"/>
            <a:chOff x="0" y="0"/>
            <a:chExt cx="896462" cy="896462"/>
          </a:xfrm>
        </p:grpSpPr>
        <p:sp>
          <p:nvSpPr>
            <p:cNvPr id="17" name="Freeform 17"/>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32B070"/>
            </a:solidFill>
            <a:ln w="95250" cap="rnd">
              <a:solidFill>
                <a:srgbClr val="000000"/>
              </a:solidFill>
              <a:prstDash val="solid"/>
              <a:round/>
            </a:ln>
          </p:spPr>
          <p:txBody>
            <a:bodyPr/>
            <a:lstStyle/>
            <a:p>
              <a:endParaRPr lang="en-CA"/>
            </a:p>
          </p:txBody>
        </p:sp>
        <p:sp>
          <p:nvSpPr>
            <p:cNvPr id="18" name="TextBox 18"/>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13813962" y="5828845"/>
            <a:ext cx="3403754" cy="3403754"/>
            <a:chOff x="0" y="0"/>
            <a:chExt cx="896462" cy="896462"/>
          </a:xfrm>
        </p:grpSpPr>
        <p:sp>
          <p:nvSpPr>
            <p:cNvPr id="20" name="Freeform 20"/>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FE6EC6"/>
            </a:solidFill>
            <a:ln w="95250" cap="rnd">
              <a:solidFill>
                <a:srgbClr val="000000"/>
              </a:solidFill>
              <a:prstDash val="solid"/>
              <a:round/>
            </a:ln>
          </p:spPr>
          <p:txBody>
            <a:bodyPr/>
            <a:lstStyle/>
            <a:p>
              <a:endParaRPr lang="en-CA"/>
            </a:p>
          </p:txBody>
        </p:sp>
        <p:sp>
          <p:nvSpPr>
            <p:cNvPr id="21" name="TextBox 21"/>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sp>
        <p:nvSpPr>
          <p:cNvPr id="22" name="Freeform 22"/>
          <p:cNvSpPr/>
          <p:nvPr/>
        </p:nvSpPr>
        <p:spPr>
          <a:xfrm rot="1435348">
            <a:off x="16609315" y="485203"/>
            <a:ext cx="1000805" cy="903644"/>
          </a:xfrm>
          <a:custGeom>
            <a:avLst/>
            <a:gdLst/>
            <a:ahLst/>
            <a:cxnLst/>
            <a:rect l="l" t="t" r="r" b="b"/>
            <a:pathLst>
              <a:path w="1000805" h="903644">
                <a:moveTo>
                  <a:pt x="0" y="0"/>
                </a:moveTo>
                <a:lnTo>
                  <a:pt x="1000806" y="0"/>
                </a:lnTo>
                <a:lnTo>
                  <a:pt x="1000806" y="903643"/>
                </a:lnTo>
                <a:lnTo>
                  <a:pt x="0" y="9036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23" name="Freeform 23"/>
          <p:cNvSpPr/>
          <p:nvPr/>
        </p:nvSpPr>
        <p:spPr>
          <a:xfrm rot="5549187">
            <a:off x="17105497" y="8766185"/>
            <a:ext cx="971928" cy="984231"/>
          </a:xfrm>
          <a:custGeom>
            <a:avLst/>
            <a:gdLst/>
            <a:ahLst/>
            <a:cxnLst/>
            <a:rect l="l" t="t" r="r" b="b"/>
            <a:pathLst>
              <a:path w="971928" h="984231">
                <a:moveTo>
                  <a:pt x="0" y="0"/>
                </a:moveTo>
                <a:lnTo>
                  <a:pt x="971928" y="0"/>
                </a:lnTo>
                <a:lnTo>
                  <a:pt x="971928" y="984230"/>
                </a:lnTo>
                <a:lnTo>
                  <a:pt x="0" y="98423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grpSp>
        <p:nvGrpSpPr>
          <p:cNvPr id="24" name="Group 24"/>
          <p:cNvGrpSpPr/>
          <p:nvPr/>
        </p:nvGrpSpPr>
        <p:grpSpPr>
          <a:xfrm>
            <a:off x="10245963" y="1091351"/>
            <a:ext cx="3022684" cy="923190"/>
            <a:chOff x="0" y="0"/>
            <a:chExt cx="796098" cy="243145"/>
          </a:xfrm>
        </p:grpSpPr>
        <p:sp>
          <p:nvSpPr>
            <p:cNvPr id="25" name="Freeform 25"/>
            <p:cNvSpPr/>
            <p:nvPr/>
          </p:nvSpPr>
          <p:spPr>
            <a:xfrm>
              <a:off x="0" y="0"/>
              <a:ext cx="796098" cy="243145"/>
            </a:xfrm>
            <a:custGeom>
              <a:avLst/>
              <a:gdLst/>
              <a:ahLst/>
              <a:cxnLst/>
              <a:rect l="l" t="t" r="r" b="b"/>
              <a:pathLst>
                <a:path w="796098" h="243145">
                  <a:moveTo>
                    <a:pt x="97328" y="0"/>
                  </a:moveTo>
                  <a:lnTo>
                    <a:pt x="698769" y="0"/>
                  </a:lnTo>
                  <a:cubicBezTo>
                    <a:pt x="752522" y="0"/>
                    <a:pt x="796098" y="43575"/>
                    <a:pt x="796098" y="97328"/>
                  </a:cubicBezTo>
                  <a:lnTo>
                    <a:pt x="796098" y="145816"/>
                  </a:lnTo>
                  <a:cubicBezTo>
                    <a:pt x="796098" y="171629"/>
                    <a:pt x="785844" y="196385"/>
                    <a:pt x="767591" y="214638"/>
                  </a:cubicBezTo>
                  <a:cubicBezTo>
                    <a:pt x="749338" y="232891"/>
                    <a:pt x="724582" y="243145"/>
                    <a:pt x="698769" y="243145"/>
                  </a:cubicBezTo>
                  <a:lnTo>
                    <a:pt x="97328" y="243145"/>
                  </a:lnTo>
                  <a:cubicBezTo>
                    <a:pt x="71515" y="243145"/>
                    <a:pt x="46759" y="232891"/>
                    <a:pt x="28507" y="214638"/>
                  </a:cubicBezTo>
                  <a:cubicBezTo>
                    <a:pt x="10254" y="196385"/>
                    <a:pt x="0" y="171629"/>
                    <a:pt x="0" y="145816"/>
                  </a:cubicBezTo>
                  <a:lnTo>
                    <a:pt x="0" y="97328"/>
                  </a:lnTo>
                  <a:cubicBezTo>
                    <a:pt x="0" y="71515"/>
                    <a:pt x="10254" y="46759"/>
                    <a:pt x="28507" y="28507"/>
                  </a:cubicBezTo>
                  <a:cubicBezTo>
                    <a:pt x="46759" y="10254"/>
                    <a:pt x="71515" y="0"/>
                    <a:pt x="97328" y="0"/>
                  </a:cubicBezTo>
                  <a:close/>
                </a:path>
              </a:pathLst>
            </a:custGeom>
            <a:solidFill>
              <a:srgbClr val="FFFFFF"/>
            </a:solidFill>
            <a:ln w="95250" cap="rnd">
              <a:solidFill>
                <a:srgbClr val="000000"/>
              </a:solidFill>
              <a:prstDash val="solid"/>
              <a:round/>
            </a:ln>
          </p:spPr>
          <p:txBody>
            <a:bodyPr/>
            <a:lstStyle/>
            <a:p>
              <a:endParaRPr lang="en-CA"/>
            </a:p>
          </p:txBody>
        </p:sp>
        <p:sp>
          <p:nvSpPr>
            <p:cNvPr id="26" name="TextBox 26"/>
            <p:cNvSpPr txBox="1"/>
            <p:nvPr/>
          </p:nvSpPr>
          <p:spPr>
            <a:xfrm>
              <a:off x="0" y="-38100"/>
              <a:ext cx="796098" cy="281245"/>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4004497" y="1091351"/>
            <a:ext cx="3022684" cy="923190"/>
            <a:chOff x="0" y="0"/>
            <a:chExt cx="796098" cy="243145"/>
          </a:xfrm>
        </p:grpSpPr>
        <p:sp>
          <p:nvSpPr>
            <p:cNvPr id="28" name="Freeform 28"/>
            <p:cNvSpPr/>
            <p:nvPr/>
          </p:nvSpPr>
          <p:spPr>
            <a:xfrm>
              <a:off x="0" y="0"/>
              <a:ext cx="796098" cy="243145"/>
            </a:xfrm>
            <a:custGeom>
              <a:avLst/>
              <a:gdLst/>
              <a:ahLst/>
              <a:cxnLst/>
              <a:rect l="l" t="t" r="r" b="b"/>
              <a:pathLst>
                <a:path w="796098" h="243145">
                  <a:moveTo>
                    <a:pt x="97328" y="0"/>
                  </a:moveTo>
                  <a:lnTo>
                    <a:pt x="698769" y="0"/>
                  </a:lnTo>
                  <a:cubicBezTo>
                    <a:pt x="752522" y="0"/>
                    <a:pt x="796098" y="43575"/>
                    <a:pt x="796098" y="97328"/>
                  </a:cubicBezTo>
                  <a:lnTo>
                    <a:pt x="796098" y="145816"/>
                  </a:lnTo>
                  <a:cubicBezTo>
                    <a:pt x="796098" y="171629"/>
                    <a:pt x="785844" y="196385"/>
                    <a:pt x="767591" y="214638"/>
                  </a:cubicBezTo>
                  <a:cubicBezTo>
                    <a:pt x="749338" y="232891"/>
                    <a:pt x="724582" y="243145"/>
                    <a:pt x="698769" y="243145"/>
                  </a:cubicBezTo>
                  <a:lnTo>
                    <a:pt x="97328" y="243145"/>
                  </a:lnTo>
                  <a:cubicBezTo>
                    <a:pt x="71515" y="243145"/>
                    <a:pt x="46759" y="232891"/>
                    <a:pt x="28507" y="214638"/>
                  </a:cubicBezTo>
                  <a:cubicBezTo>
                    <a:pt x="10254" y="196385"/>
                    <a:pt x="0" y="171629"/>
                    <a:pt x="0" y="145816"/>
                  </a:cubicBezTo>
                  <a:lnTo>
                    <a:pt x="0" y="97328"/>
                  </a:lnTo>
                  <a:cubicBezTo>
                    <a:pt x="0" y="71515"/>
                    <a:pt x="10254" y="46759"/>
                    <a:pt x="28507" y="28507"/>
                  </a:cubicBezTo>
                  <a:cubicBezTo>
                    <a:pt x="46759" y="10254"/>
                    <a:pt x="71515" y="0"/>
                    <a:pt x="97328" y="0"/>
                  </a:cubicBezTo>
                  <a:close/>
                </a:path>
              </a:pathLst>
            </a:custGeom>
            <a:solidFill>
              <a:srgbClr val="FFFFFF"/>
            </a:solidFill>
            <a:ln w="95250" cap="rnd">
              <a:solidFill>
                <a:srgbClr val="000000"/>
              </a:solidFill>
              <a:prstDash val="solid"/>
              <a:round/>
            </a:ln>
          </p:spPr>
          <p:txBody>
            <a:bodyPr/>
            <a:lstStyle/>
            <a:p>
              <a:endParaRPr lang="en-CA"/>
            </a:p>
          </p:txBody>
        </p:sp>
        <p:sp>
          <p:nvSpPr>
            <p:cNvPr id="29" name="TextBox 29"/>
            <p:cNvSpPr txBox="1"/>
            <p:nvPr/>
          </p:nvSpPr>
          <p:spPr>
            <a:xfrm>
              <a:off x="0" y="-38100"/>
              <a:ext cx="796098" cy="281245"/>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10245963" y="5367249"/>
            <a:ext cx="3022684" cy="923190"/>
            <a:chOff x="0" y="0"/>
            <a:chExt cx="796098" cy="243145"/>
          </a:xfrm>
        </p:grpSpPr>
        <p:sp>
          <p:nvSpPr>
            <p:cNvPr id="31" name="Freeform 31"/>
            <p:cNvSpPr/>
            <p:nvPr/>
          </p:nvSpPr>
          <p:spPr>
            <a:xfrm>
              <a:off x="0" y="0"/>
              <a:ext cx="796098" cy="243145"/>
            </a:xfrm>
            <a:custGeom>
              <a:avLst/>
              <a:gdLst/>
              <a:ahLst/>
              <a:cxnLst/>
              <a:rect l="l" t="t" r="r" b="b"/>
              <a:pathLst>
                <a:path w="796098" h="243145">
                  <a:moveTo>
                    <a:pt x="97328" y="0"/>
                  </a:moveTo>
                  <a:lnTo>
                    <a:pt x="698769" y="0"/>
                  </a:lnTo>
                  <a:cubicBezTo>
                    <a:pt x="752522" y="0"/>
                    <a:pt x="796098" y="43575"/>
                    <a:pt x="796098" y="97328"/>
                  </a:cubicBezTo>
                  <a:lnTo>
                    <a:pt x="796098" y="145816"/>
                  </a:lnTo>
                  <a:cubicBezTo>
                    <a:pt x="796098" y="171629"/>
                    <a:pt x="785844" y="196385"/>
                    <a:pt x="767591" y="214638"/>
                  </a:cubicBezTo>
                  <a:cubicBezTo>
                    <a:pt x="749338" y="232891"/>
                    <a:pt x="724582" y="243145"/>
                    <a:pt x="698769" y="243145"/>
                  </a:cubicBezTo>
                  <a:lnTo>
                    <a:pt x="97328" y="243145"/>
                  </a:lnTo>
                  <a:cubicBezTo>
                    <a:pt x="71515" y="243145"/>
                    <a:pt x="46759" y="232891"/>
                    <a:pt x="28507" y="214638"/>
                  </a:cubicBezTo>
                  <a:cubicBezTo>
                    <a:pt x="10254" y="196385"/>
                    <a:pt x="0" y="171629"/>
                    <a:pt x="0" y="145816"/>
                  </a:cubicBezTo>
                  <a:lnTo>
                    <a:pt x="0" y="97328"/>
                  </a:lnTo>
                  <a:cubicBezTo>
                    <a:pt x="0" y="71515"/>
                    <a:pt x="10254" y="46759"/>
                    <a:pt x="28507" y="28507"/>
                  </a:cubicBezTo>
                  <a:cubicBezTo>
                    <a:pt x="46759" y="10254"/>
                    <a:pt x="71515" y="0"/>
                    <a:pt x="97328" y="0"/>
                  </a:cubicBezTo>
                  <a:close/>
                </a:path>
              </a:pathLst>
            </a:custGeom>
            <a:solidFill>
              <a:srgbClr val="FFFFFF"/>
            </a:solidFill>
            <a:ln w="95250" cap="rnd">
              <a:solidFill>
                <a:srgbClr val="000000"/>
              </a:solidFill>
              <a:prstDash val="solid"/>
              <a:round/>
            </a:ln>
          </p:spPr>
          <p:txBody>
            <a:bodyPr/>
            <a:lstStyle/>
            <a:p>
              <a:endParaRPr lang="en-CA"/>
            </a:p>
          </p:txBody>
        </p:sp>
        <p:sp>
          <p:nvSpPr>
            <p:cNvPr id="32" name="TextBox 32"/>
            <p:cNvSpPr txBox="1"/>
            <p:nvPr/>
          </p:nvSpPr>
          <p:spPr>
            <a:xfrm>
              <a:off x="0" y="-38100"/>
              <a:ext cx="796098" cy="281245"/>
            </a:xfrm>
            <a:prstGeom prst="rect">
              <a:avLst/>
            </a:prstGeom>
          </p:spPr>
          <p:txBody>
            <a:bodyPr lIns="50800" tIns="50800" rIns="50800" bIns="50800" rtlCol="0" anchor="ctr"/>
            <a:lstStyle/>
            <a:p>
              <a:pPr algn="ctr">
                <a:lnSpc>
                  <a:spcPts val="2659"/>
                </a:lnSpc>
              </a:pPr>
              <a:endParaRPr/>
            </a:p>
          </p:txBody>
        </p:sp>
      </p:grpSp>
      <p:grpSp>
        <p:nvGrpSpPr>
          <p:cNvPr id="33" name="Group 33"/>
          <p:cNvGrpSpPr/>
          <p:nvPr/>
        </p:nvGrpSpPr>
        <p:grpSpPr>
          <a:xfrm>
            <a:off x="14004497" y="5367249"/>
            <a:ext cx="3022684" cy="923190"/>
            <a:chOff x="0" y="0"/>
            <a:chExt cx="796098" cy="243145"/>
          </a:xfrm>
        </p:grpSpPr>
        <p:sp>
          <p:nvSpPr>
            <p:cNvPr id="34" name="Freeform 34"/>
            <p:cNvSpPr/>
            <p:nvPr/>
          </p:nvSpPr>
          <p:spPr>
            <a:xfrm>
              <a:off x="0" y="0"/>
              <a:ext cx="796098" cy="243145"/>
            </a:xfrm>
            <a:custGeom>
              <a:avLst/>
              <a:gdLst/>
              <a:ahLst/>
              <a:cxnLst/>
              <a:rect l="l" t="t" r="r" b="b"/>
              <a:pathLst>
                <a:path w="796098" h="243145">
                  <a:moveTo>
                    <a:pt x="97328" y="0"/>
                  </a:moveTo>
                  <a:lnTo>
                    <a:pt x="698769" y="0"/>
                  </a:lnTo>
                  <a:cubicBezTo>
                    <a:pt x="752522" y="0"/>
                    <a:pt x="796098" y="43575"/>
                    <a:pt x="796098" y="97328"/>
                  </a:cubicBezTo>
                  <a:lnTo>
                    <a:pt x="796098" y="145816"/>
                  </a:lnTo>
                  <a:cubicBezTo>
                    <a:pt x="796098" y="171629"/>
                    <a:pt x="785844" y="196385"/>
                    <a:pt x="767591" y="214638"/>
                  </a:cubicBezTo>
                  <a:cubicBezTo>
                    <a:pt x="749338" y="232891"/>
                    <a:pt x="724582" y="243145"/>
                    <a:pt x="698769" y="243145"/>
                  </a:cubicBezTo>
                  <a:lnTo>
                    <a:pt x="97328" y="243145"/>
                  </a:lnTo>
                  <a:cubicBezTo>
                    <a:pt x="71515" y="243145"/>
                    <a:pt x="46759" y="232891"/>
                    <a:pt x="28507" y="214638"/>
                  </a:cubicBezTo>
                  <a:cubicBezTo>
                    <a:pt x="10254" y="196385"/>
                    <a:pt x="0" y="171629"/>
                    <a:pt x="0" y="145816"/>
                  </a:cubicBezTo>
                  <a:lnTo>
                    <a:pt x="0" y="97328"/>
                  </a:lnTo>
                  <a:cubicBezTo>
                    <a:pt x="0" y="71515"/>
                    <a:pt x="10254" y="46759"/>
                    <a:pt x="28507" y="28507"/>
                  </a:cubicBezTo>
                  <a:cubicBezTo>
                    <a:pt x="46759" y="10254"/>
                    <a:pt x="71515" y="0"/>
                    <a:pt x="97328" y="0"/>
                  </a:cubicBezTo>
                  <a:close/>
                </a:path>
              </a:pathLst>
            </a:custGeom>
            <a:solidFill>
              <a:srgbClr val="FFFFFF"/>
            </a:solidFill>
            <a:ln w="95250" cap="rnd">
              <a:solidFill>
                <a:srgbClr val="000000"/>
              </a:solidFill>
              <a:prstDash val="solid"/>
              <a:round/>
            </a:ln>
          </p:spPr>
          <p:txBody>
            <a:bodyPr/>
            <a:lstStyle/>
            <a:p>
              <a:endParaRPr lang="en-CA"/>
            </a:p>
          </p:txBody>
        </p:sp>
        <p:sp>
          <p:nvSpPr>
            <p:cNvPr id="35" name="TextBox 35"/>
            <p:cNvSpPr txBox="1"/>
            <p:nvPr/>
          </p:nvSpPr>
          <p:spPr>
            <a:xfrm>
              <a:off x="0" y="-38100"/>
              <a:ext cx="796098" cy="281245"/>
            </a:xfrm>
            <a:prstGeom prst="rect">
              <a:avLst/>
            </a:prstGeom>
          </p:spPr>
          <p:txBody>
            <a:bodyPr lIns="50800" tIns="50800" rIns="50800" bIns="50800" rtlCol="0" anchor="ctr"/>
            <a:lstStyle/>
            <a:p>
              <a:pPr algn="ctr">
                <a:lnSpc>
                  <a:spcPts val="2659"/>
                </a:lnSpc>
              </a:pPr>
              <a:endParaRPr/>
            </a:p>
          </p:txBody>
        </p:sp>
      </p:grpSp>
      <p:sp>
        <p:nvSpPr>
          <p:cNvPr id="36" name="TextBox 36"/>
          <p:cNvSpPr txBox="1"/>
          <p:nvPr/>
        </p:nvSpPr>
        <p:spPr>
          <a:xfrm>
            <a:off x="1976763" y="4127641"/>
            <a:ext cx="6191972" cy="1958506"/>
          </a:xfrm>
          <a:prstGeom prst="rect">
            <a:avLst/>
          </a:prstGeom>
        </p:spPr>
        <p:txBody>
          <a:bodyPr lIns="0" tIns="0" rIns="0" bIns="0" rtlCol="0" anchor="t">
            <a:spAutoFit/>
          </a:bodyPr>
          <a:lstStyle/>
          <a:p>
            <a:pPr algn="ctr">
              <a:lnSpc>
                <a:spcPts val="7655"/>
              </a:lnSpc>
            </a:pPr>
            <a:r>
              <a:rPr lang="en-US" sz="6543">
                <a:solidFill>
                  <a:srgbClr val="000000"/>
                </a:solidFill>
                <a:latin typeface="Bobby Jones Soft"/>
                <a:ea typeface="Bobby Jones Soft"/>
                <a:cs typeface="Bobby Jones Soft"/>
                <a:sym typeface="Bobby Jones Soft"/>
              </a:rPr>
              <a:t>TSORO YEMATATU FROM ZIMBABWE</a:t>
            </a:r>
          </a:p>
        </p:txBody>
      </p:sp>
      <p:sp>
        <p:nvSpPr>
          <p:cNvPr id="37" name="TextBox 37"/>
          <p:cNvSpPr txBox="1"/>
          <p:nvPr/>
        </p:nvSpPr>
        <p:spPr>
          <a:xfrm>
            <a:off x="10598633" y="1276398"/>
            <a:ext cx="2215732" cy="576453"/>
          </a:xfrm>
          <a:prstGeom prst="rect">
            <a:avLst/>
          </a:prstGeom>
        </p:spPr>
        <p:txBody>
          <a:bodyPr lIns="0" tIns="0" rIns="0" bIns="0" rtlCol="0" anchor="t">
            <a:spAutoFit/>
          </a:bodyPr>
          <a:lstStyle/>
          <a:p>
            <a:pPr algn="ctr">
              <a:lnSpc>
                <a:spcPts val="4446"/>
              </a:lnSpc>
            </a:pPr>
            <a:r>
              <a:rPr lang="en-US" sz="3800">
                <a:solidFill>
                  <a:srgbClr val="000000"/>
                </a:solidFill>
                <a:latin typeface="Bobby Jones Soft"/>
                <a:ea typeface="Bobby Jones Soft"/>
                <a:cs typeface="Bobby Jones Soft"/>
                <a:sym typeface="Bobby Jones Soft"/>
              </a:rPr>
              <a:t>NUMBER</a:t>
            </a:r>
          </a:p>
        </p:txBody>
      </p:sp>
      <p:sp>
        <p:nvSpPr>
          <p:cNvPr id="38" name="TextBox 38"/>
          <p:cNvSpPr txBox="1"/>
          <p:nvPr/>
        </p:nvSpPr>
        <p:spPr>
          <a:xfrm>
            <a:off x="14147806" y="1276398"/>
            <a:ext cx="2737982" cy="576453"/>
          </a:xfrm>
          <a:prstGeom prst="rect">
            <a:avLst/>
          </a:prstGeom>
        </p:spPr>
        <p:txBody>
          <a:bodyPr lIns="0" tIns="0" rIns="0" bIns="0" rtlCol="0" anchor="t">
            <a:spAutoFit/>
          </a:bodyPr>
          <a:lstStyle/>
          <a:p>
            <a:pPr algn="ctr">
              <a:lnSpc>
                <a:spcPts val="4445"/>
              </a:lnSpc>
            </a:pPr>
            <a:r>
              <a:rPr lang="en-US" sz="3799">
                <a:solidFill>
                  <a:srgbClr val="000000"/>
                </a:solidFill>
                <a:latin typeface="Bobby Jones Soft"/>
                <a:ea typeface="Bobby Jones Soft"/>
                <a:cs typeface="Bobby Jones Soft"/>
                <a:sym typeface="Bobby Jones Soft"/>
              </a:rPr>
              <a:t>PATTERNS</a:t>
            </a:r>
          </a:p>
        </p:txBody>
      </p:sp>
      <p:sp>
        <p:nvSpPr>
          <p:cNvPr id="39" name="TextBox 39"/>
          <p:cNvSpPr txBox="1"/>
          <p:nvPr/>
        </p:nvSpPr>
        <p:spPr>
          <a:xfrm>
            <a:off x="10245963" y="5550333"/>
            <a:ext cx="3022684" cy="576453"/>
          </a:xfrm>
          <a:prstGeom prst="rect">
            <a:avLst/>
          </a:prstGeom>
        </p:spPr>
        <p:txBody>
          <a:bodyPr lIns="0" tIns="0" rIns="0" bIns="0" rtlCol="0" anchor="t">
            <a:spAutoFit/>
          </a:bodyPr>
          <a:lstStyle/>
          <a:p>
            <a:pPr algn="ctr">
              <a:lnSpc>
                <a:spcPts val="4446"/>
              </a:lnSpc>
            </a:pPr>
            <a:r>
              <a:rPr lang="en-US" sz="3800">
                <a:solidFill>
                  <a:srgbClr val="000000"/>
                </a:solidFill>
                <a:latin typeface="Bobby Jones Soft"/>
                <a:ea typeface="Bobby Jones Soft"/>
                <a:cs typeface="Bobby Jones Soft"/>
                <a:sym typeface="Bobby Jones Soft"/>
              </a:rPr>
              <a:t>STRATEGY</a:t>
            </a:r>
          </a:p>
        </p:txBody>
      </p:sp>
      <p:sp>
        <p:nvSpPr>
          <p:cNvPr id="40" name="TextBox 40"/>
          <p:cNvSpPr txBox="1"/>
          <p:nvPr/>
        </p:nvSpPr>
        <p:spPr>
          <a:xfrm>
            <a:off x="14076631" y="5550333"/>
            <a:ext cx="2880333" cy="576453"/>
          </a:xfrm>
          <a:prstGeom prst="rect">
            <a:avLst/>
          </a:prstGeom>
        </p:spPr>
        <p:txBody>
          <a:bodyPr lIns="0" tIns="0" rIns="0" bIns="0" rtlCol="0" anchor="t">
            <a:spAutoFit/>
          </a:bodyPr>
          <a:lstStyle/>
          <a:p>
            <a:pPr algn="ctr">
              <a:lnSpc>
                <a:spcPts val="4446"/>
              </a:lnSpc>
            </a:pPr>
            <a:r>
              <a:rPr lang="en-US" sz="3800">
                <a:solidFill>
                  <a:srgbClr val="000000"/>
                </a:solidFill>
                <a:latin typeface="Bobby Jones Soft"/>
                <a:ea typeface="Bobby Jones Soft"/>
                <a:cs typeface="Bobby Jones Soft"/>
                <a:sym typeface="Bobby Jones Soft"/>
              </a:rPr>
              <a:t>CALCULATIONS</a:t>
            </a:r>
          </a:p>
        </p:txBody>
      </p:sp>
      <p:sp>
        <p:nvSpPr>
          <p:cNvPr id="41" name="Freeform 41"/>
          <p:cNvSpPr/>
          <p:nvPr/>
        </p:nvSpPr>
        <p:spPr>
          <a:xfrm>
            <a:off x="14263236" y="2353106"/>
            <a:ext cx="2505205" cy="2057400"/>
          </a:xfrm>
          <a:custGeom>
            <a:avLst/>
            <a:gdLst/>
            <a:ahLst/>
            <a:cxnLst/>
            <a:rect l="l" t="t" r="r" b="b"/>
            <a:pathLst>
              <a:path w="2505205" h="2057400">
                <a:moveTo>
                  <a:pt x="0" y="0"/>
                </a:moveTo>
                <a:lnTo>
                  <a:pt x="2505206" y="0"/>
                </a:lnTo>
                <a:lnTo>
                  <a:pt x="2505206" y="2057400"/>
                </a:lnTo>
                <a:lnTo>
                  <a:pt x="0" y="20574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
        <p:nvSpPr>
          <p:cNvPr id="42" name="Freeform 42"/>
          <p:cNvSpPr/>
          <p:nvPr/>
        </p:nvSpPr>
        <p:spPr>
          <a:xfrm>
            <a:off x="10598633" y="6633340"/>
            <a:ext cx="2505205" cy="2057400"/>
          </a:xfrm>
          <a:custGeom>
            <a:avLst/>
            <a:gdLst/>
            <a:ahLst/>
            <a:cxnLst/>
            <a:rect l="l" t="t" r="r" b="b"/>
            <a:pathLst>
              <a:path w="2505205" h="2057400">
                <a:moveTo>
                  <a:pt x="0" y="0"/>
                </a:moveTo>
                <a:lnTo>
                  <a:pt x="2505205" y="0"/>
                </a:lnTo>
                <a:lnTo>
                  <a:pt x="2505205" y="2057400"/>
                </a:lnTo>
                <a:lnTo>
                  <a:pt x="0" y="20574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013050" y="1590883"/>
            <a:ext cx="8261900" cy="7105234"/>
          </a:xfrm>
          <a:custGeom>
            <a:avLst/>
            <a:gdLst/>
            <a:ahLst/>
            <a:cxnLst/>
            <a:rect l="l" t="t" r="r" b="b"/>
            <a:pathLst>
              <a:path w="8261900" h="7105234">
                <a:moveTo>
                  <a:pt x="0" y="0"/>
                </a:moveTo>
                <a:lnTo>
                  <a:pt x="8261900" y="0"/>
                </a:lnTo>
                <a:lnTo>
                  <a:pt x="8261900" y="7105234"/>
                </a:lnTo>
                <a:lnTo>
                  <a:pt x="0" y="71052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3" name="TextBox 3"/>
          <p:cNvSpPr txBox="1"/>
          <p:nvPr/>
        </p:nvSpPr>
        <p:spPr>
          <a:xfrm>
            <a:off x="7611276" y="395605"/>
            <a:ext cx="2838212" cy="553998"/>
          </a:xfrm>
          <a:prstGeom prst="rect">
            <a:avLst/>
          </a:prstGeom>
        </p:spPr>
        <p:txBody>
          <a:bodyPr lIns="0" tIns="0" rIns="0" bIns="0" rtlCol="0" anchor="t">
            <a:spAutoFit/>
          </a:bodyPr>
          <a:lstStyle/>
          <a:p>
            <a:pPr algn="ctr">
              <a:lnSpc>
                <a:spcPts val="4480"/>
              </a:lnSpc>
            </a:pPr>
            <a:r>
              <a:rPr lang="en-US" sz="3200" b="1" u="sng" dirty="0" err="1">
                <a:solidFill>
                  <a:srgbClr val="00B0D7"/>
                </a:solidFill>
                <a:latin typeface="TheSansB 2 Semi-Bold"/>
                <a:ea typeface="TheSansB 2 Semi-Bold"/>
                <a:cs typeface="TheSansB 2 Semi-Bold"/>
                <a:sym typeface="TheSansB 2 Semi-Bold"/>
                <a:hlinkClick r:id="rId4" tooltip="https://youtu.be/D_w56XWdTyE?si=cljG-WYYoBfKAW1M"/>
              </a:rPr>
              <a:t>Tsoro</a:t>
            </a:r>
            <a:r>
              <a:rPr lang="en-US" sz="3200" b="1" u="sng">
                <a:solidFill>
                  <a:srgbClr val="00B0D7"/>
                </a:solidFill>
                <a:latin typeface="TheSansB 2 Semi-Bold"/>
                <a:ea typeface="TheSansB 2 Semi-Bold"/>
                <a:cs typeface="TheSansB 2 Semi-Bold"/>
                <a:sym typeface="TheSansB 2 Semi-Bold"/>
                <a:hlinkClick r:id="rId4" tooltip="https://youtu.be/D_w56XWdTyE?si=cljG-WYYoBfKAW1M"/>
              </a:rPr>
              <a:t> Yematatu</a:t>
            </a:r>
            <a:endParaRPr lang="en-US" sz="3200" b="1" u="sng" dirty="0">
              <a:solidFill>
                <a:srgbClr val="00B0D7"/>
              </a:solidFill>
              <a:latin typeface="TheSansB 2 Semi-Bold"/>
              <a:ea typeface="TheSansB 2 Semi-Bold"/>
              <a:cs typeface="TheSansB 2 Semi-Bold"/>
              <a:sym typeface="TheSansB 2 Semi-Bold"/>
              <a:hlinkClick r:id="rId4" tooltip="https://youtu.be/D_w56XWdTyE?si=cljG-WYYoBfKAW1M"/>
            </a:endParaRPr>
          </a:p>
        </p:txBody>
      </p:sp>
      <p:sp>
        <p:nvSpPr>
          <p:cNvPr id="4" name="AutoShape 4"/>
          <p:cNvSpPr/>
          <p:nvPr/>
        </p:nvSpPr>
        <p:spPr>
          <a:xfrm>
            <a:off x="6977162" y="5389672"/>
            <a:ext cx="4314739" cy="0"/>
          </a:xfrm>
          <a:prstGeom prst="line">
            <a:avLst/>
          </a:prstGeom>
          <a:ln w="76200" cap="flat">
            <a:solidFill>
              <a:srgbClr val="000000"/>
            </a:solidFill>
            <a:prstDash val="solid"/>
            <a:headEnd type="none" w="sm" len="sm"/>
            <a:tailEnd type="none" w="sm" len="sm"/>
          </a:ln>
        </p:spPr>
        <p:txBody>
          <a:bodyPr/>
          <a:lstStyle/>
          <a:p>
            <a:endParaRPr lang="en-CA"/>
          </a:p>
        </p:txBody>
      </p:sp>
      <p:sp>
        <p:nvSpPr>
          <p:cNvPr id="5" name="AutoShape 5"/>
          <p:cNvSpPr/>
          <p:nvPr/>
        </p:nvSpPr>
        <p:spPr>
          <a:xfrm flipV="1">
            <a:off x="9144000" y="1590883"/>
            <a:ext cx="0" cy="7105234"/>
          </a:xfrm>
          <a:prstGeom prst="line">
            <a:avLst/>
          </a:prstGeom>
          <a:ln w="66675" cap="flat">
            <a:solidFill>
              <a:srgbClr val="000000"/>
            </a:solidFill>
            <a:prstDash val="solid"/>
            <a:headEnd type="none" w="sm" len="sm"/>
            <a:tailEnd type="none" w="sm" len="sm"/>
          </a:ln>
        </p:spPr>
        <p:txBody>
          <a:bodyPr/>
          <a:lstStyle/>
          <a:p>
            <a:endParaRPr lang="en-CA"/>
          </a:p>
        </p:txBody>
      </p:sp>
      <p:sp>
        <p:nvSpPr>
          <p:cNvPr id="6" name="TextBox 6"/>
          <p:cNvSpPr txBox="1"/>
          <p:nvPr/>
        </p:nvSpPr>
        <p:spPr>
          <a:xfrm>
            <a:off x="12420600" y="9580446"/>
            <a:ext cx="4727152" cy="417935"/>
          </a:xfrm>
          <a:prstGeom prst="rect">
            <a:avLst/>
          </a:prstGeom>
        </p:spPr>
        <p:txBody>
          <a:bodyPr wrap="square" lIns="0" tIns="0" rIns="0" bIns="0" rtlCol="0" anchor="t">
            <a:spAutoFit/>
          </a:bodyPr>
          <a:lstStyle/>
          <a:p>
            <a:pPr algn="ctr">
              <a:lnSpc>
                <a:spcPts val="3359"/>
              </a:lnSpc>
            </a:pPr>
            <a:r>
              <a:rPr lang="en-US" sz="2400" b="1" dirty="0">
                <a:solidFill>
                  <a:srgbClr val="000000"/>
                </a:solidFill>
                <a:latin typeface="TheSansB 1 Semi-Bold"/>
                <a:ea typeface="TheSansB 1 Semi-Bold"/>
                <a:cs typeface="TheSansB 1 Semi-Bold"/>
                <a:sym typeface="TheSansB 1 Semi-Bold"/>
              </a:rPr>
              <a:t>3 x 2 </a:t>
            </a:r>
            <a:r>
              <a:rPr lang="en-US" sz="2400" b="1" dirty="0" err="1">
                <a:solidFill>
                  <a:srgbClr val="000000"/>
                </a:solidFill>
                <a:latin typeface="TheSansB 1 Semi-Bold"/>
                <a:ea typeface="TheSansB 1 Semi-Bold"/>
                <a:cs typeface="TheSansB 1 Semi-Bold"/>
                <a:sym typeface="TheSansB 1 Semi-Bold"/>
              </a:rPr>
              <a:t>colours</a:t>
            </a:r>
            <a:r>
              <a:rPr lang="en-US" sz="2400" b="1" dirty="0">
                <a:solidFill>
                  <a:srgbClr val="000000"/>
                </a:solidFill>
                <a:latin typeface="TheSansB 1 Semi-Bold"/>
                <a:ea typeface="TheSansB 1 Semi-Bold"/>
                <a:cs typeface="TheSansB 1 Semi-Bold"/>
                <a:sym typeface="TheSansB 1 Semi-Bold"/>
              </a:rPr>
              <a:t> of tokens</a:t>
            </a:r>
          </a:p>
        </p:txBody>
      </p:sp>
      <p:sp>
        <p:nvSpPr>
          <p:cNvPr id="7" name="Freeform 7"/>
          <p:cNvSpPr/>
          <p:nvPr/>
        </p:nvSpPr>
        <p:spPr>
          <a:xfrm>
            <a:off x="11159746" y="5231302"/>
            <a:ext cx="297691" cy="297691"/>
          </a:xfrm>
          <a:custGeom>
            <a:avLst/>
            <a:gdLst/>
            <a:ahLst/>
            <a:cxnLst/>
            <a:rect l="l" t="t" r="r" b="b"/>
            <a:pathLst>
              <a:path w="297691" h="297691">
                <a:moveTo>
                  <a:pt x="0" y="0"/>
                </a:moveTo>
                <a:lnTo>
                  <a:pt x="297691" y="0"/>
                </a:lnTo>
                <a:lnTo>
                  <a:pt x="297691" y="297691"/>
                </a:lnTo>
                <a:lnTo>
                  <a:pt x="0" y="29769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8" name="Freeform 8"/>
          <p:cNvSpPr/>
          <p:nvPr/>
        </p:nvSpPr>
        <p:spPr>
          <a:xfrm>
            <a:off x="13015359" y="8459897"/>
            <a:ext cx="297691" cy="297691"/>
          </a:xfrm>
          <a:custGeom>
            <a:avLst/>
            <a:gdLst/>
            <a:ahLst/>
            <a:cxnLst/>
            <a:rect l="l" t="t" r="r" b="b"/>
            <a:pathLst>
              <a:path w="297691" h="297691">
                <a:moveTo>
                  <a:pt x="0" y="0"/>
                </a:moveTo>
                <a:lnTo>
                  <a:pt x="297691" y="0"/>
                </a:lnTo>
                <a:lnTo>
                  <a:pt x="297691" y="297691"/>
                </a:lnTo>
                <a:lnTo>
                  <a:pt x="0" y="29769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9" name="Freeform 9"/>
          <p:cNvSpPr/>
          <p:nvPr/>
        </p:nvSpPr>
        <p:spPr>
          <a:xfrm>
            <a:off x="8995154" y="5240827"/>
            <a:ext cx="297691" cy="297691"/>
          </a:xfrm>
          <a:custGeom>
            <a:avLst/>
            <a:gdLst/>
            <a:ahLst/>
            <a:cxnLst/>
            <a:rect l="l" t="t" r="r" b="b"/>
            <a:pathLst>
              <a:path w="297691" h="297691">
                <a:moveTo>
                  <a:pt x="0" y="0"/>
                </a:moveTo>
                <a:lnTo>
                  <a:pt x="297692" y="0"/>
                </a:lnTo>
                <a:lnTo>
                  <a:pt x="297692" y="297691"/>
                </a:lnTo>
                <a:lnTo>
                  <a:pt x="0" y="29769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10" name="Freeform 10"/>
          <p:cNvSpPr/>
          <p:nvPr/>
        </p:nvSpPr>
        <p:spPr>
          <a:xfrm>
            <a:off x="4936850" y="8459897"/>
            <a:ext cx="297691" cy="297691"/>
          </a:xfrm>
          <a:custGeom>
            <a:avLst/>
            <a:gdLst/>
            <a:ahLst/>
            <a:cxnLst/>
            <a:rect l="l" t="t" r="r" b="b"/>
            <a:pathLst>
              <a:path w="297691" h="297691">
                <a:moveTo>
                  <a:pt x="0" y="0"/>
                </a:moveTo>
                <a:lnTo>
                  <a:pt x="297691" y="0"/>
                </a:lnTo>
                <a:lnTo>
                  <a:pt x="297691" y="297691"/>
                </a:lnTo>
                <a:lnTo>
                  <a:pt x="0" y="29769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11" name="Freeform 11"/>
          <p:cNvSpPr/>
          <p:nvPr/>
        </p:nvSpPr>
        <p:spPr>
          <a:xfrm>
            <a:off x="8995154" y="8517047"/>
            <a:ext cx="297691" cy="297691"/>
          </a:xfrm>
          <a:custGeom>
            <a:avLst/>
            <a:gdLst/>
            <a:ahLst/>
            <a:cxnLst/>
            <a:rect l="l" t="t" r="r" b="b"/>
            <a:pathLst>
              <a:path w="297691" h="297691">
                <a:moveTo>
                  <a:pt x="0" y="0"/>
                </a:moveTo>
                <a:lnTo>
                  <a:pt x="297692" y="0"/>
                </a:lnTo>
                <a:lnTo>
                  <a:pt x="297692" y="297691"/>
                </a:lnTo>
                <a:lnTo>
                  <a:pt x="0" y="29769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12" name="Freeform 12"/>
          <p:cNvSpPr/>
          <p:nvPr/>
        </p:nvSpPr>
        <p:spPr>
          <a:xfrm>
            <a:off x="8995154" y="1552783"/>
            <a:ext cx="297691" cy="297691"/>
          </a:xfrm>
          <a:custGeom>
            <a:avLst/>
            <a:gdLst/>
            <a:ahLst/>
            <a:cxnLst/>
            <a:rect l="l" t="t" r="r" b="b"/>
            <a:pathLst>
              <a:path w="297691" h="297691">
                <a:moveTo>
                  <a:pt x="0" y="0"/>
                </a:moveTo>
                <a:lnTo>
                  <a:pt x="297692" y="0"/>
                </a:lnTo>
                <a:lnTo>
                  <a:pt x="297692" y="297691"/>
                </a:lnTo>
                <a:lnTo>
                  <a:pt x="0" y="29769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13" name="Freeform 13"/>
          <p:cNvSpPr/>
          <p:nvPr/>
        </p:nvSpPr>
        <p:spPr>
          <a:xfrm>
            <a:off x="6799742" y="5231302"/>
            <a:ext cx="297691" cy="297691"/>
          </a:xfrm>
          <a:custGeom>
            <a:avLst/>
            <a:gdLst/>
            <a:ahLst/>
            <a:cxnLst/>
            <a:rect l="l" t="t" r="r" b="b"/>
            <a:pathLst>
              <a:path w="297691" h="297691">
                <a:moveTo>
                  <a:pt x="0" y="0"/>
                </a:moveTo>
                <a:lnTo>
                  <a:pt x="297691" y="0"/>
                </a:lnTo>
                <a:lnTo>
                  <a:pt x="297691" y="297691"/>
                </a:lnTo>
                <a:lnTo>
                  <a:pt x="0" y="29769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14" name="Freeform 14"/>
          <p:cNvSpPr/>
          <p:nvPr/>
        </p:nvSpPr>
        <p:spPr>
          <a:xfrm>
            <a:off x="16803649" y="6351614"/>
            <a:ext cx="1240793" cy="1240793"/>
          </a:xfrm>
          <a:custGeom>
            <a:avLst/>
            <a:gdLst/>
            <a:ahLst/>
            <a:cxnLst/>
            <a:rect l="l" t="t" r="r" b="b"/>
            <a:pathLst>
              <a:path w="1240793" h="1240793">
                <a:moveTo>
                  <a:pt x="0" y="0"/>
                </a:moveTo>
                <a:lnTo>
                  <a:pt x="1240793" y="0"/>
                </a:lnTo>
                <a:lnTo>
                  <a:pt x="1240793" y="1240794"/>
                </a:lnTo>
                <a:lnTo>
                  <a:pt x="0" y="12407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15" name="Freeform 15"/>
          <p:cNvSpPr/>
          <p:nvPr/>
        </p:nvSpPr>
        <p:spPr>
          <a:xfrm>
            <a:off x="16803649" y="8833201"/>
            <a:ext cx="1240793" cy="1240793"/>
          </a:xfrm>
          <a:custGeom>
            <a:avLst/>
            <a:gdLst/>
            <a:ahLst/>
            <a:cxnLst/>
            <a:rect l="l" t="t" r="r" b="b"/>
            <a:pathLst>
              <a:path w="1240793" h="1240793">
                <a:moveTo>
                  <a:pt x="0" y="0"/>
                </a:moveTo>
                <a:lnTo>
                  <a:pt x="1240793" y="0"/>
                </a:lnTo>
                <a:lnTo>
                  <a:pt x="1240793" y="1240793"/>
                </a:lnTo>
                <a:lnTo>
                  <a:pt x="0" y="124079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16" name="Freeform 16"/>
          <p:cNvSpPr/>
          <p:nvPr/>
        </p:nvSpPr>
        <p:spPr>
          <a:xfrm>
            <a:off x="16803649" y="7592408"/>
            <a:ext cx="1240793" cy="1240793"/>
          </a:xfrm>
          <a:custGeom>
            <a:avLst/>
            <a:gdLst/>
            <a:ahLst/>
            <a:cxnLst/>
            <a:rect l="l" t="t" r="r" b="b"/>
            <a:pathLst>
              <a:path w="1240793" h="1240793">
                <a:moveTo>
                  <a:pt x="0" y="0"/>
                </a:moveTo>
                <a:lnTo>
                  <a:pt x="1240793" y="0"/>
                </a:lnTo>
                <a:lnTo>
                  <a:pt x="1240793" y="1240793"/>
                </a:lnTo>
                <a:lnTo>
                  <a:pt x="0" y="124079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17" name="Freeform 17"/>
          <p:cNvSpPr/>
          <p:nvPr/>
        </p:nvSpPr>
        <p:spPr>
          <a:xfrm>
            <a:off x="16803649" y="5110821"/>
            <a:ext cx="1240793" cy="1240793"/>
          </a:xfrm>
          <a:custGeom>
            <a:avLst/>
            <a:gdLst/>
            <a:ahLst/>
            <a:cxnLst/>
            <a:rect l="l" t="t" r="r" b="b"/>
            <a:pathLst>
              <a:path w="1240793" h="1240793">
                <a:moveTo>
                  <a:pt x="0" y="0"/>
                </a:moveTo>
                <a:lnTo>
                  <a:pt x="1240793" y="0"/>
                </a:lnTo>
                <a:lnTo>
                  <a:pt x="1240793" y="1240793"/>
                </a:lnTo>
                <a:lnTo>
                  <a:pt x="0" y="124079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A"/>
          </a:p>
        </p:txBody>
      </p:sp>
      <p:sp>
        <p:nvSpPr>
          <p:cNvPr id="18" name="Freeform 18"/>
          <p:cNvSpPr/>
          <p:nvPr/>
        </p:nvSpPr>
        <p:spPr>
          <a:xfrm>
            <a:off x="16803649" y="3870028"/>
            <a:ext cx="1240793" cy="1240793"/>
          </a:xfrm>
          <a:custGeom>
            <a:avLst/>
            <a:gdLst/>
            <a:ahLst/>
            <a:cxnLst/>
            <a:rect l="l" t="t" r="r" b="b"/>
            <a:pathLst>
              <a:path w="1240793" h="1240793">
                <a:moveTo>
                  <a:pt x="0" y="0"/>
                </a:moveTo>
                <a:lnTo>
                  <a:pt x="1240793" y="0"/>
                </a:lnTo>
                <a:lnTo>
                  <a:pt x="1240793" y="1240793"/>
                </a:lnTo>
                <a:lnTo>
                  <a:pt x="0" y="124079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A"/>
          </a:p>
        </p:txBody>
      </p:sp>
      <p:sp>
        <p:nvSpPr>
          <p:cNvPr id="19" name="Freeform 19"/>
          <p:cNvSpPr/>
          <p:nvPr/>
        </p:nvSpPr>
        <p:spPr>
          <a:xfrm>
            <a:off x="16803649" y="2629235"/>
            <a:ext cx="1240793" cy="1240793"/>
          </a:xfrm>
          <a:custGeom>
            <a:avLst/>
            <a:gdLst/>
            <a:ahLst/>
            <a:cxnLst/>
            <a:rect l="l" t="t" r="r" b="b"/>
            <a:pathLst>
              <a:path w="1240793" h="1240793">
                <a:moveTo>
                  <a:pt x="0" y="0"/>
                </a:moveTo>
                <a:lnTo>
                  <a:pt x="1240793" y="0"/>
                </a:lnTo>
                <a:lnTo>
                  <a:pt x="1240793" y="1240793"/>
                </a:lnTo>
                <a:lnTo>
                  <a:pt x="0" y="124079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A"/>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2E89FA-9A4C-B9DC-73F0-2D8C69668226}"/>
              </a:ext>
            </a:extLst>
          </p:cNvPr>
          <p:cNvSpPr txBox="1"/>
          <p:nvPr/>
        </p:nvSpPr>
        <p:spPr>
          <a:xfrm>
            <a:off x="381000" y="723900"/>
            <a:ext cx="17526000" cy="7263527"/>
          </a:xfrm>
          <a:prstGeom prst="rect">
            <a:avLst/>
          </a:prstGeom>
          <a:noFill/>
        </p:spPr>
        <p:txBody>
          <a:bodyPr wrap="square" rtlCol="0">
            <a:spAutoFit/>
          </a:bodyPr>
          <a:lstStyle/>
          <a:p>
            <a:r>
              <a:rPr lang="en-US" sz="2800" b="1" dirty="0" err="1"/>
              <a:t>Tsoro</a:t>
            </a:r>
            <a:r>
              <a:rPr lang="en-US" sz="2800" b="1" dirty="0"/>
              <a:t> </a:t>
            </a:r>
            <a:r>
              <a:rPr lang="en-US" sz="2800" b="1" dirty="0" err="1"/>
              <a:t>Yematatu</a:t>
            </a:r>
            <a:r>
              <a:rPr lang="en-US" sz="2800" dirty="0"/>
              <a:t> is a two-player abstract strategy game from Zimbabwe. </a:t>
            </a:r>
          </a:p>
          <a:p>
            <a:endParaRPr lang="en-US" sz="2800" dirty="0"/>
          </a:p>
          <a:p>
            <a:r>
              <a:rPr lang="en-US" sz="2800" dirty="0"/>
              <a:t>Here are the basic rules:</a:t>
            </a:r>
          </a:p>
          <a:p>
            <a:r>
              <a:rPr lang="en-US" sz="2800" b="1" dirty="0"/>
              <a:t>Objective</a:t>
            </a:r>
            <a:r>
              <a:rPr lang="en-US" sz="2800" dirty="0"/>
              <a:t>: Be the first to form a row of three pieces in a straight line.</a:t>
            </a:r>
          </a:p>
          <a:p>
            <a:endParaRPr lang="en-US" sz="2800" dirty="0"/>
          </a:p>
          <a:p>
            <a:r>
              <a:rPr lang="en-US" sz="2800" b="1" dirty="0"/>
              <a:t>Setup</a:t>
            </a:r>
            <a:r>
              <a:rPr lang="en-US" sz="2800" dirty="0"/>
              <a:t>: Each player has three pieces, and the board is an isosceles triangle with seven intersection points.</a:t>
            </a:r>
          </a:p>
          <a:p>
            <a:endParaRPr lang="en-US" sz="2800" dirty="0"/>
          </a:p>
          <a:p>
            <a:r>
              <a:rPr lang="en-US" sz="2800" b="1" dirty="0"/>
              <a:t>Gameplay</a:t>
            </a:r>
            <a:r>
              <a:rPr lang="en-US" sz="2800" dirty="0"/>
              <a:t>:</a:t>
            </a:r>
          </a:p>
          <a:p>
            <a:r>
              <a:rPr lang="en-US" sz="2800" dirty="0"/>
              <a:t>Players take turns dropping their pieces on vacant points on the board.</a:t>
            </a:r>
          </a:p>
          <a:p>
            <a:endParaRPr lang="en-US" sz="2800" dirty="0"/>
          </a:p>
          <a:p>
            <a:r>
              <a:rPr lang="en-US" sz="2800" dirty="0"/>
              <a:t>After all pieces are dropped, players can move their pieces to adjacent points or jump over other pieces to reach vacant points.</a:t>
            </a:r>
          </a:p>
          <a:p>
            <a:endParaRPr lang="en-US" sz="2800" dirty="0"/>
          </a:p>
          <a:p>
            <a:r>
              <a:rPr lang="en-US" sz="2800" dirty="0"/>
              <a:t>There are no captures; pieces can only move or jump over each other.</a:t>
            </a:r>
          </a:p>
          <a:p>
            <a:endParaRPr lang="en-US" sz="2800" dirty="0"/>
          </a:p>
          <a:p>
            <a:r>
              <a:rPr lang="en-US" sz="2800" b="1" dirty="0"/>
              <a:t>Winning</a:t>
            </a:r>
            <a:r>
              <a:rPr lang="en-US" sz="2800" dirty="0"/>
              <a:t>: The game can last a long time, and if no one can form a three-in-a-row, players can agree to a draw.</a:t>
            </a:r>
          </a:p>
          <a:p>
            <a:endParaRPr lang="en-CA" dirty="0"/>
          </a:p>
        </p:txBody>
      </p:sp>
    </p:spTree>
    <p:extLst>
      <p:ext uri="{BB962C8B-B14F-4D97-AF65-F5344CB8AC3E}">
        <p14:creationId xmlns:p14="http://schemas.microsoft.com/office/powerpoint/2010/main" val="2318798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2DF65-9374-8F9D-F6E8-529A20F5620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55E8C86-8C25-6E9D-3776-77A9D533F185}"/>
              </a:ext>
            </a:extLst>
          </p:cNvPr>
          <p:cNvGrpSpPr/>
          <p:nvPr/>
        </p:nvGrpSpPr>
        <p:grpSpPr>
          <a:xfrm>
            <a:off x="54403" y="0"/>
            <a:ext cx="18233597" cy="10287000"/>
            <a:chOff x="0" y="0"/>
            <a:chExt cx="1149350" cy="1149350"/>
          </a:xfrm>
        </p:grpSpPr>
        <p:sp>
          <p:nvSpPr>
            <p:cNvPr id="3" name="Freeform 3">
              <a:extLst>
                <a:ext uri="{FF2B5EF4-FFF2-40B4-BE49-F238E27FC236}">
                  <a16:creationId xmlns:a16="http://schemas.microsoft.com/office/drawing/2014/main" id="{2AC3FCD2-1E6F-DF63-9246-AC294FA9D7FF}"/>
                </a:ext>
              </a:extLst>
            </p:cNvPr>
            <p:cNvSpPr/>
            <p:nvPr/>
          </p:nvSpPr>
          <p:spPr>
            <a:xfrm>
              <a:off x="0" y="0"/>
              <a:ext cx="8975125" cy="5063571"/>
            </a:xfrm>
            <a:custGeom>
              <a:avLst/>
              <a:gdLst/>
              <a:ahLst/>
              <a:cxnLst/>
              <a:rect l="l" t="t" r="r" b="b"/>
              <a:pathLst>
                <a:path w="8975125" h="5063571">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1172B7">
                <a:alpha val="18824"/>
              </a:srgbClr>
            </a:solidFill>
          </p:spPr>
          <p:txBody>
            <a:bodyPr/>
            <a:lstStyle/>
            <a:p>
              <a:endParaRPr lang="en-CA"/>
            </a:p>
          </p:txBody>
        </p:sp>
      </p:grpSp>
      <p:grpSp>
        <p:nvGrpSpPr>
          <p:cNvPr id="4" name="Group 4">
            <a:extLst>
              <a:ext uri="{FF2B5EF4-FFF2-40B4-BE49-F238E27FC236}">
                <a16:creationId xmlns:a16="http://schemas.microsoft.com/office/drawing/2014/main" id="{9211A17F-37F2-5336-3A2F-2A78293A7ED5}"/>
              </a:ext>
            </a:extLst>
          </p:cNvPr>
          <p:cNvGrpSpPr/>
          <p:nvPr/>
        </p:nvGrpSpPr>
        <p:grpSpPr>
          <a:xfrm>
            <a:off x="-761691" y="-813721"/>
            <a:ext cx="4013354" cy="11914442"/>
            <a:chOff x="0" y="0"/>
            <a:chExt cx="1057015" cy="3137960"/>
          </a:xfrm>
        </p:grpSpPr>
        <p:sp>
          <p:nvSpPr>
            <p:cNvPr id="5" name="Freeform 5">
              <a:extLst>
                <a:ext uri="{FF2B5EF4-FFF2-40B4-BE49-F238E27FC236}">
                  <a16:creationId xmlns:a16="http://schemas.microsoft.com/office/drawing/2014/main" id="{6F1DEDAC-E23A-D238-7804-25AE1F0B1782}"/>
                </a:ext>
              </a:extLst>
            </p:cNvPr>
            <p:cNvSpPr/>
            <p:nvPr/>
          </p:nvSpPr>
          <p:spPr>
            <a:xfrm>
              <a:off x="0" y="0"/>
              <a:ext cx="1057015" cy="3137960"/>
            </a:xfrm>
            <a:custGeom>
              <a:avLst/>
              <a:gdLst/>
              <a:ahLst/>
              <a:cxnLst/>
              <a:rect l="l" t="t" r="r" b="b"/>
              <a:pathLst>
                <a:path w="1057015" h="3137960">
                  <a:moveTo>
                    <a:pt x="73304" y="0"/>
                  </a:moveTo>
                  <a:lnTo>
                    <a:pt x="983711" y="0"/>
                  </a:lnTo>
                  <a:cubicBezTo>
                    <a:pt x="1003153" y="0"/>
                    <a:pt x="1021798" y="7723"/>
                    <a:pt x="1035545" y="21470"/>
                  </a:cubicBezTo>
                  <a:cubicBezTo>
                    <a:pt x="1049292" y="35217"/>
                    <a:pt x="1057015" y="53862"/>
                    <a:pt x="1057015" y="73304"/>
                  </a:cubicBezTo>
                  <a:lnTo>
                    <a:pt x="1057015" y="3064657"/>
                  </a:lnTo>
                  <a:cubicBezTo>
                    <a:pt x="1057015" y="3105141"/>
                    <a:pt x="1024196" y="3137960"/>
                    <a:pt x="983711" y="3137960"/>
                  </a:cubicBezTo>
                  <a:lnTo>
                    <a:pt x="73304" y="3137960"/>
                  </a:lnTo>
                  <a:cubicBezTo>
                    <a:pt x="32819" y="3137960"/>
                    <a:pt x="0" y="3105141"/>
                    <a:pt x="0" y="3064657"/>
                  </a:cubicBezTo>
                  <a:lnTo>
                    <a:pt x="0" y="73304"/>
                  </a:lnTo>
                  <a:cubicBezTo>
                    <a:pt x="0" y="32819"/>
                    <a:pt x="32819" y="0"/>
                    <a:pt x="73304" y="0"/>
                  </a:cubicBezTo>
                  <a:close/>
                </a:path>
              </a:pathLst>
            </a:custGeom>
            <a:solidFill>
              <a:srgbClr val="B6E4DD"/>
            </a:solidFill>
            <a:ln w="95250" cap="rnd">
              <a:solidFill>
                <a:srgbClr val="000000"/>
              </a:solidFill>
              <a:prstDash val="solid"/>
              <a:round/>
            </a:ln>
          </p:spPr>
          <p:txBody>
            <a:bodyPr/>
            <a:lstStyle/>
            <a:p>
              <a:endParaRPr lang="en-CA"/>
            </a:p>
          </p:txBody>
        </p:sp>
        <p:sp>
          <p:nvSpPr>
            <p:cNvPr id="6" name="TextBox 6">
              <a:extLst>
                <a:ext uri="{FF2B5EF4-FFF2-40B4-BE49-F238E27FC236}">
                  <a16:creationId xmlns:a16="http://schemas.microsoft.com/office/drawing/2014/main" id="{18E8EFF6-2C5D-CC18-88CF-0C4D447A38F7}"/>
                </a:ext>
              </a:extLst>
            </p:cNvPr>
            <p:cNvSpPr txBox="1"/>
            <p:nvPr/>
          </p:nvSpPr>
          <p:spPr>
            <a:xfrm>
              <a:off x="0" y="-38100"/>
              <a:ext cx="1057015" cy="3176060"/>
            </a:xfrm>
            <a:prstGeom prst="rect">
              <a:avLst/>
            </a:prstGeom>
          </p:spPr>
          <p:txBody>
            <a:bodyPr lIns="50800" tIns="50800" rIns="50800" bIns="50800" rtlCol="0" anchor="ctr"/>
            <a:lstStyle/>
            <a:p>
              <a:pPr algn="ctr">
                <a:lnSpc>
                  <a:spcPts val="2659"/>
                </a:lnSpc>
              </a:pPr>
              <a:endParaRPr/>
            </a:p>
          </p:txBody>
        </p:sp>
      </p:grpSp>
      <p:sp>
        <p:nvSpPr>
          <p:cNvPr id="7" name="Freeform 7">
            <a:extLst>
              <a:ext uri="{FF2B5EF4-FFF2-40B4-BE49-F238E27FC236}">
                <a16:creationId xmlns:a16="http://schemas.microsoft.com/office/drawing/2014/main" id="{5C4ACE90-9FED-0270-ED3B-9D87833A2D1E}"/>
              </a:ext>
            </a:extLst>
          </p:cNvPr>
          <p:cNvSpPr/>
          <p:nvPr/>
        </p:nvSpPr>
        <p:spPr>
          <a:xfrm rot="9995285" flipV="1">
            <a:off x="7306949" y="1127156"/>
            <a:ext cx="2686695" cy="1198938"/>
          </a:xfrm>
          <a:custGeom>
            <a:avLst/>
            <a:gdLst/>
            <a:ahLst/>
            <a:cxnLst/>
            <a:rect l="l" t="t" r="r" b="b"/>
            <a:pathLst>
              <a:path w="2686695" h="1198938">
                <a:moveTo>
                  <a:pt x="0" y="1198938"/>
                </a:moveTo>
                <a:lnTo>
                  <a:pt x="2686695" y="1198938"/>
                </a:lnTo>
                <a:lnTo>
                  <a:pt x="2686695" y="0"/>
                </a:lnTo>
                <a:lnTo>
                  <a:pt x="0" y="0"/>
                </a:lnTo>
                <a:lnTo>
                  <a:pt x="0" y="119893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8" name="Freeform 8">
            <a:extLst>
              <a:ext uri="{FF2B5EF4-FFF2-40B4-BE49-F238E27FC236}">
                <a16:creationId xmlns:a16="http://schemas.microsoft.com/office/drawing/2014/main" id="{272FD6B3-A34B-EDD4-633A-C9B0F5E2E215}"/>
              </a:ext>
            </a:extLst>
          </p:cNvPr>
          <p:cNvSpPr/>
          <p:nvPr/>
        </p:nvSpPr>
        <p:spPr>
          <a:xfrm rot="584821" flipH="1" flipV="1">
            <a:off x="7286636" y="7801701"/>
            <a:ext cx="2686695" cy="1198938"/>
          </a:xfrm>
          <a:custGeom>
            <a:avLst/>
            <a:gdLst/>
            <a:ahLst/>
            <a:cxnLst/>
            <a:rect l="l" t="t" r="r" b="b"/>
            <a:pathLst>
              <a:path w="2686695" h="1198938">
                <a:moveTo>
                  <a:pt x="2686695" y="1198938"/>
                </a:moveTo>
                <a:lnTo>
                  <a:pt x="0" y="1198938"/>
                </a:lnTo>
                <a:lnTo>
                  <a:pt x="0" y="0"/>
                </a:lnTo>
                <a:lnTo>
                  <a:pt x="2686695" y="0"/>
                </a:lnTo>
                <a:lnTo>
                  <a:pt x="2686695" y="119893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9" name="Freeform 9">
            <a:extLst>
              <a:ext uri="{FF2B5EF4-FFF2-40B4-BE49-F238E27FC236}">
                <a16:creationId xmlns:a16="http://schemas.microsoft.com/office/drawing/2014/main" id="{59815E11-0920-4380-0D28-C579F81A7A9F}"/>
              </a:ext>
            </a:extLst>
          </p:cNvPr>
          <p:cNvSpPr/>
          <p:nvPr/>
        </p:nvSpPr>
        <p:spPr>
          <a:xfrm>
            <a:off x="928716" y="2457169"/>
            <a:ext cx="8088098" cy="5580788"/>
          </a:xfrm>
          <a:custGeom>
            <a:avLst/>
            <a:gdLst/>
            <a:ahLst/>
            <a:cxnLst/>
            <a:rect l="l" t="t" r="r" b="b"/>
            <a:pathLst>
              <a:path w="8088098" h="5580788">
                <a:moveTo>
                  <a:pt x="0" y="0"/>
                </a:moveTo>
                <a:lnTo>
                  <a:pt x="8088098" y="0"/>
                </a:lnTo>
                <a:lnTo>
                  <a:pt x="8088098" y="5580788"/>
                </a:lnTo>
                <a:lnTo>
                  <a:pt x="0" y="55807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grpSp>
        <p:nvGrpSpPr>
          <p:cNvPr id="10" name="Group 10">
            <a:extLst>
              <a:ext uri="{FF2B5EF4-FFF2-40B4-BE49-F238E27FC236}">
                <a16:creationId xmlns:a16="http://schemas.microsoft.com/office/drawing/2014/main" id="{4E30E9F0-6FF5-B64C-A7D9-7DA79364580A}"/>
              </a:ext>
            </a:extLst>
          </p:cNvPr>
          <p:cNvGrpSpPr/>
          <p:nvPr/>
        </p:nvGrpSpPr>
        <p:grpSpPr>
          <a:xfrm>
            <a:off x="13814920" y="1552946"/>
            <a:ext cx="3403754" cy="3403754"/>
            <a:chOff x="0" y="0"/>
            <a:chExt cx="896462" cy="896462"/>
          </a:xfrm>
        </p:grpSpPr>
        <p:sp>
          <p:nvSpPr>
            <p:cNvPr id="11" name="Freeform 11">
              <a:extLst>
                <a:ext uri="{FF2B5EF4-FFF2-40B4-BE49-F238E27FC236}">
                  <a16:creationId xmlns:a16="http://schemas.microsoft.com/office/drawing/2014/main" id="{86E44AF4-55E1-3A88-9B72-323F3790DDBE}"/>
                </a:ext>
              </a:extLst>
            </p:cNvPr>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B6E4DD"/>
            </a:solidFill>
            <a:ln w="95250" cap="rnd">
              <a:solidFill>
                <a:srgbClr val="000000"/>
              </a:solidFill>
              <a:prstDash val="solid"/>
              <a:round/>
            </a:ln>
          </p:spPr>
          <p:txBody>
            <a:bodyPr/>
            <a:lstStyle/>
            <a:p>
              <a:endParaRPr lang="en-CA"/>
            </a:p>
          </p:txBody>
        </p:sp>
        <p:sp>
          <p:nvSpPr>
            <p:cNvPr id="12" name="TextBox 12">
              <a:extLst>
                <a:ext uri="{FF2B5EF4-FFF2-40B4-BE49-F238E27FC236}">
                  <a16:creationId xmlns:a16="http://schemas.microsoft.com/office/drawing/2014/main" id="{56FB1E5D-A5E3-E084-14D4-1B78B8E246C7}"/>
                </a:ext>
              </a:extLst>
            </p:cNvPr>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grpSp>
        <p:nvGrpSpPr>
          <p:cNvPr id="13" name="Group 13">
            <a:extLst>
              <a:ext uri="{FF2B5EF4-FFF2-40B4-BE49-F238E27FC236}">
                <a16:creationId xmlns:a16="http://schemas.microsoft.com/office/drawing/2014/main" id="{2BBE4E16-4CF8-8ECE-1C31-703D12CAC05C}"/>
              </a:ext>
            </a:extLst>
          </p:cNvPr>
          <p:cNvGrpSpPr/>
          <p:nvPr/>
        </p:nvGrpSpPr>
        <p:grpSpPr>
          <a:xfrm>
            <a:off x="10055428" y="1552946"/>
            <a:ext cx="3403754" cy="3403754"/>
            <a:chOff x="0" y="0"/>
            <a:chExt cx="896462" cy="896462"/>
          </a:xfrm>
        </p:grpSpPr>
        <p:sp>
          <p:nvSpPr>
            <p:cNvPr id="14" name="Freeform 14">
              <a:extLst>
                <a:ext uri="{FF2B5EF4-FFF2-40B4-BE49-F238E27FC236}">
                  <a16:creationId xmlns:a16="http://schemas.microsoft.com/office/drawing/2014/main" id="{990FF186-E95D-4951-3BC8-8FDB9CB83AC6}"/>
                </a:ext>
              </a:extLst>
            </p:cNvPr>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1172B7"/>
            </a:solidFill>
            <a:ln w="95250" cap="rnd">
              <a:solidFill>
                <a:srgbClr val="000000"/>
              </a:solidFill>
              <a:prstDash val="solid"/>
              <a:round/>
            </a:ln>
          </p:spPr>
          <p:txBody>
            <a:bodyPr/>
            <a:lstStyle/>
            <a:p>
              <a:endParaRPr lang="en-CA"/>
            </a:p>
          </p:txBody>
        </p:sp>
        <p:sp>
          <p:nvSpPr>
            <p:cNvPr id="15" name="TextBox 15">
              <a:extLst>
                <a:ext uri="{FF2B5EF4-FFF2-40B4-BE49-F238E27FC236}">
                  <a16:creationId xmlns:a16="http://schemas.microsoft.com/office/drawing/2014/main" id="{8BBBC0C7-B24C-BEAD-5F95-14F717F72B81}"/>
                </a:ext>
              </a:extLst>
            </p:cNvPr>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grpSp>
        <p:nvGrpSpPr>
          <p:cNvPr id="16" name="Group 16">
            <a:extLst>
              <a:ext uri="{FF2B5EF4-FFF2-40B4-BE49-F238E27FC236}">
                <a16:creationId xmlns:a16="http://schemas.microsoft.com/office/drawing/2014/main" id="{6B3C8A84-8BEB-7F8B-D6BE-2C791DD7BD8F}"/>
              </a:ext>
            </a:extLst>
          </p:cNvPr>
          <p:cNvGrpSpPr/>
          <p:nvPr/>
        </p:nvGrpSpPr>
        <p:grpSpPr>
          <a:xfrm>
            <a:off x="10055428" y="5828845"/>
            <a:ext cx="3403754" cy="3403754"/>
            <a:chOff x="0" y="0"/>
            <a:chExt cx="896462" cy="896462"/>
          </a:xfrm>
        </p:grpSpPr>
        <p:sp>
          <p:nvSpPr>
            <p:cNvPr id="17" name="Freeform 17">
              <a:extLst>
                <a:ext uri="{FF2B5EF4-FFF2-40B4-BE49-F238E27FC236}">
                  <a16:creationId xmlns:a16="http://schemas.microsoft.com/office/drawing/2014/main" id="{4F9C2E6A-97AA-3B08-E42F-3EFE1126C9B6}"/>
                </a:ext>
              </a:extLst>
            </p:cNvPr>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32B070"/>
            </a:solidFill>
            <a:ln w="95250" cap="rnd">
              <a:solidFill>
                <a:srgbClr val="000000"/>
              </a:solidFill>
              <a:prstDash val="solid"/>
              <a:round/>
            </a:ln>
          </p:spPr>
          <p:txBody>
            <a:bodyPr/>
            <a:lstStyle/>
            <a:p>
              <a:endParaRPr lang="en-CA"/>
            </a:p>
          </p:txBody>
        </p:sp>
        <p:sp>
          <p:nvSpPr>
            <p:cNvPr id="18" name="TextBox 18">
              <a:extLst>
                <a:ext uri="{FF2B5EF4-FFF2-40B4-BE49-F238E27FC236}">
                  <a16:creationId xmlns:a16="http://schemas.microsoft.com/office/drawing/2014/main" id="{6D03C1CA-90F1-4E7D-C74B-C026CAAA9D6D}"/>
                </a:ext>
              </a:extLst>
            </p:cNvPr>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grpSp>
        <p:nvGrpSpPr>
          <p:cNvPr id="19" name="Group 19">
            <a:extLst>
              <a:ext uri="{FF2B5EF4-FFF2-40B4-BE49-F238E27FC236}">
                <a16:creationId xmlns:a16="http://schemas.microsoft.com/office/drawing/2014/main" id="{EB597550-810D-CD2D-4A7B-01336F352075}"/>
              </a:ext>
            </a:extLst>
          </p:cNvPr>
          <p:cNvGrpSpPr/>
          <p:nvPr/>
        </p:nvGrpSpPr>
        <p:grpSpPr>
          <a:xfrm>
            <a:off x="13813962" y="5828845"/>
            <a:ext cx="3403754" cy="3403754"/>
            <a:chOff x="0" y="0"/>
            <a:chExt cx="896462" cy="896462"/>
          </a:xfrm>
        </p:grpSpPr>
        <p:sp>
          <p:nvSpPr>
            <p:cNvPr id="20" name="Freeform 20">
              <a:extLst>
                <a:ext uri="{FF2B5EF4-FFF2-40B4-BE49-F238E27FC236}">
                  <a16:creationId xmlns:a16="http://schemas.microsoft.com/office/drawing/2014/main" id="{24F6575F-D9AC-721F-15F1-F53313E4721F}"/>
                </a:ext>
              </a:extLst>
            </p:cNvPr>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FE6EC6"/>
            </a:solidFill>
            <a:ln w="95250" cap="rnd">
              <a:solidFill>
                <a:srgbClr val="000000"/>
              </a:solidFill>
              <a:prstDash val="solid"/>
              <a:round/>
            </a:ln>
          </p:spPr>
          <p:txBody>
            <a:bodyPr/>
            <a:lstStyle/>
            <a:p>
              <a:endParaRPr lang="en-CA"/>
            </a:p>
          </p:txBody>
        </p:sp>
        <p:sp>
          <p:nvSpPr>
            <p:cNvPr id="21" name="TextBox 21">
              <a:extLst>
                <a:ext uri="{FF2B5EF4-FFF2-40B4-BE49-F238E27FC236}">
                  <a16:creationId xmlns:a16="http://schemas.microsoft.com/office/drawing/2014/main" id="{27891444-C6A8-2BA7-85EE-24A0D2F03627}"/>
                </a:ext>
              </a:extLst>
            </p:cNvPr>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sp>
        <p:nvSpPr>
          <p:cNvPr id="22" name="Freeform 22">
            <a:extLst>
              <a:ext uri="{FF2B5EF4-FFF2-40B4-BE49-F238E27FC236}">
                <a16:creationId xmlns:a16="http://schemas.microsoft.com/office/drawing/2014/main" id="{85C32422-088B-0BE1-488A-167DDE5AB283}"/>
              </a:ext>
            </a:extLst>
          </p:cNvPr>
          <p:cNvSpPr/>
          <p:nvPr/>
        </p:nvSpPr>
        <p:spPr>
          <a:xfrm rot="1435348">
            <a:off x="16609315" y="485203"/>
            <a:ext cx="1000805" cy="903644"/>
          </a:xfrm>
          <a:custGeom>
            <a:avLst/>
            <a:gdLst/>
            <a:ahLst/>
            <a:cxnLst/>
            <a:rect l="l" t="t" r="r" b="b"/>
            <a:pathLst>
              <a:path w="1000805" h="903644">
                <a:moveTo>
                  <a:pt x="0" y="0"/>
                </a:moveTo>
                <a:lnTo>
                  <a:pt x="1000806" y="0"/>
                </a:lnTo>
                <a:lnTo>
                  <a:pt x="1000806" y="903643"/>
                </a:lnTo>
                <a:lnTo>
                  <a:pt x="0" y="9036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23" name="Freeform 23">
            <a:extLst>
              <a:ext uri="{FF2B5EF4-FFF2-40B4-BE49-F238E27FC236}">
                <a16:creationId xmlns:a16="http://schemas.microsoft.com/office/drawing/2014/main" id="{6EFB6979-8C7F-3305-9DD4-A44DC60EC7F6}"/>
              </a:ext>
            </a:extLst>
          </p:cNvPr>
          <p:cNvSpPr/>
          <p:nvPr/>
        </p:nvSpPr>
        <p:spPr>
          <a:xfrm rot="5549187">
            <a:off x="17105497" y="8766185"/>
            <a:ext cx="971928" cy="984231"/>
          </a:xfrm>
          <a:custGeom>
            <a:avLst/>
            <a:gdLst/>
            <a:ahLst/>
            <a:cxnLst/>
            <a:rect l="l" t="t" r="r" b="b"/>
            <a:pathLst>
              <a:path w="971928" h="984231">
                <a:moveTo>
                  <a:pt x="0" y="0"/>
                </a:moveTo>
                <a:lnTo>
                  <a:pt x="971928" y="0"/>
                </a:lnTo>
                <a:lnTo>
                  <a:pt x="971928" y="984230"/>
                </a:lnTo>
                <a:lnTo>
                  <a:pt x="0" y="98423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grpSp>
        <p:nvGrpSpPr>
          <p:cNvPr id="24" name="Group 24">
            <a:extLst>
              <a:ext uri="{FF2B5EF4-FFF2-40B4-BE49-F238E27FC236}">
                <a16:creationId xmlns:a16="http://schemas.microsoft.com/office/drawing/2014/main" id="{811AFCB6-66E2-CA03-5778-C9B4090A957D}"/>
              </a:ext>
            </a:extLst>
          </p:cNvPr>
          <p:cNvGrpSpPr/>
          <p:nvPr/>
        </p:nvGrpSpPr>
        <p:grpSpPr>
          <a:xfrm>
            <a:off x="10245963" y="1091351"/>
            <a:ext cx="3022684" cy="923190"/>
            <a:chOff x="0" y="0"/>
            <a:chExt cx="796098" cy="243145"/>
          </a:xfrm>
        </p:grpSpPr>
        <p:sp>
          <p:nvSpPr>
            <p:cNvPr id="25" name="Freeform 25">
              <a:extLst>
                <a:ext uri="{FF2B5EF4-FFF2-40B4-BE49-F238E27FC236}">
                  <a16:creationId xmlns:a16="http://schemas.microsoft.com/office/drawing/2014/main" id="{629429D1-2511-76FC-3FD9-74A6C0C1ACC0}"/>
                </a:ext>
              </a:extLst>
            </p:cNvPr>
            <p:cNvSpPr/>
            <p:nvPr/>
          </p:nvSpPr>
          <p:spPr>
            <a:xfrm>
              <a:off x="0" y="0"/>
              <a:ext cx="796098" cy="243145"/>
            </a:xfrm>
            <a:custGeom>
              <a:avLst/>
              <a:gdLst/>
              <a:ahLst/>
              <a:cxnLst/>
              <a:rect l="l" t="t" r="r" b="b"/>
              <a:pathLst>
                <a:path w="796098" h="243145">
                  <a:moveTo>
                    <a:pt x="97328" y="0"/>
                  </a:moveTo>
                  <a:lnTo>
                    <a:pt x="698769" y="0"/>
                  </a:lnTo>
                  <a:cubicBezTo>
                    <a:pt x="752522" y="0"/>
                    <a:pt x="796098" y="43575"/>
                    <a:pt x="796098" y="97328"/>
                  </a:cubicBezTo>
                  <a:lnTo>
                    <a:pt x="796098" y="145816"/>
                  </a:lnTo>
                  <a:cubicBezTo>
                    <a:pt x="796098" y="171629"/>
                    <a:pt x="785844" y="196385"/>
                    <a:pt x="767591" y="214638"/>
                  </a:cubicBezTo>
                  <a:cubicBezTo>
                    <a:pt x="749338" y="232891"/>
                    <a:pt x="724582" y="243145"/>
                    <a:pt x="698769" y="243145"/>
                  </a:cubicBezTo>
                  <a:lnTo>
                    <a:pt x="97328" y="243145"/>
                  </a:lnTo>
                  <a:cubicBezTo>
                    <a:pt x="71515" y="243145"/>
                    <a:pt x="46759" y="232891"/>
                    <a:pt x="28507" y="214638"/>
                  </a:cubicBezTo>
                  <a:cubicBezTo>
                    <a:pt x="10254" y="196385"/>
                    <a:pt x="0" y="171629"/>
                    <a:pt x="0" y="145816"/>
                  </a:cubicBezTo>
                  <a:lnTo>
                    <a:pt x="0" y="97328"/>
                  </a:lnTo>
                  <a:cubicBezTo>
                    <a:pt x="0" y="71515"/>
                    <a:pt x="10254" y="46759"/>
                    <a:pt x="28507" y="28507"/>
                  </a:cubicBezTo>
                  <a:cubicBezTo>
                    <a:pt x="46759" y="10254"/>
                    <a:pt x="71515" y="0"/>
                    <a:pt x="97328" y="0"/>
                  </a:cubicBezTo>
                  <a:close/>
                </a:path>
              </a:pathLst>
            </a:custGeom>
            <a:solidFill>
              <a:srgbClr val="FFFFFF"/>
            </a:solidFill>
            <a:ln w="95250" cap="rnd">
              <a:solidFill>
                <a:srgbClr val="000000"/>
              </a:solidFill>
              <a:prstDash val="solid"/>
              <a:round/>
            </a:ln>
          </p:spPr>
          <p:txBody>
            <a:bodyPr/>
            <a:lstStyle/>
            <a:p>
              <a:endParaRPr lang="en-CA"/>
            </a:p>
          </p:txBody>
        </p:sp>
        <p:sp>
          <p:nvSpPr>
            <p:cNvPr id="26" name="TextBox 26">
              <a:extLst>
                <a:ext uri="{FF2B5EF4-FFF2-40B4-BE49-F238E27FC236}">
                  <a16:creationId xmlns:a16="http://schemas.microsoft.com/office/drawing/2014/main" id="{53AF973A-4FB0-517F-47F1-A1CB9ECB7888}"/>
                </a:ext>
              </a:extLst>
            </p:cNvPr>
            <p:cNvSpPr txBox="1"/>
            <p:nvPr/>
          </p:nvSpPr>
          <p:spPr>
            <a:xfrm>
              <a:off x="0" y="-38100"/>
              <a:ext cx="796098" cy="281245"/>
            </a:xfrm>
            <a:prstGeom prst="rect">
              <a:avLst/>
            </a:prstGeom>
          </p:spPr>
          <p:txBody>
            <a:bodyPr lIns="50800" tIns="50800" rIns="50800" bIns="50800" rtlCol="0" anchor="ctr"/>
            <a:lstStyle/>
            <a:p>
              <a:pPr algn="ctr">
                <a:lnSpc>
                  <a:spcPts val="2659"/>
                </a:lnSpc>
              </a:pPr>
              <a:endParaRPr/>
            </a:p>
          </p:txBody>
        </p:sp>
      </p:grpSp>
      <p:grpSp>
        <p:nvGrpSpPr>
          <p:cNvPr id="27" name="Group 27">
            <a:extLst>
              <a:ext uri="{FF2B5EF4-FFF2-40B4-BE49-F238E27FC236}">
                <a16:creationId xmlns:a16="http://schemas.microsoft.com/office/drawing/2014/main" id="{34368E9B-F4FB-9400-4C9D-AE009AD04395}"/>
              </a:ext>
            </a:extLst>
          </p:cNvPr>
          <p:cNvGrpSpPr/>
          <p:nvPr/>
        </p:nvGrpSpPr>
        <p:grpSpPr>
          <a:xfrm>
            <a:off x="14004497" y="1091351"/>
            <a:ext cx="3022684" cy="923190"/>
            <a:chOff x="0" y="0"/>
            <a:chExt cx="796098" cy="243145"/>
          </a:xfrm>
        </p:grpSpPr>
        <p:sp>
          <p:nvSpPr>
            <p:cNvPr id="28" name="Freeform 28">
              <a:extLst>
                <a:ext uri="{FF2B5EF4-FFF2-40B4-BE49-F238E27FC236}">
                  <a16:creationId xmlns:a16="http://schemas.microsoft.com/office/drawing/2014/main" id="{0BCFB9A5-2A07-93FE-11F6-D52C1ED96011}"/>
                </a:ext>
              </a:extLst>
            </p:cNvPr>
            <p:cNvSpPr/>
            <p:nvPr/>
          </p:nvSpPr>
          <p:spPr>
            <a:xfrm>
              <a:off x="0" y="0"/>
              <a:ext cx="796098" cy="243145"/>
            </a:xfrm>
            <a:custGeom>
              <a:avLst/>
              <a:gdLst/>
              <a:ahLst/>
              <a:cxnLst/>
              <a:rect l="l" t="t" r="r" b="b"/>
              <a:pathLst>
                <a:path w="796098" h="243145">
                  <a:moveTo>
                    <a:pt x="97328" y="0"/>
                  </a:moveTo>
                  <a:lnTo>
                    <a:pt x="698769" y="0"/>
                  </a:lnTo>
                  <a:cubicBezTo>
                    <a:pt x="752522" y="0"/>
                    <a:pt x="796098" y="43575"/>
                    <a:pt x="796098" y="97328"/>
                  </a:cubicBezTo>
                  <a:lnTo>
                    <a:pt x="796098" y="145816"/>
                  </a:lnTo>
                  <a:cubicBezTo>
                    <a:pt x="796098" y="171629"/>
                    <a:pt x="785844" y="196385"/>
                    <a:pt x="767591" y="214638"/>
                  </a:cubicBezTo>
                  <a:cubicBezTo>
                    <a:pt x="749338" y="232891"/>
                    <a:pt x="724582" y="243145"/>
                    <a:pt x="698769" y="243145"/>
                  </a:cubicBezTo>
                  <a:lnTo>
                    <a:pt x="97328" y="243145"/>
                  </a:lnTo>
                  <a:cubicBezTo>
                    <a:pt x="71515" y="243145"/>
                    <a:pt x="46759" y="232891"/>
                    <a:pt x="28507" y="214638"/>
                  </a:cubicBezTo>
                  <a:cubicBezTo>
                    <a:pt x="10254" y="196385"/>
                    <a:pt x="0" y="171629"/>
                    <a:pt x="0" y="145816"/>
                  </a:cubicBezTo>
                  <a:lnTo>
                    <a:pt x="0" y="97328"/>
                  </a:lnTo>
                  <a:cubicBezTo>
                    <a:pt x="0" y="71515"/>
                    <a:pt x="10254" y="46759"/>
                    <a:pt x="28507" y="28507"/>
                  </a:cubicBezTo>
                  <a:cubicBezTo>
                    <a:pt x="46759" y="10254"/>
                    <a:pt x="71515" y="0"/>
                    <a:pt x="97328" y="0"/>
                  </a:cubicBezTo>
                  <a:close/>
                </a:path>
              </a:pathLst>
            </a:custGeom>
            <a:solidFill>
              <a:srgbClr val="FFFFFF"/>
            </a:solidFill>
            <a:ln w="95250" cap="rnd">
              <a:solidFill>
                <a:srgbClr val="000000"/>
              </a:solidFill>
              <a:prstDash val="solid"/>
              <a:round/>
            </a:ln>
          </p:spPr>
          <p:txBody>
            <a:bodyPr/>
            <a:lstStyle/>
            <a:p>
              <a:endParaRPr lang="en-CA"/>
            </a:p>
          </p:txBody>
        </p:sp>
        <p:sp>
          <p:nvSpPr>
            <p:cNvPr id="29" name="TextBox 29">
              <a:extLst>
                <a:ext uri="{FF2B5EF4-FFF2-40B4-BE49-F238E27FC236}">
                  <a16:creationId xmlns:a16="http://schemas.microsoft.com/office/drawing/2014/main" id="{C4A5189A-B83B-B3E8-212E-ED913752C80E}"/>
                </a:ext>
              </a:extLst>
            </p:cNvPr>
            <p:cNvSpPr txBox="1"/>
            <p:nvPr/>
          </p:nvSpPr>
          <p:spPr>
            <a:xfrm>
              <a:off x="0" y="-38100"/>
              <a:ext cx="796098" cy="281245"/>
            </a:xfrm>
            <a:prstGeom prst="rect">
              <a:avLst/>
            </a:prstGeom>
          </p:spPr>
          <p:txBody>
            <a:bodyPr lIns="50800" tIns="50800" rIns="50800" bIns="50800" rtlCol="0" anchor="ctr"/>
            <a:lstStyle/>
            <a:p>
              <a:pPr algn="ctr">
                <a:lnSpc>
                  <a:spcPts val="2659"/>
                </a:lnSpc>
              </a:pPr>
              <a:endParaRPr/>
            </a:p>
          </p:txBody>
        </p:sp>
      </p:grpSp>
      <p:grpSp>
        <p:nvGrpSpPr>
          <p:cNvPr id="30" name="Group 30">
            <a:extLst>
              <a:ext uri="{FF2B5EF4-FFF2-40B4-BE49-F238E27FC236}">
                <a16:creationId xmlns:a16="http://schemas.microsoft.com/office/drawing/2014/main" id="{EE1EC4F0-A748-C975-CF23-D4532D7020D7}"/>
              </a:ext>
            </a:extLst>
          </p:cNvPr>
          <p:cNvGrpSpPr/>
          <p:nvPr/>
        </p:nvGrpSpPr>
        <p:grpSpPr>
          <a:xfrm>
            <a:off x="10245963" y="5367249"/>
            <a:ext cx="3022684" cy="923190"/>
            <a:chOff x="0" y="0"/>
            <a:chExt cx="796098" cy="243145"/>
          </a:xfrm>
        </p:grpSpPr>
        <p:sp>
          <p:nvSpPr>
            <p:cNvPr id="31" name="Freeform 31">
              <a:extLst>
                <a:ext uri="{FF2B5EF4-FFF2-40B4-BE49-F238E27FC236}">
                  <a16:creationId xmlns:a16="http://schemas.microsoft.com/office/drawing/2014/main" id="{50B862C0-7B6E-24DF-E90B-5D2316A2330E}"/>
                </a:ext>
              </a:extLst>
            </p:cNvPr>
            <p:cNvSpPr/>
            <p:nvPr/>
          </p:nvSpPr>
          <p:spPr>
            <a:xfrm>
              <a:off x="0" y="0"/>
              <a:ext cx="796098" cy="243145"/>
            </a:xfrm>
            <a:custGeom>
              <a:avLst/>
              <a:gdLst/>
              <a:ahLst/>
              <a:cxnLst/>
              <a:rect l="l" t="t" r="r" b="b"/>
              <a:pathLst>
                <a:path w="796098" h="243145">
                  <a:moveTo>
                    <a:pt x="97328" y="0"/>
                  </a:moveTo>
                  <a:lnTo>
                    <a:pt x="698769" y="0"/>
                  </a:lnTo>
                  <a:cubicBezTo>
                    <a:pt x="752522" y="0"/>
                    <a:pt x="796098" y="43575"/>
                    <a:pt x="796098" y="97328"/>
                  </a:cubicBezTo>
                  <a:lnTo>
                    <a:pt x="796098" y="145816"/>
                  </a:lnTo>
                  <a:cubicBezTo>
                    <a:pt x="796098" y="171629"/>
                    <a:pt x="785844" y="196385"/>
                    <a:pt x="767591" y="214638"/>
                  </a:cubicBezTo>
                  <a:cubicBezTo>
                    <a:pt x="749338" y="232891"/>
                    <a:pt x="724582" y="243145"/>
                    <a:pt x="698769" y="243145"/>
                  </a:cubicBezTo>
                  <a:lnTo>
                    <a:pt x="97328" y="243145"/>
                  </a:lnTo>
                  <a:cubicBezTo>
                    <a:pt x="71515" y="243145"/>
                    <a:pt x="46759" y="232891"/>
                    <a:pt x="28507" y="214638"/>
                  </a:cubicBezTo>
                  <a:cubicBezTo>
                    <a:pt x="10254" y="196385"/>
                    <a:pt x="0" y="171629"/>
                    <a:pt x="0" y="145816"/>
                  </a:cubicBezTo>
                  <a:lnTo>
                    <a:pt x="0" y="97328"/>
                  </a:lnTo>
                  <a:cubicBezTo>
                    <a:pt x="0" y="71515"/>
                    <a:pt x="10254" y="46759"/>
                    <a:pt x="28507" y="28507"/>
                  </a:cubicBezTo>
                  <a:cubicBezTo>
                    <a:pt x="46759" y="10254"/>
                    <a:pt x="71515" y="0"/>
                    <a:pt x="97328" y="0"/>
                  </a:cubicBezTo>
                  <a:close/>
                </a:path>
              </a:pathLst>
            </a:custGeom>
            <a:solidFill>
              <a:srgbClr val="FFFFFF"/>
            </a:solidFill>
            <a:ln w="95250" cap="rnd">
              <a:solidFill>
                <a:srgbClr val="000000"/>
              </a:solidFill>
              <a:prstDash val="solid"/>
              <a:round/>
            </a:ln>
          </p:spPr>
          <p:txBody>
            <a:bodyPr/>
            <a:lstStyle/>
            <a:p>
              <a:endParaRPr lang="en-CA"/>
            </a:p>
          </p:txBody>
        </p:sp>
        <p:sp>
          <p:nvSpPr>
            <p:cNvPr id="32" name="TextBox 32">
              <a:extLst>
                <a:ext uri="{FF2B5EF4-FFF2-40B4-BE49-F238E27FC236}">
                  <a16:creationId xmlns:a16="http://schemas.microsoft.com/office/drawing/2014/main" id="{2C251558-BFB4-83F6-5193-EB7382320961}"/>
                </a:ext>
              </a:extLst>
            </p:cNvPr>
            <p:cNvSpPr txBox="1"/>
            <p:nvPr/>
          </p:nvSpPr>
          <p:spPr>
            <a:xfrm>
              <a:off x="0" y="-38100"/>
              <a:ext cx="796098" cy="281245"/>
            </a:xfrm>
            <a:prstGeom prst="rect">
              <a:avLst/>
            </a:prstGeom>
          </p:spPr>
          <p:txBody>
            <a:bodyPr lIns="50800" tIns="50800" rIns="50800" bIns="50800" rtlCol="0" anchor="ctr"/>
            <a:lstStyle/>
            <a:p>
              <a:pPr algn="ctr">
                <a:lnSpc>
                  <a:spcPts val="2659"/>
                </a:lnSpc>
              </a:pPr>
              <a:endParaRPr/>
            </a:p>
          </p:txBody>
        </p:sp>
      </p:grpSp>
      <p:grpSp>
        <p:nvGrpSpPr>
          <p:cNvPr id="33" name="Group 33">
            <a:extLst>
              <a:ext uri="{FF2B5EF4-FFF2-40B4-BE49-F238E27FC236}">
                <a16:creationId xmlns:a16="http://schemas.microsoft.com/office/drawing/2014/main" id="{D7D3DA42-6B5D-E27F-DC4C-3323F2693484}"/>
              </a:ext>
            </a:extLst>
          </p:cNvPr>
          <p:cNvGrpSpPr/>
          <p:nvPr/>
        </p:nvGrpSpPr>
        <p:grpSpPr>
          <a:xfrm>
            <a:off x="14004497" y="5367249"/>
            <a:ext cx="3022684" cy="923190"/>
            <a:chOff x="0" y="0"/>
            <a:chExt cx="796098" cy="243145"/>
          </a:xfrm>
        </p:grpSpPr>
        <p:sp>
          <p:nvSpPr>
            <p:cNvPr id="34" name="Freeform 34">
              <a:extLst>
                <a:ext uri="{FF2B5EF4-FFF2-40B4-BE49-F238E27FC236}">
                  <a16:creationId xmlns:a16="http://schemas.microsoft.com/office/drawing/2014/main" id="{9EA26525-3D61-DE8E-843D-7E5B348C19AE}"/>
                </a:ext>
              </a:extLst>
            </p:cNvPr>
            <p:cNvSpPr/>
            <p:nvPr/>
          </p:nvSpPr>
          <p:spPr>
            <a:xfrm>
              <a:off x="0" y="0"/>
              <a:ext cx="796098" cy="243145"/>
            </a:xfrm>
            <a:custGeom>
              <a:avLst/>
              <a:gdLst/>
              <a:ahLst/>
              <a:cxnLst/>
              <a:rect l="l" t="t" r="r" b="b"/>
              <a:pathLst>
                <a:path w="796098" h="243145">
                  <a:moveTo>
                    <a:pt x="97328" y="0"/>
                  </a:moveTo>
                  <a:lnTo>
                    <a:pt x="698769" y="0"/>
                  </a:lnTo>
                  <a:cubicBezTo>
                    <a:pt x="752522" y="0"/>
                    <a:pt x="796098" y="43575"/>
                    <a:pt x="796098" y="97328"/>
                  </a:cubicBezTo>
                  <a:lnTo>
                    <a:pt x="796098" y="145816"/>
                  </a:lnTo>
                  <a:cubicBezTo>
                    <a:pt x="796098" y="171629"/>
                    <a:pt x="785844" y="196385"/>
                    <a:pt x="767591" y="214638"/>
                  </a:cubicBezTo>
                  <a:cubicBezTo>
                    <a:pt x="749338" y="232891"/>
                    <a:pt x="724582" y="243145"/>
                    <a:pt x="698769" y="243145"/>
                  </a:cubicBezTo>
                  <a:lnTo>
                    <a:pt x="97328" y="243145"/>
                  </a:lnTo>
                  <a:cubicBezTo>
                    <a:pt x="71515" y="243145"/>
                    <a:pt x="46759" y="232891"/>
                    <a:pt x="28507" y="214638"/>
                  </a:cubicBezTo>
                  <a:cubicBezTo>
                    <a:pt x="10254" y="196385"/>
                    <a:pt x="0" y="171629"/>
                    <a:pt x="0" y="145816"/>
                  </a:cubicBezTo>
                  <a:lnTo>
                    <a:pt x="0" y="97328"/>
                  </a:lnTo>
                  <a:cubicBezTo>
                    <a:pt x="0" y="71515"/>
                    <a:pt x="10254" y="46759"/>
                    <a:pt x="28507" y="28507"/>
                  </a:cubicBezTo>
                  <a:cubicBezTo>
                    <a:pt x="46759" y="10254"/>
                    <a:pt x="71515" y="0"/>
                    <a:pt x="97328" y="0"/>
                  </a:cubicBezTo>
                  <a:close/>
                </a:path>
              </a:pathLst>
            </a:custGeom>
            <a:solidFill>
              <a:srgbClr val="FFFFFF"/>
            </a:solidFill>
            <a:ln w="95250" cap="rnd">
              <a:solidFill>
                <a:srgbClr val="000000"/>
              </a:solidFill>
              <a:prstDash val="solid"/>
              <a:round/>
            </a:ln>
          </p:spPr>
          <p:txBody>
            <a:bodyPr/>
            <a:lstStyle/>
            <a:p>
              <a:endParaRPr lang="en-CA"/>
            </a:p>
          </p:txBody>
        </p:sp>
        <p:sp>
          <p:nvSpPr>
            <p:cNvPr id="35" name="TextBox 35">
              <a:extLst>
                <a:ext uri="{FF2B5EF4-FFF2-40B4-BE49-F238E27FC236}">
                  <a16:creationId xmlns:a16="http://schemas.microsoft.com/office/drawing/2014/main" id="{3EFE95AA-9485-2AE5-011D-123AEDDA1AE6}"/>
                </a:ext>
              </a:extLst>
            </p:cNvPr>
            <p:cNvSpPr txBox="1"/>
            <p:nvPr/>
          </p:nvSpPr>
          <p:spPr>
            <a:xfrm>
              <a:off x="0" y="-38100"/>
              <a:ext cx="796098" cy="281245"/>
            </a:xfrm>
            <a:prstGeom prst="rect">
              <a:avLst/>
            </a:prstGeom>
          </p:spPr>
          <p:txBody>
            <a:bodyPr lIns="50800" tIns="50800" rIns="50800" bIns="50800" rtlCol="0" anchor="ctr"/>
            <a:lstStyle/>
            <a:p>
              <a:pPr algn="ctr">
                <a:lnSpc>
                  <a:spcPts val="2659"/>
                </a:lnSpc>
              </a:pPr>
              <a:endParaRPr/>
            </a:p>
          </p:txBody>
        </p:sp>
      </p:grpSp>
      <p:sp>
        <p:nvSpPr>
          <p:cNvPr id="36" name="TextBox 36">
            <a:extLst>
              <a:ext uri="{FF2B5EF4-FFF2-40B4-BE49-F238E27FC236}">
                <a16:creationId xmlns:a16="http://schemas.microsoft.com/office/drawing/2014/main" id="{15B1C355-3408-830B-2704-EEF92204E0F9}"/>
              </a:ext>
            </a:extLst>
          </p:cNvPr>
          <p:cNvSpPr txBox="1"/>
          <p:nvPr/>
        </p:nvSpPr>
        <p:spPr>
          <a:xfrm>
            <a:off x="1976763" y="4127641"/>
            <a:ext cx="6191972" cy="1974900"/>
          </a:xfrm>
          <a:prstGeom prst="rect">
            <a:avLst/>
          </a:prstGeom>
        </p:spPr>
        <p:txBody>
          <a:bodyPr lIns="0" tIns="0" rIns="0" bIns="0" rtlCol="0" anchor="t">
            <a:spAutoFit/>
          </a:bodyPr>
          <a:lstStyle/>
          <a:p>
            <a:pPr algn="ctr">
              <a:lnSpc>
                <a:spcPts val="7655"/>
              </a:lnSpc>
            </a:pPr>
            <a:r>
              <a:rPr lang="en-US" sz="6543" dirty="0">
                <a:solidFill>
                  <a:srgbClr val="000000"/>
                </a:solidFill>
                <a:latin typeface="Bobby Jones Soft"/>
                <a:ea typeface="Bobby Jones Soft"/>
                <a:cs typeface="Bobby Jones Soft"/>
                <a:sym typeface="Bobby Jones Soft"/>
              </a:rPr>
              <a:t>Len </a:t>
            </a:r>
            <a:r>
              <a:rPr lang="en-US" sz="6543" dirty="0" err="1">
                <a:solidFill>
                  <a:srgbClr val="000000"/>
                </a:solidFill>
                <a:latin typeface="Bobby Jones Soft"/>
                <a:ea typeface="Bobby Jones Soft"/>
                <a:cs typeface="Bobby Jones Soft"/>
                <a:sym typeface="Bobby Jones Soft"/>
              </a:rPr>
              <a:t>Choa</a:t>
            </a:r>
            <a:r>
              <a:rPr lang="en-US" sz="6543" dirty="0">
                <a:solidFill>
                  <a:srgbClr val="000000"/>
                </a:solidFill>
                <a:latin typeface="Bobby Jones Soft"/>
                <a:ea typeface="Bobby Jones Soft"/>
                <a:cs typeface="Bobby Jones Soft"/>
                <a:sym typeface="Bobby Jones Soft"/>
              </a:rPr>
              <a:t> FROM Thailand</a:t>
            </a:r>
          </a:p>
        </p:txBody>
      </p:sp>
      <p:sp>
        <p:nvSpPr>
          <p:cNvPr id="37" name="TextBox 37">
            <a:extLst>
              <a:ext uri="{FF2B5EF4-FFF2-40B4-BE49-F238E27FC236}">
                <a16:creationId xmlns:a16="http://schemas.microsoft.com/office/drawing/2014/main" id="{7BB9F9F5-4A32-ACDE-13A3-C78CC7670E62}"/>
              </a:ext>
            </a:extLst>
          </p:cNvPr>
          <p:cNvSpPr txBox="1"/>
          <p:nvPr/>
        </p:nvSpPr>
        <p:spPr>
          <a:xfrm>
            <a:off x="10598633" y="1276398"/>
            <a:ext cx="2215732" cy="576453"/>
          </a:xfrm>
          <a:prstGeom prst="rect">
            <a:avLst/>
          </a:prstGeom>
        </p:spPr>
        <p:txBody>
          <a:bodyPr lIns="0" tIns="0" rIns="0" bIns="0" rtlCol="0" anchor="t">
            <a:spAutoFit/>
          </a:bodyPr>
          <a:lstStyle/>
          <a:p>
            <a:pPr algn="ctr">
              <a:lnSpc>
                <a:spcPts val="4446"/>
              </a:lnSpc>
            </a:pPr>
            <a:r>
              <a:rPr lang="en-US" sz="3800">
                <a:solidFill>
                  <a:srgbClr val="000000"/>
                </a:solidFill>
                <a:latin typeface="Bobby Jones Soft"/>
                <a:ea typeface="Bobby Jones Soft"/>
                <a:cs typeface="Bobby Jones Soft"/>
                <a:sym typeface="Bobby Jones Soft"/>
              </a:rPr>
              <a:t>NUMBER</a:t>
            </a:r>
          </a:p>
        </p:txBody>
      </p:sp>
      <p:sp>
        <p:nvSpPr>
          <p:cNvPr id="38" name="TextBox 38">
            <a:extLst>
              <a:ext uri="{FF2B5EF4-FFF2-40B4-BE49-F238E27FC236}">
                <a16:creationId xmlns:a16="http://schemas.microsoft.com/office/drawing/2014/main" id="{42B1EC0A-B96A-D5EA-7F66-2E144E6BA2D2}"/>
              </a:ext>
            </a:extLst>
          </p:cNvPr>
          <p:cNvSpPr txBox="1"/>
          <p:nvPr/>
        </p:nvSpPr>
        <p:spPr>
          <a:xfrm>
            <a:off x="14147806" y="1276398"/>
            <a:ext cx="2737982" cy="576453"/>
          </a:xfrm>
          <a:prstGeom prst="rect">
            <a:avLst/>
          </a:prstGeom>
        </p:spPr>
        <p:txBody>
          <a:bodyPr lIns="0" tIns="0" rIns="0" bIns="0" rtlCol="0" anchor="t">
            <a:spAutoFit/>
          </a:bodyPr>
          <a:lstStyle/>
          <a:p>
            <a:pPr algn="ctr">
              <a:lnSpc>
                <a:spcPts val="4445"/>
              </a:lnSpc>
            </a:pPr>
            <a:r>
              <a:rPr lang="en-US" sz="3799">
                <a:solidFill>
                  <a:srgbClr val="000000"/>
                </a:solidFill>
                <a:latin typeface="Bobby Jones Soft"/>
                <a:ea typeface="Bobby Jones Soft"/>
                <a:cs typeface="Bobby Jones Soft"/>
                <a:sym typeface="Bobby Jones Soft"/>
              </a:rPr>
              <a:t>PATTERNS</a:t>
            </a:r>
          </a:p>
        </p:txBody>
      </p:sp>
      <p:sp>
        <p:nvSpPr>
          <p:cNvPr id="39" name="TextBox 39">
            <a:extLst>
              <a:ext uri="{FF2B5EF4-FFF2-40B4-BE49-F238E27FC236}">
                <a16:creationId xmlns:a16="http://schemas.microsoft.com/office/drawing/2014/main" id="{DE6CCD93-EB92-EDFE-EB1F-1194C270AC28}"/>
              </a:ext>
            </a:extLst>
          </p:cNvPr>
          <p:cNvSpPr txBox="1"/>
          <p:nvPr/>
        </p:nvSpPr>
        <p:spPr>
          <a:xfrm>
            <a:off x="10245963" y="5550333"/>
            <a:ext cx="3022684" cy="576453"/>
          </a:xfrm>
          <a:prstGeom prst="rect">
            <a:avLst/>
          </a:prstGeom>
        </p:spPr>
        <p:txBody>
          <a:bodyPr lIns="0" tIns="0" rIns="0" bIns="0" rtlCol="0" anchor="t">
            <a:spAutoFit/>
          </a:bodyPr>
          <a:lstStyle/>
          <a:p>
            <a:pPr algn="ctr">
              <a:lnSpc>
                <a:spcPts val="4446"/>
              </a:lnSpc>
            </a:pPr>
            <a:r>
              <a:rPr lang="en-US" sz="3800">
                <a:solidFill>
                  <a:srgbClr val="000000"/>
                </a:solidFill>
                <a:latin typeface="Bobby Jones Soft"/>
                <a:ea typeface="Bobby Jones Soft"/>
                <a:cs typeface="Bobby Jones Soft"/>
                <a:sym typeface="Bobby Jones Soft"/>
              </a:rPr>
              <a:t>STRATEGY</a:t>
            </a:r>
          </a:p>
        </p:txBody>
      </p:sp>
      <p:sp>
        <p:nvSpPr>
          <p:cNvPr id="40" name="TextBox 40">
            <a:extLst>
              <a:ext uri="{FF2B5EF4-FFF2-40B4-BE49-F238E27FC236}">
                <a16:creationId xmlns:a16="http://schemas.microsoft.com/office/drawing/2014/main" id="{2EFC4ABA-6194-4A13-E509-60F012C94AB2}"/>
              </a:ext>
            </a:extLst>
          </p:cNvPr>
          <p:cNvSpPr txBox="1"/>
          <p:nvPr/>
        </p:nvSpPr>
        <p:spPr>
          <a:xfrm>
            <a:off x="14076631" y="5550333"/>
            <a:ext cx="2880333" cy="576453"/>
          </a:xfrm>
          <a:prstGeom prst="rect">
            <a:avLst/>
          </a:prstGeom>
        </p:spPr>
        <p:txBody>
          <a:bodyPr lIns="0" tIns="0" rIns="0" bIns="0" rtlCol="0" anchor="t">
            <a:spAutoFit/>
          </a:bodyPr>
          <a:lstStyle/>
          <a:p>
            <a:pPr algn="ctr">
              <a:lnSpc>
                <a:spcPts val="4446"/>
              </a:lnSpc>
            </a:pPr>
            <a:r>
              <a:rPr lang="en-US" sz="3800">
                <a:solidFill>
                  <a:srgbClr val="000000"/>
                </a:solidFill>
                <a:latin typeface="Bobby Jones Soft"/>
                <a:ea typeface="Bobby Jones Soft"/>
                <a:cs typeface="Bobby Jones Soft"/>
                <a:sym typeface="Bobby Jones Soft"/>
              </a:rPr>
              <a:t>CALCULATIONS</a:t>
            </a:r>
          </a:p>
        </p:txBody>
      </p:sp>
      <p:sp>
        <p:nvSpPr>
          <p:cNvPr id="41" name="Freeform 41">
            <a:extLst>
              <a:ext uri="{FF2B5EF4-FFF2-40B4-BE49-F238E27FC236}">
                <a16:creationId xmlns:a16="http://schemas.microsoft.com/office/drawing/2014/main" id="{588C9074-38E7-2657-5AF0-A4E2737802E8}"/>
              </a:ext>
            </a:extLst>
          </p:cNvPr>
          <p:cNvSpPr/>
          <p:nvPr/>
        </p:nvSpPr>
        <p:spPr>
          <a:xfrm>
            <a:off x="14263236" y="2353106"/>
            <a:ext cx="2505205" cy="2057400"/>
          </a:xfrm>
          <a:custGeom>
            <a:avLst/>
            <a:gdLst/>
            <a:ahLst/>
            <a:cxnLst/>
            <a:rect l="l" t="t" r="r" b="b"/>
            <a:pathLst>
              <a:path w="2505205" h="2057400">
                <a:moveTo>
                  <a:pt x="0" y="0"/>
                </a:moveTo>
                <a:lnTo>
                  <a:pt x="2505206" y="0"/>
                </a:lnTo>
                <a:lnTo>
                  <a:pt x="2505206" y="2057400"/>
                </a:lnTo>
                <a:lnTo>
                  <a:pt x="0" y="20574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
        <p:nvSpPr>
          <p:cNvPr id="42" name="Freeform 42">
            <a:extLst>
              <a:ext uri="{FF2B5EF4-FFF2-40B4-BE49-F238E27FC236}">
                <a16:creationId xmlns:a16="http://schemas.microsoft.com/office/drawing/2014/main" id="{F500D3BD-36AD-4F26-CB1C-BF933C9DBF02}"/>
              </a:ext>
            </a:extLst>
          </p:cNvPr>
          <p:cNvSpPr/>
          <p:nvPr/>
        </p:nvSpPr>
        <p:spPr>
          <a:xfrm>
            <a:off x="10598633" y="6633340"/>
            <a:ext cx="2505205" cy="2057400"/>
          </a:xfrm>
          <a:custGeom>
            <a:avLst/>
            <a:gdLst/>
            <a:ahLst/>
            <a:cxnLst/>
            <a:rect l="l" t="t" r="r" b="b"/>
            <a:pathLst>
              <a:path w="2505205" h="2057400">
                <a:moveTo>
                  <a:pt x="0" y="0"/>
                </a:moveTo>
                <a:lnTo>
                  <a:pt x="2505205" y="0"/>
                </a:lnTo>
                <a:lnTo>
                  <a:pt x="2505205" y="2057400"/>
                </a:lnTo>
                <a:lnTo>
                  <a:pt x="0" y="20574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Tree>
    <p:extLst>
      <p:ext uri="{BB962C8B-B14F-4D97-AF65-F5344CB8AC3E}">
        <p14:creationId xmlns:p14="http://schemas.microsoft.com/office/powerpoint/2010/main" val="529519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53B0D-FC2A-32E0-D31A-4672B7FCACB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4F6D8DA-6EFE-E8BB-F7B0-E4865C225ECF}"/>
              </a:ext>
            </a:extLst>
          </p:cNvPr>
          <p:cNvSpPr/>
          <p:nvPr/>
        </p:nvSpPr>
        <p:spPr>
          <a:xfrm>
            <a:off x="5013050" y="1590883"/>
            <a:ext cx="8261900" cy="7105234"/>
          </a:xfrm>
          <a:custGeom>
            <a:avLst/>
            <a:gdLst/>
            <a:ahLst/>
            <a:cxnLst/>
            <a:rect l="l" t="t" r="r" b="b"/>
            <a:pathLst>
              <a:path w="8261900" h="7105234">
                <a:moveTo>
                  <a:pt x="0" y="0"/>
                </a:moveTo>
                <a:lnTo>
                  <a:pt x="8261900" y="0"/>
                </a:lnTo>
                <a:lnTo>
                  <a:pt x="8261900" y="7105234"/>
                </a:lnTo>
                <a:lnTo>
                  <a:pt x="0" y="71052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3" name="TextBox 3">
            <a:extLst>
              <a:ext uri="{FF2B5EF4-FFF2-40B4-BE49-F238E27FC236}">
                <a16:creationId xmlns:a16="http://schemas.microsoft.com/office/drawing/2014/main" id="{1F37C9BD-9CB0-B903-D2BB-34BD431E1310}"/>
              </a:ext>
            </a:extLst>
          </p:cNvPr>
          <p:cNvSpPr txBox="1"/>
          <p:nvPr/>
        </p:nvSpPr>
        <p:spPr>
          <a:xfrm>
            <a:off x="5980892" y="429555"/>
            <a:ext cx="6028524" cy="553998"/>
          </a:xfrm>
          <a:prstGeom prst="rect">
            <a:avLst/>
          </a:prstGeom>
        </p:spPr>
        <p:txBody>
          <a:bodyPr wrap="square" lIns="0" tIns="0" rIns="0" bIns="0" rtlCol="0" anchor="t">
            <a:spAutoFit/>
          </a:bodyPr>
          <a:lstStyle/>
          <a:p>
            <a:pPr algn="ctr">
              <a:lnSpc>
                <a:spcPts val="4480"/>
              </a:lnSpc>
            </a:pPr>
            <a:r>
              <a:rPr lang="en-US" sz="3200" b="1" u="sng" dirty="0">
                <a:latin typeface="TheSansB 2 Semi-Bold"/>
                <a:ea typeface="TheSansB 2 Semi-Bold"/>
                <a:cs typeface="TheSansB 2 Semi-Bold"/>
                <a:sym typeface="TheSansB 2 Semi-Bold"/>
              </a:rPr>
              <a:t>Len </a:t>
            </a:r>
            <a:r>
              <a:rPr lang="en-US" sz="3200" b="1" u="sng" dirty="0" err="1">
                <a:latin typeface="TheSansB 2 Semi-Bold"/>
                <a:ea typeface="TheSansB 2 Semi-Bold"/>
                <a:cs typeface="TheSansB 2 Semi-Bold"/>
                <a:sym typeface="TheSansB 2 Semi-Bold"/>
              </a:rPr>
              <a:t>Choa</a:t>
            </a:r>
            <a:r>
              <a:rPr lang="en-US" sz="3200" b="1" u="sng" dirty="0">
                <a:latin typeface="TheSansB 2 Semi-Bold"/>
                <a:ea typeface="TheSansB 2 Semi-Bold"/>
                <a:cs typeface="TheSansB 2 Semi-Bold"/>
                <a:sym typeface="TheSansB 2 Semi-Bold"/>
              </a:rPr>
              <a:t> (Tiger and Leopards)</a:t>
            </a:r>
            <a:endParaRPr lang="en-US" sz="3200" b="1" u="sng" dirty="0">
              <a:latin typeface="TheSansB 2 Semi-Bold"/>
              <a:ea typeface="TheSansB 2 Semi-Bold"/>
              <a:cs typeface="TheSansB 2 Semi-Bold"/>
              <a:sym typeface="TheSansB 2 Semi-Bold"/>
              <a:hlinkClick r:id="rId4" tooltip="https://youtu.be/D_w56XWdTyE?si=cljG-WYYoBfKAW1M">
                <a:extLst>
                  <a:ext uri="{A12FA001-AC4F-418D-AE19-62706E023703}">
                    <ahyp:hlinkClr xmlns:ahyp="http://schemas.microsoft.com/office/drawing/2018/hyperlinkcolor" val="tx"/>
                  </a:ext>
                </a:extLst>
              </a:hlinkClick>
            </a:endParaRPr>
          </a:p>
        </p:txBody>
      </p:sp>
      <p:sp>
        <p:nvSpPr>
          <p:cNvPr id="4" name="AutoShape 4">
            <a:extLst>
              <a:ext uri="{FF2B5EF4-FFF2-40B4-BE49-F238E27FC236}">
                <a16:creationId xmlns:a16="http://schemas.microsoft.com/office/drawing/2014/main" id="{30D7D15B-85A1-F135-A934-726C15395C43}"/>
              </a:ext>
            </a:extLst>
          </p:cNvPr>
          <p:cNvSpPr/>
          <p:nvPr/>
        </p:nvSpPr>
        <p:spPr>
          <a:xfrm flipV="1">
            <a:off x="7620000" y="4229099"/>
            <a:ext cx="2971800" cy="19053"/>
          </a:xfrm>
          <a:prstGeom prst="line">
            <a:avLst/>
          </a:prstGeom>
          <a:ln w="76200" cap="flat">
            <a:solidFill>
              <a:srgbClr val="000000"/>
            </a:solidFill>
            <a:prstDash val="solid"/>
            <a:headEnd type="none" w="sm" len="sm"/>
            <a:tailEnd type="none" w="sm" len="sm"/>
          </a:ln>
        </p:spPr>
        <p:txBody>
          <a:bodyPr/>
          <a:lstStyle/>
          <a:p>
            <a:endParaRPr lang="en-CA"/>
          </a:p>
        </p:txBody>
      </p:sp>
      <p:sp>
        <p:nvSpPr>
          <p:cNvPr id="5" name="AutoShape 5">
            <a:extLst>
              <a:ext uri="{FF2B5EF4-FFF2-40B4-BE49-F238E27FC236}">
                <a16:creationId xmlns:a16="http://schemas.microsoft.com/office/drawing/2014/main" id="{D2D6E3FD-6EE8-9933-5E10-233022B9AD02}"/>
              </a:ext>
            </a:extLst>
          </p:cNvPr>
          <p:cNvSpPr/>
          <p:nvPr/>
        </p:nvSpPr>
        <p:spPr>
          <a:xfrm flipV="1">
            <a:off x="9144000" y="1590883"/>
            <a:ext cx="0" cy="7105234"/>
          </a:xfrm>
          <a:prstGeom prst="line">
            <a:avLst/>
          </a:prstGeom>
          <a:ln w="66675" cap="flat">
            <a:solidFill>
              <a:srgbClr val="000000"/>
            </a:solidFill>
            <a:prstDash val="solid"/>
            <a:headEnd type="none" w="sm" len="sm"/>
            <a:tailEnd type="none" w="sm" len="sm"/>
          </a:ln>
        </p:spPr>
        <p:txBody>
          <a:bodyPr/>
          <a:lstStyle/>
          <a:p>
            <a:endParaRPr lang="en-CA"/>
          </a:p>
        </p:txBody>
      </p:sp>
      <p:sp>
        <p:nvSpPr>
          <p:cNvPr id="6" name="TextBox 6">
            <a:extLst>
              <a:ext uri="{FF2B5EF4-FFF2-40B4-BE49-F238E27FC236}">
                <a16:creationId xmlns:a16="http://schemas.microsoft.com/office/drawing/2014/main" id="{0BE41318-FA31-11A1-417B-77DC07A48708}"/>
              </a:ext>
            </a:extLst>
          </p:cNvPr>
          <p:cNvSpPr txBox="1"/>
          <p:nvPr/>
        </p:nvSpPr>
        <p:spPr>
          <a:xfrm>
            <a:off x="12152697" y="9580446"/>
            <a:ext cx="4727152" cy="417935"/>
          </a:xfrm>
          <a:prstGeom prst="rect">
            <a:avLst/>
          </a:prstGeom>
        </p:spPr>
        <p:txBody>
          <a:bodyPr wrap="square" lIns="0" tIns="0" rIns="0" bIns="0" rtlCol="0" anchor="t">
            <a:spAutoFit/>
          </a:bodyPr>
          <a:lstStyle/>
          <a:p>
            <a:pPr algn="ctr">
              <a:lnSpc>
                <a:spcPts val="3359"/>
              </a:lnSpc>
            </a:pPr>
            <a:r>
              <a:rPr lang="en-US" sz="2400" b="1" dirty="0">
                <a:solidFill>
                  <a:srgbClr val="000000"/>
                </a:solidFill>
                <a:latin typeface="TheSansB 1 Semi-Bold"/>
                <a:ea typeface="TheSansB 1 Semi-Bold"/>
                <a:cs typeface="TheSansB 1 Semi-Bold"/>
                <a:sym typeface="TheSansB 1 Semi-Bold"/>
              </a:rPr>
              <a:t>7 tokens</a:t>
            </a:r>
          </a:p>
        </p:txBody>
      </p:sp>
      <p:sp>
        <p:nvSpPr>
          <p:cNvPr id="7" name="Freeform 7">
            <a:extLst>
              <a:ext uri="{FF2B5EF4-FFF2-40B4-BE49-F238E27FC236}">
                <a16:creationId xmlns:a16="http://schemas.microsoft.com/office/drawing/2014/main" id="{8D652EEC-8084-341D-475A-8335F951751D}"/>
              </a:ext>
            </a:extLst>
          </p:cNvPr>
          <p:cNvSpPr/>
          <p:nvPr/>
        </p:nvSpPr>
        <p:spPr>
          <a:xfrm>
            <a:off x="10522709" y="4083809"/>
            <a:ext cx="297691" cy="297691"/>
          </a:xfrm>
          <a:custGeom>
            <a:avLst/>
            <a:gdLst/>
            <a:ahLst/>
            <a:cxnLst/>
            <a:rect l="l" t="t" r="r" b="b"/>
            <a:pathLst>
              <a:path w="297691" h="297691">
                <a:moveTo>
                  <a:pt x="0" y="0"/>
                </a:moveTo>
                <a:lnTo>
                  <a:pt x="297691" y="0"/>
                </a:lnTo>
                <a:lnTo>
                  <a:pt x="297691" y="297691"/>
                </a:lnTo>
                <a:lnTo>
                  <a:pt x="0" y="29769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8" name="Freeform 8">
            <a:extLst>
              <a:ext uri="{FF2B5EF4-FFF2-40B4-BE49-F238E27FC236}">
                <a16:creationId xmlns:a16="http://schemas.microsoft.com/office/drawing/2014/main" id="{5D9C0962-60AC-05E7-8031-47C17C979801}"/>
              </a:ext>
            </a:extLst>
          </p:cNvPr>
          <p:cNvSpPr/>
          <p:nvPr/>
        </p:nvSpPr>
        <p:spPr>
          <a:xfrm>
            <a:off x="13015359" y="8459897"/>
            <a:ext cx="297691" cy="297691"/>
          </a:xfrm>
          <a:custGeom>
            <a:avLst/>
            <a:gdLst/>
            <a:ahLst/>
            <a:cxnLst/>
            <a:rect l="l" t="t" r="r" b="b"/>
            <a:pathLst>
              <a:path w="297691" h="297691">
                <a:moveTo>
                  <a:pt x="0" y="0"/>
                </a:moveTo>
                <a:lnTo>
                  <a:pt x="297691" y="0"/>
                </a:lnTo>
                <a:lnTo>
                  <a:pt x="297691" y="297691"/>
                </a:lnTo>
                <a:lnTo>
                  <a:pt x="0" y="29769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9" name="Freeform 9">
            <a:extLst>
              <a:ext uri="{FF2B5EF4-FFF2-40B4-BE49-F238E27FC236}">
                <a16:creationId xmlns:a16="http://schemas.microsoft.com/office/drawing/2014/main" id="{2EDDB976-93FD-62C0-6D1A-999DCF89380D}"/>
              </a:ext>
            </a:extLst>
          </p:cNvPr>
          <p:cNvSpPr/>
          <p:nvPr/>
        </p:nvSpPr>
        <p:spPr>
          <a:xfrm>
            <a:off x="9007680" y="4089779"/>
            <a:ext cx="297691" cy="297691"/>
          </a:xfrm>
          <a:custGeom>
            <a:avLst/>
            <a:gdLst/>
            <a:ahLst/>
            <a:cxnLst/>
            <a:rect l="l" t="t" r="r" b="b"/>
            <a:pathLst>
              <a:path w="297691" h="297691">
                <a:moveTo>
                  <a:pt x="0" y="0"/>
                </a:moveTo>
                <a:lnTo>
                  <a:pt x="297692" y="0"/>
                </a:lnTo>
                <a:lnTo>
                  <a:pt x="297692" y="297691"/>
                </a:lnTo>
                <a:lnTo>
                  <a:pt x="0" y="29769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10" name="Freeform 10">
            <a:extLst>
              <a:ext uri="{FF2B5EF4-FFF2-40B4-BE49-F238E27FC236}">
                <a16:creationId xmlns:a16="http://schemas.microsoft.com/office/drawing/2014/main" id="{7EA51C89-1428-32F4-0130-D4C96716D660}"/>
              </a:ext>
            </a:extLst>
          </p:cNvPr>
          <p:cNvSpPr/>
          <p:nvPr/>
        </p:nvSpPr>
        <p:spPr>
          <a:xfrm>
            <a:off x="4936850" y="8459897"/>
            <a:ext cx="297691" cy="297691"/>
          </a:xfrm>
          <a:custGeom>
            <a:avLst/>
            <a:gdLst/>
            <a:ahLst/>
            <a:cxnLst/>
            <a:rect l="l" t="t" r="r" b="b"/>
            <a:pathLst>
              <a:path w="297691" h="297691">
                <a:moveTo>
                  <a:pt x="0" y="0"/>
                </a:moveTo>
                <a:lnTo>
                  <a:pt x="297691" y="0"/>
                </a:lnTo>
                <a:lnTo>
                  <a:pt x="297691" y="297691"/>
                </a:lnTo>
                <a:lnTo>
                  <a:pt x="0" y="29769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11" name="Freeform 11">
            <a:extLst>
              <a:ext uri="{FF2B5EF4-FFF2-40B4-BE49-F238E27FC236}">
                <a16:creationId xmlns:a16="http://schemas.microsoft.com/office/drawing/2014/main" id="{343AE173-660D-A3BE-48D3-1EE508F80DEE}"/>
              </a:ext>
            </a:extLst>
          </p:cNvPr>
          <p:cNvSpPr/>
          <p:nvPr/>
        </p:nvSpPr>
        <p:spPr>
          <a:xfrm>
            <a:off x="8995154" y="8517047"/>
            <a:ext cx="297691" cy="297691"/>
          </a:xfrm>
          <a:custGeom>
            <a:avLst/>
            <a:gdLst/>
            <a:ahLst/>
            <a:cxnLst/>
            <a:rect l="l" t="t" r="r" b="b"/>
            <a:pathLst>
              <a:path w="297691" h="297691">
                <a:moveTo>
                  <a:pt x="0" y="0"/>
                </a:moveTo>
                <a:lnTo>
                  <a:pt x="297692" y="0"/>
                </a:lnTo>
                <a:lnTo>
                  <a:pt x="297692" y="297691"/>
                </a:lnTo>
                <a:lnTo>
                  <a:pt x="0" y="29769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12" name="Freeform 12">
            <a:extLst>
              <a:ext uri="{FF2B5EF4-FFF2-40B4-BE49-F238E27FC236}">
                <a16:creationId xmlns:a16="http://schemas.microsoft.com/office/drawing/2014/main" id="{D0E86258-6FC3-D775-1FFB-6524936730DD}"/>
              </a:ext>
            </a:extLst>
          </p:cNvPr>
          <p:cNvSpPr/>
          <p:nvPr/>
        </p:nvSpPr>
        <p:spPr>
          <a:xfrm>
            <a:off x="8995154" y="1552783"/>
            <a:ext cx="297691" cy="297691"/>
          </a:xfrm>
          <a:custGeom>
            <a:avLst/>
            <a:gdLst/>
            <a:ahLst/>
            <a:cxnLst/>
            <a:rect l="l" t="t" r="r" b="b"/>
            <a:pathLst>
              <a:path w="297691" h="297691">
                <a:moveTo>
                  <a:pt x="0" y="0"/>
                </a:moveTo>
                <a:lnTo>
                  <a:pt x="297692" y="0"/>
                </a:lnTo>
                <a:lnTo>
                  <a:pt x="297692" y="297691"/>
                </a:lnTo>
                <a:lnTo>
                  <a:pt x="0" y="29769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13" name="Freeform 13">
            <a:extLst>
              <a:ext uri="{FF2B5EF4-FFF2-40B4-BE49-F238E27FC236}">
                <a16:creationId xmlns:a16="http://schemas.microsoft.com/office/drawing/2014/main" id="{AD6D5985-0597-32B4-0B9F-E3FED6E202B1}"/>
              </a:ext>
            </a:extLst>
          </p:cNvPr>
          <p:cNvSpPr/>
          <p:nvPr/>
        </p:nvSpPr>
        <p:spPr>
          <a:xfrm>
            <a:off x="11836168" y="6351614"/>
            <a:ext cx="297691" cy="297691"/>
          </a:xfrm>
          <a:custGeom>
            <a:avLst/>
            <a:gdLst/>
            <a:ahLst/>
            <a:cxnLst/>
            <a:rect l="l" t="t" r="r" b="b"/>
            <a:pathLst>
              <a:path w="297691" h="297691">
                <a:moveTo>
                  <a:pt x="0" y="0"/>
                </a:moveTo>
                <a:lnTo>
                  <a:pt x="297691" y="0"/>
                </a:lnTo>
                <a:lnTo>
                  <a:pt x="297691" y="297691"/>
                </a:lnTo>
                <a:lnTo>
                  <a:pt x="0" y="29769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14" name="Freeform 14">
            <a:extLst>
              <a:ext uri="{FF2B5EF4-FFF2-40B4-BE49-F238E27FC236}">
                <a16:creationId xmlns:a16="http://schemas.microsoft.com/office/drawing/2014/main" id="{9971C6E2-FAF5-2F49-8D47-40F5D0893413}"/>
              </a:ext>
            </a:extLst>
          </p:cNvPr>
          <p:cNvSpPr/>
          <p:nvPr/>
        </p:nvSpPr>
        <p:spPr>
          <a:xfrm>
            <a:off x="16764000" y="6351614"/>
            <a:ext cx="1240793" cy="1240793"/>
          </a:xfrm>
          <a:custGeom>
            <a:avLst/>
            <a:gdLst/>
            <a:ahLst/>
            <a:cxnLst/>
            <a:rect l="l" t="t" r="r" b="b"/>
            <a:pathLst>
              <a:path w="1240793" h="1240793">
                <a:moveTo>
                  <a:pt x="0" y="0"/>
                </a:moveTo>
                <a:lnTo>
                  <a:pt x="1240793" y="0"/>
                </a:lnTo>
                <a:lnTo>
                  <a:pt x="1240793" y="1240794"/>
                </a:lnTo>
                <a:lnTo>
                  <a:pt x="0" y="12407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15" name="Freeform 15">
            <a:extLst>
              <a:ext uri="{FF2B5EF4-FFF2-40B4-BE49-F238E27FC236}">
                <a16:creationId xmlns:a16="http://schemas.microsoft.com/office/drawing/2014/main" id="{028F3369-E68A-86BF-80F0-B0F98BE3135F}"/>
              </a:ext>
            </a:extLst>
          </p:cNvPr>
          <p:cNvSpPr/>
          <p:nvPr/>
        </p:nvSpPr>
        <p:spPr>
          <a:xfrm>
            <a:off x="16803649" y="8920244"/>
            <a:ext cx="1240793" cy="1240793"/>
          </a:xfrm>
          <a:custGeom>
            <a:avLst/>
            <a:gdLst/>
            <a:ahLst/>
            <a:cxnLst/>
            <a:rect l="l" t="t" r="r" b="b"/>
            <a:pathLst>
              <a:path w="1240793" h="1240793">
                <a:moveTo>
                  <a:pt x="0" y="0"/>
                </a:moveTo>
                <a:lnTo>
                  <a:pt x="1240793" y="0"/>
                </a:lnTo>
                <a:lnTo>
                  <a:pt x="1240793" y="1240793"/>
                </a:lnTo>
                <a:lnTo>
                  <a:pt x="0" y="124079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dirty="0"/>
          </a:p>
        </p:txBody>
      </p:sp>
      <p:sp>
        <p:nvSpPr>
          <p:cNvPr id="16" name="Freeform 16">
            <a:extLst>
              <a:ext uri="{FF2B5EF4-FFF2-40B4-BE49-F238E27FC236}">
                <a16:creationId xmlns:a16="http://schemas.microsoft.com/office/drawing/2014/main" id="{5FE49ED7-776B-57AC-8F75-86EA8BDC15EE}"/>
              </a:ext>
            </a:extLst>
          </p:cNvPr>
          <p:cNvSpPr/>
          <p:nvPr/>
        </p:nvSpPr>
        <p:spPr>
          <a:xfrm>
            <a:off x="16777150" y="2509832"/>
            <a:ext cx="1240793" cy="1240793"/>
          </a:xfrm>
          <a:custGeom>
            <a:avLst/>
            <a:gdLst/>
            <a:ahLst/>
            <a:cxnLst/>
            <a:rect l="l" t="t" r="r" b="b"/>
            <a:pathLst>
              <a:path w="1240793" h="1240793">
                <a:moveTo>
                  <a:pt x="0" y="0"/>
                </a:moveTo>
                <a:lnTo>
                  <a:pt x="1240793" y="0"/>
                </a:lnTo>
                <a:lnTo>
                  <a:pt x="1240793" y="1240793"/>
                </a:lnTo>
                <a:lnTo>
                  <a:pt x="0" y="124079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19" name="Freeform 19">
            <a:extLst>
              <a:ext uri="{FF2B5EF4-FFF2-40B4-BE49-F238E27FC236}">
                <a16:creationId xmlns:a16="http://schemas.microsoft.com/office/drawing/2014/main" id="{08A6D1AB-5B3E-FDD2-9467-003788E98C71}"/>
              </a:ext>
            </a:extLst>
          </p:cNvPr>
          <p:cNvSpPr/>
          <p:nvPr/>
        </p:nvSpPr>
        <p:spPr>
          <a:xfrm>
            <a:off x="16785503" y="833402"/>
            <a:ext cx="1240793" cy="1240793"/>
          </a:xfrm>
          <a:custGeom>
            <a:avLst/>
            <a:gdLst/>
            <a:ahLst/>
            <a:cxnLst/>
            <a:rect l="l" t="t" r="r" b="b"/>
            <a:pathLst>
              <a:path w="1240793" h="1240793">
                <a:moveTo>
                  <a:pt x="0" y="0"/>
                </a:moveTo>
                <a:lnTo>
                  <a:pt x="1240793" y="0"/>
                </a:lnTo>
                <a:lnTo>
                  <a:pt x="1240793" y="1240793"/>
                </a:lnTo>
                <a:lnTo>
                  <a:pt x="0" y="124079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A"/>
          </a:p>
        </p:txBody>
      </p:sp>
      <p:sp>
        <p:nvSpPr>
          <p:cNvPr id="20" name="AutoShape 4">
            <a:extLst>
              <a:ext uri="{FF2B5EF4-FFF2-40B4-BE49-F238E27FC236}">
                <a16:creationId xmlns:a16="http://schemas.microsoft.com/office/drawing/2014/main" id="{CA5D709A-3A92-BB2D-CDC3-8A99D6750CB6}"/>
              </a:ext>
            </a:extLst>
          </p:cNvPr>
          <p:cNvSpPr/>
          <p:nvPr/>
        </p:nvSpPr>
        <p:spPr>
          <a:xfrm flipV="1">
            <a:off x="6248400" y="6531189"/>
            <a:ext cx="5761016" cy="0"/>
          </a:xfrm>
          <a:prstGeom prst="line">
            <a:avLst/>
          </a:prstGeom>
          <a:ln w="76200" cap="flat">
            <a:solidFill>
              <a:srgbClr val="000000"/>
            </a:solidFill>
            <a:prstDash val="solid"/>
            <a:headEnd type="none" w="sm" len="sm"/>
            <a:tailEnd type="none" w="sm" len="sm"/>
          </a:ln>
        </p:spPr>
        <p:txBody>
          <a:bodyPr/>
          <a:lstStyle/>
          <a:p>
            <a:endParaRPr lang="en-CA"/>
          </a:p>
        </p:txBody>
      </p:sp>
      <p:sp>
        <p:nvSpPr>
          <p:cNvPr id="21" name="Freeform 13">
            <a:extLst>
              <a:ext uri="{FF2B5EF4-FFF2-40B4-BE49-F238E27FC236}">
                <a16:creationId xmlns:a16="http://schemas.microsoft.com/office/drawing/2014/main" id="{BBC753B4-F6B8-7212-E03D-839C50C03E3B}"/>
              </a:ext>
            </a:extLst>
          </p:cNvPr>
          <p:cNvSpPr/>
          <p:nvPr/>
        </p:nvSpPr>
        <p:spPr>
          <a:xfrm>
            <a:off x="6178543" y="6351614"/>
            <a:ext cx="297691" cy="297691"/>
          </a:xfrm>
          <a:custGeom>
            <a:avLst/>
            <a:gdLst/>
            <a:ahLst/>
            <a:cxnLst/>
            <a:rect l="l" t="t" r="r" b="b"/>
            <a:pathLst>
              <a:path w="297691" h="297691">
                <a:moveTo>
                  <a:pt x="0" y="0"/>
                </a:moveTo>
                <a:lnTo>
                  <a:pt x="297691" y="0"/>
                </a:lnTo>
                <a:lnTo>
                  <a:pt x="297691" y="297691"/>
                </a:lnTo>
                <a:lnTo>
                  <a:pt x="0" y="29769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22" name="Freeform 13">
            <a:extLst>
              <a:ext uri="{FF2B5EF4-FFF2-40B4-BE49-F238E27FC236}">
                <a16:creationId xmlns:a16="http://schemas.microsoft.com/office/drawing/2014/main" id="{049AC6D6-4B44-F154-5DA5-31CB7AD4D7F3}"/>
              </a:ext>
            </a:extLst>
          </p:cNvPr>
          <p:cNvSpPr/>
          <p:nvPr/>
        </p:nvSpPr>
        <p:spPr>
          <a:xfrm>
            <a:off x="7471154" y="4080253"/>
            <a:ext cx="297691" cy="297691"/>
          </a:xfrm>
          <a:custGeom>
            <a:avLst/>
            <a:gdLst/>
            <a:ahLst/>
            <a:cxnLst/>
            <a:rect l="l" t="t" r="r" b="b"/>
            <a:pathLst>
              <a:path w="297691" h="297691">
                <a:moveTo>
                  <a:pt x="0" y="0"/>
                </a:moveTo>
                <a:lnTo>
                  <a:pt x="297691" y="0"/>
                </a:lnTo>
                <a:lnTo>
                  <a:pt x="297691" y="297691"/>
                </a:lnTo>
                <a:lnTo>
                  <a:pt x="0" y="29769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23" name="Freeform 13">
            <a:extLst>
              <a:ext uri="{FF2B5EF4-FFF2-40B4-BE49-F238E27FC236}">
                <a16:creationId xmlns:a16="http://schemas.microsoft.com/office/drawing/2014/main" id="{5C0CFBFD-FB85-BD52-2A0A-1D40CAD415A9}"/>
              </a:ext>
            </a:extLst>
          </p:cNvPr>
          <p:cNvSpPr/>
          <p:nvPr/>
        </p:nvSpPr>
        <p:spPr>
          <a:xfrm>
            <a:off x="9019557" y="6373327"/>
            <a:ext cx="297691" cy="297691"/>
          </a:xfrm>
          <a:custGeom>
            <a:avLst/>
            <a:gdLst/>
            <a:ahLst/>
            <a:cxnLst/>
            <a:rect l="l" t="t" r="r" b="b"/>
            <a:pathLst>
              <a:path w="297691" h="297691">
                <a:moveTo>
                  <a:pt x="0" y="0"/>
                </a:moveTo>
                <a:lnTo>
                  <a:pt x="297691" y="0"/>
                </a:lnTo>
                <a:lnTo>
                  <a:pt x="297691" y="297691"/>
                </a:lnTo>
                <a:lnTo>
                  <a:pt x="0" y="29769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24" name="Freeform 14">
            <a:extLst>
              <a:ext uri="{FF2B5EF4-FFF2-40B4-BE49-F238E27FC236}">
                <a16:creationId xmlns:a16="http://schemas.microsoft.com/office/drawing/2014/main" id="{9681D1C7-E172-5159-55D2-D4CC47C9014F}"/>
              </a:ext>
            </a:extLst>
          </p:cNvPr>
          <p:cNvSpPr/>
          <p:nvPr/>
        </p:nvSpPr>
        <p:spPr>
          <a:xfrm>
            <a:off x="16777152" y="3782984"/>
            <a:ext cx="1240793" cy="1240793"/>
          </a:xfrm>
          <a:custGeom>
            <a:avLst/>
            <a:gdLst/>
            <a:ahLst/>
            <a:cxnLst/>
            <a:rect l="l" t="t" r="r" b="b"/>
            <a:pathLst>
              <a:path w="1240793" h="1240793">
                <a:moveTo>
                  <a:pt x="0" y="0"/>
                </a:moveTo>
                <a:lnTo>
                  <a:pt x="1240793" y="0"/>
                </a:lnTo>
                <a:lnTo>
                  <a:pt x="1240793" y="1240794"/>
                </a:lnTo>
                <a:lnTo>
                  <a:pt x="0" y="12407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25" name="Freeform 15">
            <a:extLst>
              <a:ext uri="{FF2B5EF4-FFF2-40B4-BE49-F238E27FC236}">
                <a16:creationId xmlns:a16="http://schemas.microsoft.com/office/drawing/2014/main" id="{39F46D90-D75F-BC3E-C50E-34341E7BD53B}"/>
              </a:ext>
            </a:extLst>
          </p:cNvPr>
          <p:cNvSpPr/>
          <p:nvPr/>
        </p:nvSpPr>
        <p:spPr>
          <a:xfrm>
            <a:off x="16777149" y="7620071"/>
            <a:ext cx="1240793" cy="1240793"/>
          </a:xfrm>
          <a:custGeom>
            <a:avLst/>
            <a:gdLst/>
            <a:ahLst/>
            <a:cxnLst/>
            <a:rect l="l" t="t" r="r" b="b"/>
            <a:pathLst>
              <a:path w="1240793" h="1240793">
                <a:moveTo>
                  <a:pt x="0" y="0"/>
                </a:moveTo>
                <a:lnTo>
                  <a:pt x="1240793" y="0"/>
                </a:lnTo>
                <a:lnTo>
                  <a:pt x="1240793" y="1240793"/>
                </a:lnTo>
                <a:lnTo>
                  <a:pt x="0" y="124079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26" name="Freeform 16">
            <a:extLst>
              <a:ext uri="{FF2B5EF4-FFF2-40B4-BE49-F238E27FC236}">
                <a16:creationId xmlns:a16="http://schemas.microsoft.com/office/drawing/2014/main" id="{1B9114E0-93C4-7F8C-4EA8-14DA66E1E00F}"/>
              </a:ext>
            </a:extLst>
          </p:cNvPr>
          <p:cNvSpPr/>
          <p:nvPr/>
        </p:nvSpPr>
        <p:spPr>
          <a:xfrm>
            <a:off x="16777151" y="5051120"/>
            <a:ext cx="1240793" cy="1240793"/>
          </a:xfrm>
          <a:custGeom>
            <a:avLst/>
            <a:gdLst/>
            <a:ahLst/>
            <a:cxnLst/>
            <a:rect l="l" t="t" r="r" b="b"/>
            <a:pathLst>
              <a:path w="1240793" h="1240793">
                <a:moveTo>
                  <a:pt x="0" y="0"/>
                </a:moveTo>
                <a:lnTo>
                  <a:pt x="1240793" y="0"/>
                </a:lnTo>
                <a:lnTo>
                  <a:pt x="1240793" y="1240793"/>
                </a:lnTo>
                <a:lnTo>
                  <a:pt x="0" y="124079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27" name="TextBox 26">
            <a:extLst>
              <a:ext uri="{FF2B5EF4-FFF2-40B4-BE49-F238E27FC236}">
                <a16:creationId xmlns:a16="http://schemas.microsoft.com/office/drawing/2014/main" id="{DE050C75-98A6-D16D-F28F-990E66993741}"/>
              </a:ext>
            </a:extLst>
          </p:cNvPr>
          <p:cNvSpPr txBox="1"/>
          <p:nvPr/>
        </p:nvSpPr>
        <p:spPr>
          <a:xfrm>
            <a:off x="586342" y="986164"/>
            <a:ext cx="3581400" cy="8679299"/>
          </a:xfrm>
          <a:prstGeom prst="rect">
            <a:avLst/>
          </a:prstGeom>
          <a:noFill/>
        </p:spPr>
        <p:txBody>
          <a:bodyPr wrap="square" rtlCol="0">
            <a:spAutoFit/>
          </a:bodyPr>
          <a:lstStyle/>
          <a:p>
            <a:r>
              <a:rPr lang="en-US" b="1" dirty="0"/>
              <a:t>Game Play:</a:t>
            </a:r>
            <a:endParaRPr lang="en-US" dirty="0"/>
          </a:p>
          <a:p>
            <a:pPr marL="285750" indent="-285750">
              <a:buFont typeface="Arial" panose="020B0604020202020204" pitchFamily="34" charset="0"/>
              <a:buChar char="•"/>
            </a:pPr>
            <a:r>
              <a:rPr lang="en-US" dirty="0"/>
              <a:t>Decide who will be the tiger and who will be the leopards.</a:t>
            </a:r>
          </a:p>
          <a:p>
            <a:pPr marL="285750" indent="-285750">
              <a:buFont typeface="Arial" panose="020B0604020202020204" pitchFamily="34" charset="0"/>
              <a:buChar char="•"/>
            </a:pPr>
            <a:r>
              <a:rPr lang="en-US" dirty="0"/>
              <a:t>The first player positions the tiger at the top of the triangle.</a:t>
            </a:r>
          </a:p>
          <a:p>
            <a:pPr marL="285750" indent="-285750">
              <a:buFont typeface="Arial" panose="020B0604020202020204" pitchFamily="34" charset="0"/>
              <a:buChar char="•"/>
            </a:pPr>
            <a:r>
              <a:rPr lang="en-US" dirty="0"/>
              <a:t>The second player places his first leopard at one of the dots the board, "the jungle“</a:t>
            </a:r>
          </a:p>
          <a:p>
            <a:pPr marL="285750" indent="-285750">
              <a:buFont typeface="Arial" panose="020B0604020202020204" pitchFamily="34" charset="0"/>
              <a:buChar char="•"/>
            </a:pPr>
            <a:r>
              <a:rPr lang="en-US" dirty="0"/>
              <a:t>The tiger then moves along the lines, one dot at a time.</a:t>
            </a:r>
          </a:p>
          <a:p>
            <a:pPr marL="285750" indent="-285750">
              <a:buFont typeface="Arial" panose="020B0604020202020204" pitchFamily="34" charset="0"/>
              <a:buChar char="•"/>
            </a:pPr>
            <a:r>
              <a:rPr lang="en-US" dirty="0"/>
              <a:t>Play alternates as the second player continues to place his leopards on the game board one at a time. He cannot move any of the leopards on the board until all six have been placed.</a:t>
            </a:r>
          </a:p>
          <a:p>
            <a:pPr marL="285750" indent="-285750">
              <a:buFont typeface="Arial" panose="020B0604020202020204" pitchFamily="34" charset="0"/>
              <a:buChar char="•"/>
            </a:pPr>
            <a:r>
              <a:rPr lang="en-US" dirty="0"/>
              <a:t>Once all leopards are on the board, play continues to alternate between players.</a:t>
            </a:r>
          </a:p>
          <a:p>
            <a:pPr marL="285750" indent="-285750">
              <a:buFont typeface="Arial" panose="020B0604020202020204" pitchFamily="34" charset="0"/>
              <a:buChar char="•"/>
            </a:pPr>
            <a:r>
              <a:rPr lang="en-US" dirty="0"/>
              <a:t>The tiger can jump over a leopard provided the dot on the opposite side of the leopard on the same line is free (</a:t>
            </a:r>
            <a:r>
              <a:rPr lang="en-US" i="1" dirty="0"/>
              <a:t>as in checkers</a:t>
            </a:r>
            <a:r>
              <a:rPr lang="en-US" dirty="0"/>
              <a:t>). The jumped leopard is removed from the board.</a:t>
            </a:r>
          </a:p>
          <a:p>
            <a:pPr marL="285750" indent="-285750">
              <a:buFont typeface="Arial" panose="020B0604020202020204" pitchFamily="34" charset="0"/>
              <a:buChar char="•"/>
            </a:pPr>
            <a:r>
              <a:rPr lang="en-US" dirty="0"/>
              <a:t>Play continues until either the tiger is trapped and can no longer move or jump, or there are too few leopards to trap the tiger.</a:t>
            </a:r>
          </a:p>
        </p:txBody>
      </p:sp>
    </p:spTree>
    <p:extLst>
      <p:ext uri="{BB962C8B-B14F-4D97-AF65-F5344CB8AC3E}">
        <p14:creationId xmlns:p14="http://schemas.microsoft.com/office/powerpoint/2010/main" val="1686459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4403" y="0"/>
            <a:ext cx="18233597" cy="10287000"/>
            <a:chOff x="0" y="0"/>
            <a:chExt cx="1149350" cy="1149350"/>
          </a:xfrm>
        </p:grpSpPr>
        <p:sp>
          <p:nvSpPr>
            <p:cNvPr id="3" name="Freeform 3"/>
            <p:cNvSpPr/>
            <p:nvPr/>
          </p:nvSpPr>
          <p:spPr>
            <a:xfrm>
              <a:off x="0" y="0"/>
              <a:ext cx="8975125" cy="5063571"/>
            </a:xfrm>
            <a:custGeom>
              <a:avLst/>
              <a:gdLst/>
              <a:ahLst/>
              <a:cxnLst/>
              <a:rect l="l" t="t" r="r" b="b"/>
              <a:pathLst>
                <a:path w="8975125" h="5063571">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1172B7">
                <a:alpha val="18824"/>
              </a:srgbClr>
            </a:solidFill>
          </p:spPr>
          <p:txBody>
            <a:bodyPr/>
            <a:lstStyle/>
            <a:p>
              <a:endParaRPr lang="en-CA"/>
            </a:p>
          </p:txBody>
        </p:sp>
      </p:grpSp>
      <p:grpSp>
        <p:nvGrpSpPr>
          <p:cNvPr id="4" name="Group 4"/>
          <p:cNvGrpSpPr/>
          <p:nvPr/>
        </p:nvGrpSpPr>
        <p:grpSpPr>
          <a:xfrm>
            <a:off x="-761691" y="-813721"/>
            <a:ext cx="4013354" cy="11914442"/>
            <a:chOff x="0" y="0"/>
            <a:chExt cx="1057015" cy="3137960"/>
          </a:xfrm>
        </p:grpSpPr>
        <p:sp>
          <p:nvSpPr>
            <p:cNvPr id="5" name="Freeform 5"/>
            <p:cNvSpPr/>
            <p:nvPr/>
          </p:nvSpPr>
          <p:spPr>
            <a:xfrm>
              <a:off x="0" y="0"/>
              <a:ext cx="1057015" cy="3137960"/>
            </a:xfrm>
            <a:custGeom>
              <a:avLst/>
              <a:gdLst/>
              <a:ahLst/>
              <a:cxnLst/>
              <a:rect l="l" t="t" r="r" b="b"/>
              <a:pathLst>
                <a:path w="1057015" h="3137960">
                  <a:moveTo>
                    <a:pt x="73304" y="0"/>
                  </a:moveTo>
                  <a:lnTo>
                    <a:pt x="983711" y="0"/>
                  </a:lnTo>
                  <a:cubicBezTo>
                    <a:pt x="1003153" y="0"/>
                    <a:pt x="1021798" y="7723"/>
                    <a:pt x="1035545" y="21470"/>
                  </a:cubicBezTo>
                  <a:cubicBezTo>
                    <a:pt x="1049292" y="35217"/>
                    <a:pt x="1057015" y="53862"/>
                    <a:pt x="1057015" y="73304"/>
                  </a:cubicBezTo>
                  <a:lnTo>
                    <a:pt x="1057015" y="3064657"/>
                  </a:lnTo>
                  <a:cubicBezTo>
                    <a:pt x="1057015" y="3105141"/>
                    <a:pt x="1024196" y="3137960"/>
                    <a:pt x="983711" y="3137960"/>
                  </a:cubicBezTo>
                  <a:lnTo>
                    <a:pt x="73304" y="3137960"/>
                  </a:lnTo>
                  <a:cubicBezTo>
                    <a:pt x="32819" y="3137960"/>
                    <a:pt x="0" y="3105141"/>
                    <a:pt x="0" y="3064657"/>
                  </a:cubicBezTo>
                  <a:lnTo>
                    <a:pt x="0" y="73304"/>
                  </a:lnTo>
                  <a:cubicBezTo>
                    <a:pt x="0" y="32819"/>
                    <a:pt x="32819" y="0"/>
                    <a:pt x="73304" y="0"/>
                  </a:cubicBezTo>
                  <a:close/>
                </a:path>
              </a:pathLst>
            </a:custGeom>
            <a:solidFill>
              <a:srgbClr val="B6E4DD"/>
            </a:solidFill>
            <a:ln w="95250" cap="rnd">
              <a:solidFill>
                <a:srgbClr val="000000"/>
              </a:solidFill>
              <a:prstDash val="solid"/>
              <a:round/>
            </a:ln>
          </p:spPr>
          <p:txBody>
            <a:bodyPr/>
            <a:lstStyle/>
            <a:p>
              <a:endParaRPr lang="en-CA"/>
            </a:p>
          </p:txBody>
        </p:sp>
        <p:sp>
          <p:nvSpPr>
            <p:cNvPr id="6" name="TextBox 6"/>
            <p:cNvSpPr txBox="1"/>
            <p:nvPr/>
          </p:nvSpPr>
          <p:spPr>
            <a:xfrm>
              <a:off x="0" y="-38100"/>
              <a:ext cx="1057015" cy="3176060"/>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rot="9995285" flipV="1">
            <a:off x="7306949" y="1127156"/>
            <a:ext cx="2686695" cy="1198938"/>
          </a:xfrm>
          <a:custGeom>
            <a:avLst/>
            <a:gdLst/>
            <a:ahLst/>
            <a:cxnLst/>
            <a:rect l="l" t="t" r="r" b="b"/>
            <a:pathLst>
              <a:path w="2686695" h="1198938">
                <a:moveTo>
                  <a:pt x="0" y="1198938"/>
                </a:moveTo>
                <a:lnTo>
                  <a:pt x="2686695" y="1198938"/>
                </a:lnTo>
                <a:lnTo>
                  <a:pt x="2686695" y="0"/>
                </a:lnTo>
                <a:lnTo>
                  <a:pt x="0" y="0"/>
                </a:lnTo>
                <a:lnTo>
                  <a:pt x="0" y="119893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8" name="Freeform 8"/>
          <p:cNvSpPr/>
          <p:nvPr/>
        </p:nvSpPr>
        <p:spPr>
          <a:xfrm rot="584821" flipH="1" flipV="1">
            <a:off x="7286636" y="7801701"/>
            <a:ext cx="2686695" cy="1198938"/>
          </a:xfrm>
          <a:custGeom>
            <a:avLst/>
            <a:gdLst/>
            <a:ahLst/>
            <a:cxnLst/>
            <a:rect l="l" t="t" r="r" b="b"/>
            <a:pathLst>
              <a:path w="2686695" h="1198938">
                <a:moveTo>
                  <a:pt x="2686695" y="1198938"/>
                </a:moveTo>
                <a:lnTo>
                  <a:pt x="0" y="1198938"/>
                </a:lnTo>
                <a:lnTo>
                  <a:pt x="0" y="0"/>
                </a:lnTo>
                <a:lnTo>
                  <a:pt x="2686695" y="0"/>
                </a:lnTo>
                <a:lnTo>
                  <a:pt x="2686695" y="119893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9" name="Freeform 9"/>
          <p:cNvSpPr/>
          <p:nvPr/>
        </p:nvSpPr>
        <p:spPr>
          <a:xfrm>
            <a:off x="1028700" y="2353106"/>
            <a:ext cx="8088098" cy="5580788"/>
          </a:xfrm>
          <a:custGeom>
            <a:avLst/>
            <a:gdLst/>
            <a:ahLst/>
            <a:cxnLst/>
            <a:rect l="l" t="t" r="r" b="b"/>
            <a:pathLst>
              <a:path w="8088098" h="5580788">
                <a:moveTo>
                  <a:pt x="0" y="0"/>
                </a:moveTo>
                <a:lnTo>
                  <a:pt x="8088098" y="0"/>
                </a:lnTo>
                <a:lnTo>
                  <a:pt x="8088098" y="5580788"/>
                </a:lnTo>
                <a:lnTo>
                  <a:pt x="0" y="55807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grpSp>
        <p:nvGrpSpPr>
          <p:cNvPr id="10" name="Group 10"/>
          <p:cNvGrpSpPr/>
          <p:nvPr/>
        </p:nvGrpSpPr>
        <p:grpSpPr>
          <a:xfrm>
            <a:off x="13814920" y="1552946"/>
            <a:ext cx="3403754" cy="3403754"/>
            <a:chOff x="0" y="0"/>
            <a:chExt cx="896462" cy="896462"/>
          </a:xfrm>
        </p:grpSpPr>
        <p:sp>
          <p:nvSpPr>
            <p:cNvPr id="11" name="Freeform 11"/>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B6E4DD"/>
            </a:solidFill>
            <a:ln w="95250" cap="rnd">
              <a:solidFill>
                <a:srgbClr val="000000"/>
              </a:solidFill>
              <a:prstDash val="solid"/>
              <a:round/>
            </a:ln>
          </p:spPr>
          <p:txBody>
            <a:bodyPr/>
            <a:lstStyle/>
            <a:p>
              <a:endParaRPr lang="en-CA"/>
            </a:p>
          </p:txBody>
        </p:sp>
        <p:sp>
          <p:nvSpPr>
            <p:cNvPr id="12" name="TextBox 12"/>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10055428" y="1552946"/>
            <a:ext cx="3403754" cy="3403754"/>
            <a:chOff x="0" y="0"/>
            <a:chExt cx="896462" cy="896462"/>
          </a:xfrm>
        </p:grpSpPr>
        <p:sp>
          <p:nvSpPr>
            <p:cNvPr id="14" name="Freeform 14"/>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1172B7"/>
            </a:solidFill>
            <a:ln w="95250" cap="rnd">
              <a:solidFill>
                <a:srgbClr val="000000"/>
              </a:solidFill>
              <a:prstDash val="solid"/>
              <a:round/>
            </a:ln>
          </p:spPr>
          <p:txBody>
            <a:bodyPr/>
            <a:lstStyle/>
            <a:p>
              <a:endParaRPr lang="en-CA"/>
            </a:p>
          </p:txBody>
        </p:sp>
        <p:sp>
          <p:nvSpPr>
            <p:cNvPr id="15" name="TextBox 15"/>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10055428" y="5828845"/>
            <a:ext cx="3403754" cy="3403754"/>
            <a:chOff x="0" y="0"/>
            <a:chExt cx="896462" cy="896462"/>
          </a:xfrm>
        </p:grpSpPr>
        <p:sp>
          <p:nvSpPr>
            <p:cNvPr id="17" name="Freeform 17"/>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32B070"/>
            </a:solidFill>
            <a:ln w="95250" cap="rnd">
              <a:solidFill>
                <a:srgbClr val="000000"/>
              </a:solidFill>
              <a:prstDash val="solid"/>
              <a:round/>
            </a:ln>
          </p:spPr>
          <p:txBody>
            <a:bodyPr/>
            <a:lstStyle/>
            <a:p>
              <a:endParaRPr lang="en-CA"/>
            </a:p>
          </p:txBody>
        </p:sp>
        <p:sp>
          <p:nvSpPr>
            <p:cNvPr id="18" name="TextBox 18"/>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13813962" y="5828845"/>
            <a:ext cx="3403754" cy="3403754"/>
            <a:chOff x="0" y="0"/>
            <a:chExt cx="896462" cy="896462"/>
          </a:xfrm>
        </p:grpSpPr>
        <p:sp>
          <p:nvSpPr>
            <p:cNvPr id="20" name="Freeform 20"/>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FE6EC6"/>
            </a:solidFill>
            <a:ln w="95250" cap="rnd">
              <a:solidFill>
                <a:srgbClr val="000000"/>
              </a:solidFill>
              <a:prstDash val="solid"/>
              <a:round/>
            </a:ln>
          </p:spPr>
          <p:txBody>
            <a:bodyPr/>
            <a:lstStyle/>
            <a:p>
              <a:endParaRPr lang="en-CA"/>
            </a:p>
          </p:txBody>
        </p:sp>
        <p:sp>
          <p:nvSpPr>
            <p:cNvPr id="21" name="TextBox 21"/>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sp>
        <p:nvSpPr>
          <p:cNvPr id="22" name="Freeform 22"/>
          <p:cNvSpPr/>
          <p:nvPr/>
        </p:nvSpPr>
        <p:spPr>
          <a:xfrm rot="1435348">
            <a:off x="16609315" y="485203"/>
            <a:ext cx="1000805" cy="903644"/>
          </a:xfrm>
          <a:custGeom>
            <a:avLst/>
            <a:gdLst/>
            <a:ahLst/>
            <a:cxnLst/>
            <a:rect l="l" t="t" r="r" b="b"/>
            <a:pathLst>
              <a:path w="1000805" h="903644">
                <a:moveTo>
                  <a:pt x="0" y="0"/>
                </a:moveTo>
                <a:lnTo>
                  <a:pt x="1000806" y="0"/>
                </a:lnTo>
                <a:lnTo>
                  <a:pt x="1000806" y="903643"/>
                </a:lnTo>
                <a:lnTo>
                  <a:pt x="0" y="9036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23" name="Freeform 23"/>
          <p:cNvSpPr/>
          <p:nvPr/>
        </p:nvSpPr>
        <p:spPr>
          <a:xfrm rot="5549187">
            <a:off x="17105497" y="8766185"/>
            <a:ext cx="971928" cy="984231"/>
          </a:xfrm>
          <a:custGeom>
            <a:avLst/>
            <a:gdLst/>
            <a:ahLst/>
            <a:cxnLst/>
            <a:rect l="l" t="t" r="r" b="b"/>
            <a:pathLst>
              <a:path w="971928" h="984231">
                <a:moveTo>
                  <a:pt x="0" y="0"/>
                </a:moveTo>
                <a:lnTo>
                  <a:pt x="971928" y="0"/>
                </a:lnTo>
                <a:lnTo>
                  <a:pt x="971928" y="984230"/>
                </a:lnTo>
                <a:lnTo>
                  <a:pt x="0" y="98423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grpSp>
        <p:nvGrpSpPr>
          <p:cNvPr id="24" name="Group 24"/>
          <p:cNvGrpSpPr/>
          <p:nvPr/>
        </p:nvGrpSpPr>
        <p:grpSpPr>
          <a:xfrm>
            <a:off x="10245963" y="1091351"/>
            <a:ext cx="3022684" cy="923190"/>
            <a:chOff x="0" y="0"/>
            <a:chExt cx="796098" cy="243145"/>
          </a:xfrm>
        </p:grpSpPr>
        <p:sp>
          <p:nvSpPr>
            <p:cNvPr id="25" name="Freeform 25"/>
            <p:cNvSpPr/>
            <p:nvPr/>
          </p:nvSpPr>
          <p:spPr>
            <a:xfrm>
              <a:off x="0" y="0"/>
              <a:ext cx="796098" cy="243145"/>
            </a:xfrm>
            <a:custGeom>
              <a:avLst/>
              <a:gdLst/>
              <a:ahLst/>
              <a:cxnLst/>
              <a:rect l="l" t="t" r="r" b="b"/>
              <a:pathLst>
                <a:path w="796098" h="243145">
                  <a:moveTo>
                    <a:pt x="97328" y="0"/>
                  </a:moveTo>
                  <a:lnTo>
                    <a:pt x="698769" y="0"/>
                  </a:lnTo>
                  <a:cubicBezTo>
                    <a:pt x="752522" y="0"/>
                    <a:pt x="796098" y="43575"/>
                    <a:pt x="796098" y="97328"/>
                  </a:cubicBezTo>
                  <a:lnTo>
                    <a:pt x="796098" y="145816"/>
                  </a:lnTo>
                  <a:cubicBezTo>
                    <a:pt x="796098" y="171629"/>
                    <a:pt x="785844" y="196385"/>
                    <a:pt x="767591" y="214638"/>
                  </a:cubicBezTo>
                  <a:cubicBezTo>
                    <a:pt x="749338" y="232891"/>
                    <a:pt x="724582" y="243145"/>
                    <a:pt x="698769" y="243145"/>
                  </a:cubicBezTo>
                  <a:lnTo>
                    <a:pt x="97328" y="243145"/>
                  </a:lnTo>
                  <a:cubicBezTo>
                    <a:pt x="71515" y="243145"/>
                    <a:pt x="46759" y="232891"/>
                    <a:pt x="28507" y="214638"/>
                  </a:cubicBezTo>
                  <a:cubicBezTo>
                    <a:pt x="10254" y="196385"/>
                    <a:pt x="0" y="171629"/>
                    <a:pt x="0" y="145816"/>
                  </a:cubicBezTo>
                  <a:lnTo>
                    <a:pt x="0" y="97328"/>
                  </a:lnTo>
                  <a:cubicBezTo>
                    <a:pt x="0" y="71515"/>
                    <a:pt x="10254" y="46759"/>
                    <a:pt x="28507" y="28507"/>
                  </a:cubicBezTo>
                  <a:cubicBezTo>
                    <a:pt x="46759" y="10254"/>
                    <a:pt x="71515" y="0"/>
                    <a:pt x="97328" y="0"/>
                  </a:cubicBezTo>
                  <a:close/>
                </a:path>
              </a:pathLst>
            </a:custGeom>
            <a:solidFill>
              <a:srgbClr val="FFFFFF"/>
            </a:solidFill>
            <a:ln w="95250" cap="rnd">
              <a:solidFill>
                <a:srgbClr val="000000"/>
              </a:solidFill>
              <a:prstDash val="solid"/>
              <a:round/>
            </a:ln>
          </p:spPr>
          <p:txBody>
            <a:bodyPr/>
            <a:lstStyle/>
            <a:p>
              <a:endParaRPr lang="en-CA"/>
            </a:p>
          </p:txBody>
        </p:sp>
        <p:sp>
          <p:nvSpPr>
            <p:cNvPr id="26" name="TextBox 26"/>
            <p:cNvSpPr txBox="1"/>
            <p:nvPr/>
          </p:nvSpPr>
          <p:spPr>
            <a:xfrm>
              <a:off x="0" y="-38100"/>
              <a:ext cx="796098" cy="281245"/>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4004497" y="1091351"/>
            <a:ext cx="3022684" cy="923190"/>
            <a:chOff x="0" y="0"/>
            <a:chExt cx="796098" cy="243145"/>
          </a:xfrm>
        </p:grpSpPr>
        <p:sp>
          <p:nvSpPr>
            <p:cNvPr id="28" name="Freeform 28"/>
            <p:cNvSpPr/>
            <p:nvPr/>
          </p:nvSpPr>
          <p:spPr>
            <a:xfrm>
              <a:off x="0" y="0"/>
              <a:ext cx="796098" cy="243145"/>
            </a:xfrm>
            <a:custGeom>
              <a:avLst/>
              <a:gdLst/>
              <a:ahLst/>
              <a:cxnLst/>
              <a:rect l="l" t="t" r="r" b="b"/>
              <a:pathLst>
                <a:path w="796098" h="243145">
                  <a:moveTo>
                    <a:pt x="97328" y="0"/>
                  </a:moveTo>
                  <a:lnTo>
                    <a:pt x="698769" y="0"/>
                  </a:lnTo>
                  <a:cubicBezTo>
                    <a:pt x="752522" y="0"/>
                    <a:pt x="796098" y="43575"/>
                    <a:pt x="796098" y="97328"/>
                  </a:cubicBezTo>
                  <a:lnTo>
                    <a:pt x="796098" y="145816"/>
                  </a:lnTo>
                  <a:cubicBezTo>
                    <a:pt x="796098" y="171629"/>
                    <a:pt x="785844" y="196385"/>
                    <a:pt x="767591" y="214638"/>
                  </a:cubicBezTo>
                  <a:cubicBezTo>
                    <a:pt x="749338" y="232891"/>
                    <a:pt x="724582" y="243145"/>
                    <a:pt x="698769" y="243145"/>
                  </a:cubicBezTo>
                  <a:lnTo>
                    <a:pt x="97328" y="243145"/>
                  </a:lnTo>
                  <a:cubicBezTo>
                    <a:pt x="71515" y="243145"/>
                    <a:pt x="46759" y="232891"/>
                    <a:pt x="28507" y="214638"/>
                  </a:cubicBezTo>
                  <a:cubicBezTo>
                    <a:pt x="10254" y="196385"/>
                    <a:pt x="0" y="171629"/>
                    <a:pt x="0" y="145816"/>
                  </a:cubicBezTo>
                  <a:lnTo>
                    <a:pt x="0" y="97328"/>
                  </a:lnTo>
                  <a:cubicBezTo>
                    <a:pt x="0" y="71515"/>
                    <a:pt x="10254" y="46759"/>
                    <a:pt x="28507" y="28507"/>
                  </a:cubicBezTo>
                  <a:cubicBezTo>
                    <a:pt x="46759" y="10254"/>
                    <a:pt x="71515" y="0"/>
                    <a:pt x="97328" y="0"/>
                  </a:cubicBezTo>
                  <a:close/>
                </a:path>
              </a:pathLst>
            </a:custGeom>
            <a:solidFill>
              <a:srgbClr val="FFFFFF"/>
            </a:solidFill>
            <a:ln w="95250" cap="rnd">
              <a:solidFill>
                <a:srgbClr val="000000"/>
              </a:solidFill>
              <a:prstDash val="solid"/>
              <a:round/>
            </a:ln>
          </p:spPr>
          <p:txBody>
            <a:bodyPr/>
            <a:lstStyle/>
            <a:p>
              <a:endParaRPr lang="en-CA"/>
            </a:p>
          </p:txBody>
        </p:sp>
        <p:sp>
          <p:nvSpPr>
            <p:cNvPr id="29" name="TextBox 29"/>
            <p:cNvSpPr txBox="1"/>
            <p:nvPr/>
          </p:nvSpPr>
          <p:spPr>
            <a:xfrm>
              <a:off x="0" y="-38100"/>
              <a:ext cx="796098" cy="281245"/>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10245963" y="5367249"/>
            <a:ext cx="3022684" cy="923190"/>
            <a:chOff x="0" y="0"/>
            <a:chExt cx="796098" cy="243145"/>
          </a:xfrm>
        </p:grpSpPr>
        <p:sp>
          <p:nvSpPr>
            <p:cNvPr id="31" name="Freeform 31"/>
            <p:cNvSpPr/>
            <p:nvPr/>
          </p:nvSpPr>
          <p:spPr>
            <a:xfrm>
              <a:off x="0" y="0"/>
              <a:ext cx="796098" cy="243145"/>
            </a:xfrm>
            <a:custGeom>
              <a:avLst/>
              <a:gdLst/>
              <a:ahLst/>
              <a:cxnLst/>
              <a:rect l="l" t="t" r="r" b="b"/>
              <a:pathLst>
                <a:path w="796098" h="243145">
                  <a:moveTo>
                    <a:pt x="97328" y="0"/>
                  </a:moveTo>
                  <a:lnTo>
                    <a:pt x="698769" y="0"/>
                  </a:lnTo>
                  <a:cubicBezTo>
                    <a:pt x="752522" y="0"/>
                    <a:pt x="796098" y="43575"/>
                    <a:pt x="796098" y="97328"/>
                  </a:cubicBezTo>
                  <a:lnTo>
                    <a:pt x="796098" y="145816"/>
                  </a:lnTo>
                  <a:cubicBezTo>
                    <a:pt x="796098" y="171629"/>
                    <a:pt x="785844" y="196385"/>
                    <a:pt x="767591" y="214638"/>
                  </a:cubicBezTo>
                  <a:cubicBezTo>
                    <a:pt x="749338" y="232891"/>
                    <a:pt x="724582" y="243145"/>
                    <a:pt x="698769" y="243145"/>
                  </a:cubicBezTo>
                  <a:lnTo>
                    <a:pt x="97328" y="243145"/>
                  </a:lnTo>
                  <a:cubicBezTo>
                    <a:pt x="71515" y="243145"/>
                    <a:pt x="46759" y="232891"/>
                    <a:pt x="28507" y="214638"/>
                  </a:cubicBezTo>
                  <a:cubicBezTo>
                    <a:pt x="10254" y="196385"/>
                    <a:pt x="0" y="171629"/>
                    <a:pt x="0" y="145816"/>
                  </a:cubicBezTo>
                  <a:lnTo>
                    <a:pt x="0" y="97328"/>
                  </a:lnTo>
                  <a:cubicBezTo>
                    <a:pt x="0" y="71515"/>
                    <a:pt x="10254" y="46759"/>
                    <a:pt x="28507" y="28507"/>
                  </a:cubicBezTo>
                  <a:cubicBezTo>
                    <a:pt x="46759" y="10254"/>
                    <a:pt x="71515" y="0"/>
                    <a:pt x="97328" y="0"/>
                  </a:cubicBezTo>
                  <a:close/>
                </a:path>
              </a:pathLst>
            </a:custGeom>
            <a:solidFill>
              <a:srgbClr val="FFFFFF"/>
            </a:solidFill>
            <a:ln w="95250" cap="rnd">
              <a:solidFill>
                <a:srgbClr val="000000"/>
              </a:solidFill>
              <a:prstDash val="solid"/>
              <a:round/>
            </a:ln>
          </p:spPr>
          <p:txBody>
            <a:bodyPr/>
            <a:lstStyle/>
            <a:p>
              <a:endParaRPr lang="en-CA"/>
            </a:p>
          </p:txBody>
        </p:sp>
        <p:sp>
          <p:nvSpPr>
            <p:cNvPr id="32" name="TextBox 32"/>
            <p:cNvSpPr txBox="1"/>
            <p:nvPr/>
          </p:nvSpPr>
          <p:spPr>
            <a:xfrm>
              <a:off x="0" y="-38100"/>
              <a:ext cx="796098" cy="281245"/>
            </a:xfrm>
            <a:prstGeom prst="rect">
              <a:avLst/>
            </a:prstGeom>
          </p:spPr>
          <p:txBody>
            <a:bodyPr lIns="50800" tIns="50800" rIns="50800" bIns="50800" rtlCol="0" anchor="ctr"/>
            <a:lstStyle/>
            <a:p>
              <a:pPr algn="ctr">
                <a:lnSpc>
                  <a:spcPts val="2659"/>
                </a:lnSpc>
              </a:pPr>
              <a:endParaRPr/>
            </a:p>
          </p:txBody>
        </p:sp>
      </p:grpSp>
      <p:grpSp>
        <p:nvGrpSpPr>
          <p:cNvPr id="33" name="Group 33"/>
          <p:cNvGrpSpPr/>
          <p:nvPr/>
        </p:nvGrpSpPr>
        <p:grpSpPr>
          <a:xfrm>
            <a:off x="14004497" y="5367249"/>
            <a:ext cx="3022684" cy="923190"/>
            <a:chOff x="0" y="0"/>
            <a:chExt cx="796098" cy="243145"/>
          </a:xfrm>
        </p:grpSpPr>
        <p:sp>
          <p:nvSpPr>
            <p:cNvPr id="34" name="Freeform 34"/>
            <p:cNvSpPr/>
            <p:nvPr/>
          </p:nvSpPr>
          <p:spPr>
            <a:xfrm>
              <a:off x="0" y="0"/>
              <a:ext cx="796098" cy="243145"/>
            </a:xfrm>
            <a:custGeom>
              <a:avLst/>
              <a:gdLst/>
              <a:ahLst/>
              <a:cxnLst/>
              <a:rect l="l" t="t" r="r" b="b"/>
              <a:pathLst>
                <a:path w="796098" h="243145">
                  <a:moveTo>
                    <a:pt x="97328" y="0"/>
                  </a:moveTo>
                  <a:lnTo>
                    <a:pt x="698769" y="0"/>
                  </a:lnTo>
                  <a:cubicBezTo>
                    <a:pt x="752522" y="0"/>
                    <a:pt x="796098" y="43575"/>
                    <a:pt x="796098" y="97328"/>
                  </a:cubicBezTo>
                  <a:lnTo>
                    <a:pt x="796098" y="145816"/>
                  </a:lnTo>
                  <a:cubicBezTo>
                    <a:pt x="796098" y="171629"/>
                    <a:pt x="785844" y="196385"/>
                    <a:pt x="767591" y="214638"/>
                  </a:cubicBezTo>
                  <a:cubicBezTo>
                    <a:pt x="749338" y="232891"/>
                    <a:pt x="724582" y="243145"/>
                    <a:pt x="698769" y="243145"/>
                  </a:cubicBezTo>
                  <a:lnTo>
                    <a:pt x="97328" y="243145"/>
                  </a:lnTo>
                  <a:cubicBezTo>
                    <a:pt x="71515" y="243145"/>
                    <a:pt x="46759" y="232891"/>
                    <a:pt x="28507" y="214638"/>
                  </a:cubicBezTo>
                  <a:cubicBezTo>
                    <a:pt x="10254" y="196385"/>
                    <a:pt x="0" y="171629"/>
                    <a:pt x="0" y="145816"/>
                  </a:cubicBezTo>
                  <a:lnTo>
                    <a:pt x="0" y="97328"/>
                  </a:lnTo>
                  <a:cubicBezTo>
                    <a:pt x="0" y="71515"/>
                    <a:pt x="10254" y="46759"/>
                    <a:pt x="28507" y="28507"/>
                  </a:cubicBezTo>
                  <a:cubicBezTo>
                    <a:pt x="46759" y="10254"/>
                    <a:pt x="71515" y="0"/>
                    <a:pt x="97328" y="0"/>
                  </a:cubicBezTo>
                  <a:close/>
                </a:path>
              </a:pathLst>
            </a:custGeom>
            <a:solidFill>
              <a:srgbClr val="FFFFFF"/>
            </a:solidFill>
            <a:ln w="95250" cap="rnd">
              <a:solidFill>
                <a:srgbClr val="000000"/>
              </a:solidFill>
              <a:prstDash val="solid"/>
              <a:round/>
            </a:ln>
          </p:spPr>
          <p:txBody>
            <a:bodyPr/>
            <a:lstStyle/>
            <a:p>
              <a:endParaRPr lang="en-CA"/>
            </a:p>
          </p:txBody>
        </p:sp>
        <p:sp>
          <p:nvSpPr>
            <p:cNvPr id="35" name="TextBox 35"/>
            <p:cNvSpPr txBox="1"/>
            <p:nvPr/>
          </p:nvSpPr>
          <p:spPr>
            <a:xfrm>
              <a:off x="0" y="-38100"/>
              <a:ext cx="796098" cy="281245"/>
            </a:xfrm>
            <a:prstGeom prst="rect">
              <a:avLst/>
            </a:prstGeom>
          </p:spPr>
          <p:txBody>
            <a:bodyPr lIns="50800" tIns="50800" rIns="50800" bIns="50800" rtlCol="0" anchor="ctr"/>
            <a:lstStyle/>
            <a:p>
              <a:pPr algn="ctr">
                <a:lnSpc>
                  <a:spcPts val="2659"/>
                </a:lnSpc>
              </a:pPr>
              <a:endParaRPr/>
            </a:p>
          </p:txBody>
        </p:sp>
      </p:grpSp>
      <p:sp>
        <p:nvSpPr>
          <p:cNvPr id="36" name="TextBox 36"/>
          <p:cNvSpPr txBox="1"/>
          <p:nvPr/>
        </p:nvSpPr>
        <p:spPr>
          <a:xfrm>
            <a:off x="1976763" y="4127641"/>
            <a:ext cx="6191972" cy="1958506"/>
          </a:xfrm>
          <a:prstGeom prst="rect">
            <a:avLst/>
          </a:prstGeom>
        </p:spPr>
        <p:txBody>
          <a:bodyPr lIns="0" tIns="0" rIns="0" bIns="0" rtlCol="0" anchor="t">
            <a:spAutoFit/>
          </a:bodyPr>
          <a:lstStyle/>
          <a:p>
            <a:pPr algn="ctr">
              <a:lnSpc>
                <a:spcPts val="7655"/>
              </a:lnSpc>
            </a:pPr>
            <a:r>
              <a:rPr lang="en-US" sz="6543" u="sng">
                <a:solidFill>
                  <a:srgbClr val="000000"/>
                </a:solidFill>
                <a:latin typeface="Bobby Jones Soft"/>
                <a:ea typeface="Bobby Jones Soft"/>
                <a:cs typeface="Bobby Jones Soft"/>
                <a:sym typeface="Bobby Jones Soft"/>
                <a:hlinkClick r:id="rId10" tooltip="https://youtu.be/bCqOWKBK4to?si=1akF2kAm6l5buPE6"/>
              </a:rPr>
              <a:t>KNOCK-OUT DICE GAME</a:t>
            </a:r>
          </a:p>
        </p:txBody>
      </p:sp>
      <p:sp>
        <p:nvSpPr>
          <p:cNvPr id="37" name="TextBox 37"/>
          <p:cNvSpPr txBox="1"/>
          <p:nvPr/>
        </p:nvSpPr>
        <p:spPr>
          <a:xfrm>
            <a:off x="10598633" y="1276398"/>
            <a:ext cx="2215732" cy="576453"/>
          </a:xfrm>
          <a:prstGeom prst="rect">
            <a:avLst/>
          </a:prstGeom>
        </p:spPr>
        <p:txBody>
          <a:bodyPr lIns="0" tIns="0" rIns="0" bIns="0" rtlCol="0" anchor="t">
            <a:spAutoFit/>
          </a:bodyPr>
          <a:lstStyle/>
          <a:p>
            <a:pPr algn="ctr">
              <a:lnSpc>
                <a:spcPts val="4446"/>
              </a:lnSpc>
            </a:pPr>
            <a:r>
              <a:rPr lang="en-US" sz="3800">
                <a:solidFill>
                  <a:srgbClr val="000000"/>
                </a:solidFill>
                <a:latin typeface="Bobby Jones Soft"/>
                <a:ea typeface="Bobby Jones Soft"/>
                <a:cs typeface="Bobby Jones Soft"/>
                <a:sym typeface="Bobby Jones Soft"/>
              </a:rPr>
              <a:t>NUMBER</a:t>
            </a:r>
          </a:p>
        </p:txBody>
      </p:sp>
      <p:sp>
        <p:nvSpPr>
          <p:cNvPr id="38" name="TextBox 38"/>
          <p:cNvSpPr txBox="1"/>
          <p:nvPr/>
        </p:nvSpPr>
        <p:spPr>
          <a:xfrm>
            <a:off x="14147806" y="1276398"/>
            <a:ext cx="2737982" cy="576453"/>
          </a:xfrm>
          <a:prstGeom prst="rect">
            <a:avLst/>
          </a:prstGeom>
        </p:spPr>
        <p:txBody>
          <a:bodyPr lIns="0" tIns="0" rIns="0" bIns="0" rtlCol="0" anchor="t">
            <a:spAutoFit/>
          </a:bodyPr>
          <a:lstStyle/>
          <a:p>
            <a:pPr algn="ctr">
              <a:lnSpc>
                <a:spcPts val="4445"/>
              </a:lnSpc>
            </a:pPr>
            <a:r>
              <a:rPr lang="en-US" sz="3799">
                <a:solidFill>
                  <a:srgbClr val="000000"/>
                </a:solidFill>
                <a:latin typeface="Bobby Jones Soft"/>
                <a:ea typeface="Bobby Jones Soft"/>
                <a:cs typeface="Bobby Jones Soft"/>
                <a:sym typeface="Bobby Jones Soft"/>
              </a:rPr>
              <a:t>PATTERNS</a:t>
            </a:r>
          </a:p>
        </p:txBody>
      </p:sp>
      <p:sp>
        <p:nvSpPr>
          <p:cNvPr id="39" name="TextBox 39"/>
          <p:cNvSpPr txBox="1"/>
          <p:nvPr/>
        </p:nvSpPr>
        <p:spPr>
          <a:xfrm>
            <a:off x="10245963" y="5550333"/>
            <a:ext cx="3022684" cy="576453"/>
          </a:xfrm>
          <a:prstGeom prst="rect">
            <a:avLst/>
          </a:prstGeom>
        </p:spPr>
        <p:txBody>
          <a:bodyPr lIns="0" tIns="0" rIns="0" bIns="0" rtlCol="0" anchor="t">
            <a:spAutoFit/>
          </a:bodyPr>
          <a:lstStyle/>
          <a:p>
            <a:pPr algn="ctr">
              <a:lnSpc>
                <a:spcPts val="4446"/>
              </a:lnSpc>
            </a:pPr>
            <a:r>
              <a:rPr lang="en-US" sz="3800">
                <a:solidFill>
                  <a:srgbClr val="000000"/>
                </a:solidFill>
                <a:latin typeface="Bobby Jones Soft"/>
                <a:ea typeface="Bobby Jones Soft"/>
                <a:cs typeface="Bobby Jones Soft"/>
                <a:sym typeface="Bobby Jones Soft"/>
              </a:rPr>
              <a:t>STRATEGY</a:t>
            </a:r>
          </a:p>
        </p:txBody>
      </p:sp>
      <p:sp>
        <p:nvSpPr>
          <p:cNvPr id="40" name="TextBox 40"/>
          <p:cNvSpPr txBox="1"/>
          <p:nvPr/>
        </p:nvSpPr>
        <p:spPr>
          <a:xfrm>
            <a:off x="14076631" y="5550333"/>
            <a:ext cx="2880333" cy="576453"/>
          </a:xfrm>
          <a:prstGeom prst="rect">
            <a:avLst/>
          </a:prstGeom>
        </p:spPr>
        <p:txBody>
          <a:bodyPr lIns="0" tIns="0" rIns="0" bIns="0" rtlCol="0" anchor="t">
            <a:spAutoFit/>
          </a:bodyPr>
          <a:lstStyle/>
          <a:p>
            <a:pPr algn="ctr">
              <a:lnSpc>
                <a:spcPts val="4446"/>
              </a:lnSpc>
            </a:pPr>
            <a:r>
              <a:rPr lang="en-US" sz="3800">
                <a:solidFill>
                  <a:srgbClr val="000000"/>
                </a:solidFill>
                <a:latin typeface="Bobby Jones Soft"/>
                <a:ea typeface="Bobby Jones Soft"/>
                <a:cs typeface="Bobby Jones Soft"/>
                <a:sym typeface="Bobby Jones Soft"/>
              </a:rPr>
              <a:t>CALCULATIONS</a:t>
            </a:r>
          </a:p>
        </p:txBody>
      </p:sp>
      <p:sp>
        <p:nvSpPr>
          <p:cNvPr id="41" name="Freeform 41"/>
          <p:cNvSpPr/>
          <p:nvPr/>
        </p:nvSpPr>
        <p:spPr>
          <a:xfrm>
            <a:off x="14380583" y="6694044"/>
            <a:ext cx="2505205" cy="2057400"/>
          </a:xfrm>
          <a:custGeom>
            <a:avLst/>
            <a:gdLst/>
            <a:ahLst/>
            <a:cxnLst/>
            <a:rect l="l" t="t" r="r" b="b"/>
            <a:pathLst>
              <a:path w="2505205" h="2057400">
                <a:moveTo>
                  <a:pt x="0" y="0"/>
                </a:moveTo>
                <a:lnTo>
                  <a:pt x="2505205" y="0"/>
                </a:lnTo>
                <a:lnTo>
                  <a:pt x="2505205" y="2057400"/>
                </a:lnTo>
                <a:lnTo>
                  <a:pt x="0" y="20574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CA"/>
          </a:p>
        </p:txBody>
      </p:sp>
      <p:sp>
        <p:nvSpPr>
          <p:cNvPr id="42" name="Freeform 42"/>
          <p:cNvSpPr/>
          <p:nvPr/>
        </p:nvSpPr>
        <p:spPr>
          <a:xfrm>
            <a:off x="10763442" y="2353106"/>
            <a:ext cx="2505205" cy="2057400"/>
          </a:xfrm>
          <a:custGeom>
            <a:avLst/>
            <a:gdLst/>
            <a:ahLst/>
            <a:cxnLst/>
            <a:rect l="l" t="t" r="r" b="b"/>
            <a:pathLst>
              <a:path w="2505205" h="2057400">
                <a:moveTo>
                  <a:pt x="0" y="0"/>
                </a:moveTo>
                <a:lnTo>
                  <a:pt x="2505205" y="0"/>
                </a:lnTo>
                <a:lnTo>
                  <a:pt x="2505205" y="2057400"/>
                </a:lnTo>
                <a:lnTo>
                  <a:pt x="0" y="20574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CA"/>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15FF2AB9-161E-1E50-27B8-B7C48682F408}"/>
              </a:ext>
            </a:extLst>
          </p:cNvPr>
          <p:cNvSpPr>
            <a:spLocks noChangeArrowheads="1"/>
          </p:cNvSpPr>
          <p:nvPr/>
        </p:nvSpPr>
        <p:spPr bwMode="auto">
          <a:xfrm>
            <a:off x="0" y="-138499"/>
            <a:ext cx="65" cy="276999"/>
          </a:xfrm>
          <a:prstGeom prst="rect">
            <a:avLst/>
          </a:prstGeom>
          <a:solidFill>
            <a:srgbClr val="F0F3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AutoShape 2">
            <a:extLst>
              <a:ext uri="{FF2B5EF4-FFF2-40B4-BE49-F238E27FC236}">
                <a16:creationId xmlns:a16="http://schemas.microsoft.com/office/drawing/2014/main" id="{332B94B5-0B66-4809-6988-368FC3913154}"/>
              </a:ext>
            </a:extLst>
          </p:cNvPr>
          <p:cNvSpPr>
            <a:spLocks noChangeAspect="1" noChangeArrowheads="1"/>
          </p:cNvSpPr>
          <p:nvPr/>
        </p:nvSpPr>
        <p:spPr bwMode="auto">
          <a:xfrm>
            <a:off x="150813" y="-373063"/>
            <a:ext cx="152400" cy="152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4">
            <a:extLst>
              <a:ext uri="{FF2B5EF4-FFF2-40B4-BE49-F238E27FC236}">
                <a16:creationId xmlns:a16="http://schemas.microsoft.com/office/drawing/2014/main" id="{1C4E5CF0-5D94-CCCB-44F8-6DE5749A9EFF}"/>
              </a:ext>
            </a:extLst>
          </p:cNvPr>
          <p:cNvSpPr>
            <a:spLocks noChangeAspect="1" noChangeArrowheads="1"/>
          </p:cNvSpPr>
          <p:nvPr/>
        </p:nvSpPr>
        <p:spPr bwMode="auto">
          <a:xfrm>
            <a:off x="150813" y="1104900"/>
            <a:ext cx="152400" cy="152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TextBox 6">
            <a:extLst>
              <a:ext uri="{FF2B5EF4-FFF2-40B4-BE49-F238E27FC236}">
                <a16:creationId xmlns:a16="http://schemas.microsoft.com/office/drawing/2014/main" id="{C099415B-69EC-98F5-CC48-4CB1D6D20B9F}"/>
              </a:ext>
            </a:extLst>
          </p:cNvPr>
          <p:cNvSpPr txBox="1"/>
          <p:nvPr/>
        </p:nvSpPr>
        <p:spPr>
          <a:xfrm>
            <a:off x="838200" y="495300"/>
            <a:ext cx="16916400" cy="678647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3C51B4"/>
                </a:solidFill>
                <a:effectLst/>
                <a:latin typeface="Roboto" panose="02000000000000000000" pitchFamily="2" charset="0"/>
              </a:rPr>
              <a:t>Knock Out is a fun and simple dice game where players aim to avoid rolling a specific "knock out" number to stay in the game.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2D3D88"/>
                </a:solidFill>
                <a:effectLst/>
                <a:latin typeface="Roboto" panose="02000000000000000000" pitchFamily="2" charset="0"/>
              </a:rPr>
              <a:t>Objective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Roboto" panose="02000000000000000000" pitchFamily="2" charset="0"/>
              </a:rPr>
              <a:t>The goal of the game is to be the last player remaining by avoiding the designated "knock out" number during your turn.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rgbClr val="2D3D88"/>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2D3D88"/>
                </a:solidFill>
                <a:effectLst/>
                <a:latin typeface="Roboto" panose="02000000000000000000" pitchFamily="2" charset="0"/>
              </a:rPr>
              <a:t>Setup</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800" b="1" i="0" u="none" strike="noStrike" cap="none" normalizeH="0" baseline="0" dirty="0">
                <a:ln>
                  <a:noFill/>
                </a:ln>
                <a:solidFill>
                  <a:schemeClr val="tx1"/>
                </a:solidFill>
                <a:effectLst/>
                <a:latin typeface="Roboto" panose="02000000000000000000" pitchFamily="2" charset="0"/>
              </a:rPr>
              <a:t>Players</a:t>
            </a:r>
            <a:r>
              <a:rPr kumimoji="0" lang="en-US" altLang="en-US" sz="1800" b="0" i="0" u="none" strike="noStrike" cap="none" normalizeH="0" baseline="0" dirty="0">
                <a:ln>
                  <a:noFill/>
                </a:ln>
                <a:solidFill>
                  <a:schemeClr val="tx1"/>
                </a:solidFill>
                <a:effectLst/>
                <a:latin typeface="Roboto" panose="02000000000000000000" pitchFamily="2" charset="0"/>
              </a:rPr>
              <a:t>: The game can be played with 2 or more players.</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1800" b="1" i="0" u="none" strike="noStrike" cap="none" normalizeH="0" baseline="0" dirty="0">
                <a:ln>
                  <a:noFill/>
                </a:ln>
                <a:solidFill>
                  <a:schemeClr val="tx1"/>
                </a:solidFill>
                <a:effectLst/>
                <a:latin typeface="Roboto" panose="02000000000000000000" pitchFamily="2" charset="0"/>
              </a:rPr>
              <a:t>Knock Out Number</a:t>
            </a:r>
            <a:r>
              <a:rPr kumimoji="0" lang="en-US" altLang="en-US" sz="1800" b="0" i="0" u="none" strike="noStrike" cap="none" normalizeH="0" baseline="0" dirty="0">
                <a:ln>
                  <a:noFill/>
                </a:ln>
                <a:solidFill>
                  <a:schemeClr val="tx1"/>
                </a:solidFill>
                <a:effectLst/>
                <a:latin typeface="Roboto" panose="02000000000000000000" pitchFamily="2" charset="0"/>
              </a:rPr>
              <a:t>: Before starting, players agree on a "knock out" number, typically between 6 and 9. Each player can choose the same or different numbers. </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1800" b="1" i="0" u="none" strike="noStrike" cap="none" normalizeH="0" baseline="0" dirty="0">
                <a:ln>
                  <a:noFill/>
                </a:ln>
                <a:solidFill>
                  <a:schemeClr val="tx1"/>
                </a:solidFill>
                <a:effectLst/>
                <a:latin typeface="Roboto" panose="02000000000000000000" pitchFamily="2" charset="0"/>
              </a:rPr>
              <a:t>Rounds</a:t>
            </a:r>
            <a:r>
              <a:rPr kumimoji="0" lang="en-US" altLang="en-US" sz="1800" b="0" i="0" u="none" strike="noStrike" cap="none" normalizeH="0" baseline="0" dirty="0">
                <a:ln>
                  <a:noFill/>
                </a:ln>
                <a:solidFill>
                  <a:schemeClr val="tx1"/>
                </a:solidFill>
                <a:effectLst/>
                <a:latin typeface="Roboto" panose="02000000000000000000" pitchFamily="2" charset="0"/>
              </a:rPr>
              <a:t>: Decide how many rounds to play, usually between 5 and 10 rounds keeps the game engaging.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50" b="0" i="0" u="none" strike="noStrike" cap="none" normalizeH="0" baseline="0" dirty="0">
              <a:ln>
                <a:noFill/>
              </a:ln>
              <a:solidFill>
                <a:srgbClr val="3C51B4"/>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3C51B4"/>
                </a:solidFill>
                <a:effectLst/>
                <a:latin typeface="Roboto" panose="02000000000000000000" pitchFamily="2" charset="0"/>
              </a:rPr>
              <a:t>        </a:t>
            </a:r>
            <a:endParaRPr kumimoji="0" lang="en-US" altLang="en-US" sz="1800" b="0" i="0" u="none" strike="noStrike" cap="none" normalizeH="0" baseline="0" dirty="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2D3D88"/>
                </a:solidFill>
                <a:effectLst/>
                <a:latin typeface="Roboto" panose="02000000000000000000" pitchFamily="2" charset="0"/>
              </a:rPr>
              <a:t>Gameplay</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800" b="1" i="0" u="none" strike="noStrike" cap="none" normalizeH="0" baseline="0" dirty="0">
                <a:ln>
                  <a:noFill/>
                </a:ln>
                <a:solidFill>
                  <a:schemeClr val="tx1"/>
                </a:solidFill>
                <a:effectLst/>
                <a:latin typeface="Roboto" panose="02000000000000000000" pitchFamily="2" charset="0"/>
              </a:rPr>
              <a:t>Taking Turns</a:t>
            </a:r>
            <a:r>
              <a:rPr kumimoji="0" lang="en-US" altLang="en-US" sz="1800" b="0" i="0" u="none" strike="noStrike" cap="none" normalizeH="0" baseline="0" dirty="0">
                <a:ln>
                  <a:noFill/>
                </a:ln>
                <a:solidFill>
                  <a:schemeClr val="tx1"/>
                </a:solidFill>
                <a:effectLst/>
                <a:latin typeface="Roboto" panose="02000000000000000000" pitchFamily="2" charset="0"/>
              </a:rPr>
              <a:t>: Players take turns rolling two dice once per turn.</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1800" b="1" i="0" u="none" strike="noStrike" cap="none" normalizeH="0" baseline="0" dirty="0">
                <a:ln>
                  <a:noFill/>
                </a:ln>
                <a:solidFill>
                  <a:schemeClr val="tx1"/>
                </a:solidFill>
                <a:effectLst/>
                <a:latin typeface="Roboto" panose="02000000000000000000" pitchFamily="2" charset="0"/>
              </a:rPr>
              <a:t>Scoring</a:t>
            </a:r>
            <a:r>
              <a:rPr kumimoji="0" lang="en-US" altLang="en-US" sz="1800" b="0" i="0" u="none" strike="noStrike" cap="none" normalizeH="0" baseline="0" dirty="0">
                <a:ln>
                  <a:noFill/>
                </a:ln>
                <a:solidFill>
                  <a:schemeClr val="tx1"/>
                </a:solidFill>
                <a:effectLst/>
                <a:latin typeface="Roboto" panose="02000000000000000000" pitchFamily="2" charset="0"/>
              </a:rPr>
              <a:t>: After rolling, players add the numbers on both dice. If a player rolls their "knock out" number, they are knocked out of the game for that round. </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1800" b="1" i="0" u="none" strike="noStrike" cap="none" normalizeH="0" baseline="0" dirty="0">
                <a:ln>
                  <a:noFill/>
                </a:ln>
                <a:solidFill>
                  <a:schemeClr val="tx1"/>
                </a:solidFill>
                <a:effectLst/>
                <a:latin typeface="Roboto" panose="02000000000000000000" pitchFamily="2" charset="0"/>
              </a:rPr>
              <a:t>Continuing the Game</a:t>
            </a:r>
            <a:r>
              <a:rPr kumimoji="0" lang="en-US" altLang="en-US" sz="1800" b="0" i="0" u="none" strike="noStrike" cap="none" normalizeH="0" baseline="0" dirty="0">
                <a:ln>
                  <a:noFill/>
                </a:ln>
                <a:solidFill>
                  <a:schemeClr val="tx1"/>
                </a:solidFill>
                <a:effectLst/>
                <a:latin typeface="Roboto" panose="02000000000000000000" pitchFamily="2" charset="0"/>
              </a:rPr>
              <a:t>: The game continues until only one player remains, who is declared the winner of that round. Players can then start a new round if desired.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2D3D88"/>
                </a:solidFill>
                <a:effectLst/>
                <a:latin typeface="Roboto" panose="02000000000000000000" pitchFamily="2" charset="0"/>
              </a:rPr>
              <a:t>Winning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Roboto" panose="02000000000000000000" pitchFamily="2" charset="0"/>
              </a:rPr>
              <a:t>The last player remaining after all others have been knocked out wins the game.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Roboto" panose="02000000000000000000" pitchFamily="2" charset="0"/>
              </a:rPr>
              <a:t>Players can choose to play multiple rounds and keep track of wins to determine an overall champion if desired.</a:t>
            </a:r>
            <a:br>
              <a:rPr kumimoji="0" lang="en-US" altLang="en-US" sz="1800" b="0" i="0" u="none" strike="noStrike" cap="none" normalizeH="0" baseline="0" dirty="0">
                <a:ln>
                  <a:noFill/>
                </a:ln>
                <a:solidFill>
                  <a:schemeClr val="tx1"/>
                </a:solidFill>
                <a:effectLst/>
                <a:latin typeface="Roboto" panose="02000000000000000000" pitchFamily="2" charset="0"/>
              </a:rPr>
            </a:br>
            <a:r>
              <a:rPr kumimoji="0" lang="en-US" altLang="en-US" sz="1800" b="0" i="0" u="none" strike="noStrike" cap="none" normalizeH="0" baseline="0" dirty="0">
                <a:ln>
                  <a:noFill/>
                </a:ln>
                <a:solidFill>
                  <a:schemeClr val="tx1"/>
                </a:solidFill>
                <a:effectLst/>
                <a:latin typeface="Roboto" panose="02000000000000000000" pitchFamily="2" charset="0"/>
              </a:rPr>
              <a:t>This game is not only easy to learn but also provides a fun way to engage with friends and family, making it a great choice for gatherings or casual game nights.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Roboto" panose="02000000000000000000" pitchFamily="2" charset="0"/>
              </a:rPr>
              <a:t>Enjoy rolling the dice!</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21055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761714" y="2060811"/>
            <a:ext cx="6764572" cy="5902089"/>
          </a:xfrm>
          <a:custGeom>
            <a:avLst/>
            <a:gdLst/>
            <a:ahLst/>
            <a:cxnLst/>
            <a:rect l="l" t="t" r="r" b="b"/>
            <a:pathLst>
              <a:path w="6764572" h="5902089">
                <a:moveTo>
                  <a:pt x="0" y="0"/>
                </a:moveTo>
                <a:lnTo>
                  <a:pt x="6764572" y="0"/>
                </a:lnTo>
                <a:lnTo>
                  <a:pt x="6764572" y="5902090"/>
                </a:lnTo>
                <a:lnTo>
                  <a:pt x="0" y="5902090"/>
                </a:lnTo>
                <a:lnTo>
                  <a:pt x="0" y="0"/>
                </a:lnTo>
                <a:close/>
              </a:path>
            </a:pathLst>
          </a:custGeom>
          <a:blipFill>
            <a:blip r:embed="rId2">
              <a:extLst>
                <a:ext uri="{96DAC541-7B7A-43D3-8B79-37D633B846F1}">
                  <asvg:svgBlip xmlns:asvg="http://schemas.microsoft.com/office/drawing/2016/SVG/main" r:embed="rId3"/>
                </a:ext>
              </a:extLst>
            </a:blip>
            <a:stretch>
              <a:fillRect/>
            </a:stretch>
          </a:blipFill>
          <a:ln w="38100" cap="sq">
            <a:solidFill>
              <a:srgbClr val="000000"/>
            </a:solidFill>
            <a:prstDash val="solid"/>
            <a:miter/>
          </a:ln>
        </p:spPr>
        <p:txBody>
          <a:bodyPr/>
          <a:lstStyle/>
          <a:p>
            <a:endParaRPr lang="en-CA"/>
          </a:p>
        </p:txBody>
      </p:sp>
      <p:sp>
        <p:nvSpPr>
          <p:cNvPr id="3" name="TextBox 3"/>
          <p:cNvSpPr txBox="1"/>
          <p:nvPr/>
        </p:nvSpPr>
        <p:spPr>
          <a:xfrm>
            <a:off x="6505688" y="2125780"/>
            <a:ext cx="1799749" cy="596901"/>
          </a:xfrm>
          <a:prstGeom prst="rect">
            <a:avLst/>
          </a:prstGeom>
        </p:spPr>
        <p:txBody>
          <a:bodyPr lIns="0" tIns="0" rIns="0" bIns="0" rtlCol="0" anchor="t">
            <a:spAutoFit/>
          </a:bodyPr>
          <a:lstStyle/>
          <a:p>
            <a:pPr algn="ctr">
              <a:lnSpc>
                <a:spcPts val="4899"/>
              </a:lnSpc>
            </a:pPr>
            <a:r>
              <a:rPr lang="en-US" sz="3499" b="1">
                <a:solidFill>
                  <a:srgbClr val="000000"/>
                </a:solidFill>
                <a:latin typeface="Playpen Sans Semi-Bold"/>
                <a:ea typeface="Playpen Sans Semi-Bold"/>
                <a:cs typeface="Playpen Sans Semi-Bold"/>
                <a:sym typeface="Playpen Sans Semi-Bold"/>
              </a:rPr>
              <a:t>Player 1</a:t>
            </a:r>
          </a:p>
        </p:txBody>
      </p:sp>
      <p:sp>
        <p:nvSpPr>
          <p:cNvPr id="4" name="TextBox 4"/>
          <p:cNvSpPr txBox="1"/>
          <p:nvPr/>
        </p:nvSpPr>
        <p:spPr>
          <a:xfrm>
            <a:off x="9772081" y="2125780"/>
            <a:ext cx="1904643" cy="596901"/>
          </a:xfrm>
          <a:prstGeom prst="rect">
            <a:avLst/>
          </a:prstGeom>
        </p:spPr>
        <p:txBody>
          <a:bodyPr lIns="0" tIns="0" rIns="0" bIns="0" rtlCol="0" anchor="t">
            <a:spAutoFit/>
          </a:bodyPr>
          <a:lstStyle/>
          <a:p>
            <a:pPr algn="ctr">
              <a:lnSpc>
                <a:spcPts val="4899"/>
              </a:lnSpc>
            </a:pPr>
            <a:r>
              <a:rPr lang="en-US" sz="3499" b="1">
                <a:solidFill>
                  <a:srgbClr val="000000"/>
                </a:solidFill>
                <a:latin typeface="Playpen Sans Semi-Bold"/>
                <a:ea typeface="Playpen Sans Semi-Bold"/>
                <a:cs typeface="Playpen Sans Semi-Bold"/>
                <a:sym typeface="Playpen Sans Semi-Bold"/>
              </a:rPr>
              <a:t>Player 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8499" y="0"/>
            <a:ext cx="18233597" cy="10287000"/>
            <a:chOff x="0" y="0"/>
            <a:chExt cx="1149350" cy="1149350"/>
          </a:xfrm>
        </p:grpSpPr>
        <p:sp>
          <p:nvSpPr>
            <p:cNvPr id="3" name="Freeform 3"/>
            <p:cNvSpPr/>
            <p:nvPr/>
          </p:nvSpPr>
          <p:spPr>
            <a:xfrm>
              <a:off x="0" y="0"/>
              <a:ext cx="8975125" cy="5063571"/>
            </a:xfrm>
            <a:custGeom>
              <a:avLst/>
              <a:gdLst/>
              <a:ahLst/>
              <a:cxnLst/>
              <a:rect l="l" t="t" r="r" b="b"/>
              <a:pathLst>
                <a:path w="8975125" h="5063571">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1172B7">
                <a:alpha val="18824"/>
              </a:srgbClr>
            </a:solidFill>
          </p:spPr>
          <p:txBody>
            <a:bodyPr/>
            <a:lstStyle/>
            <a:p>
              <a:endParaRPr lang="en-CA"/>
            </a:p>
          </p:txBody>
        </p:sp>
      </p:grpSp>
      <p:grpSp>
        <p:nvGrpSpPr>
          <p:cNvPr id="4" name="Group 4"/>
          <p:cNvGrpSpPr/>
          <p:nvPr/>
        </p:nvGrpSpPr>
        <p:grpSpPr>
          <a:xfrm>
            <a:off x="13855546" y="1028700"/>
            <a:ext cx="3403754" cy="3403754"/>
            <a:chOff x="0" y="0"/>
            <a:chExt cx="896462" cy="896462"/>
          </a:xfrm>
        </p:grpSpPr>
        <p:sp>
          <p:nvSpPr>
            <p:cNvPr id="5" name="Freeform 5"/>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B6E4DD"/>
            </a:solidFill>
            <a:ln w="95250" cap="rnd">
              <a:solidFill>
                <a:srgbClr val="000000"/>
              </a:solidFill>
              <a:prstDash val="solid"/>
              <a:round/>
            </a:ln>
          </p:spPr>
          <p:txBody>
            <a:bodyPr/>
            <a:lstStyle/>
            <a:p>
              <a:endParaRPr lang="en-CA"/>
            </a:p>
          </p:txBody>
        </p:sp>
        <p:sp>
          <p:nvSpPr>
            <p:cNvPr id="6" name="TextBox 6"/>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028700" y="1028700"/>
            <a:ext cx="3403754" cy="3403754"/>
            <a:chOff x="0" y="0"/>
            <a:chExt cx="896462" cy="896462"/>
          </a:xfrm>
        </p:grpSpPr>
        <p:sp>
          <p:nvSpPr>
            <p:cNvPr id="8" name="Freeform 8"/>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1172B7"/>
            </a:solidFill>
            <a:ln w="95250" cap="rnd">
              <a:solidFill>
                <a:srgbClr val="000000"/>
              </a:solidFill>
              <a:prstDash val="solid"/>
              <a:round/>
            </a:ln>
          </p:spPr>
          <p:txBody>
            <a:bodyPr/>
            <a:lstStyle/>
            <a:p>
              <a:endParaRPr lang="en-CA"/>
            </a:p>
          </p:txBody>
        </p:sp>
        <p:sp>
          <p:nvSpPr>
            <p:cNvPr id="9" name="TextBox 9"/>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028700" y="5854546"/>
            <a:ext cx="3403754" cy="3403754"/>
            <a:chOff x="0" y="0"/>
            <a:chExt cx="896462" cy="896462"/>
          </a:xfrm>
        </p:grpSpPr>
        <p:sp>
          <p:nvSpPr>
            <p:cNvPr id="11" name="Freeform 11"/>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32B070"/>
            </a:solidFill>
            <a:ln w="95250" cap="rnd">
              <a:solidFill>
                <a:srgbClr val="000000"/>
              </a:solidFill>
              <a:prstDash val="solid"/>
              <a:round/>
            </a:ln>
          </p:spPr>
          <p:txBody>
            <a:bodyPr/>
            <a:lstStyle/>
            <a:p>
              <a:endParaRPr lang="en-CA"/>
            </a:p>
          </p:txBody>
        </p:sp>
        <p:sp>
          <p:nvSpPr>
            <p:cNvPr id="12" name="TextBox 12"/>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13855546" y="5854546"/>
            <a:ext cx="3403754" cy="3403754"/>
            <a:chOff x="0" y="0"/>
            <a:chExt cx="896462" cy="896462"/>
          </a:xfrm>
        </p:grpSpPr>
        <p:sp>
          <p:nvSpPr>
            <p:cNvPr id="14" name="Freeform 14"/>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FE6EC6"/>
            </a:solidFill>
            <a:ln w="95250" cap="rnd">
              <a:solidFill>
                <a:srgbClr val="000000"/>
              </a:solidFill>
              <a:prstDash val="solid"/>
              <a:round/>
            </a:ln>
          </p:spPr>
          <p:txBody>
            <a:bodyPr/>
            <a:lstStyle/>
            <a:p>
              <a:endParaRPr lang="en-CA"/>
            </a:p>
          </p:txBody>
        </p:sp>
        <p:sp>
          <p:nvSpPr>
            <p:cNvPr id="15" name="TextBox 15"/>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sp>
        <p:nvSpPr>
          <p:cNvPr id="16" name="Freeform 16"/>
          <p:cNvSpPr/>
          <p:nvPr/>
        </p:nvSpPr>
        <p:spPr>
          <a:xfrm>
            <a:off x="3941604" y="1553847"/>
            <a:ext cx="10404792" cy="7179306"/>
          </a:xfrm>
          <a:custGeom>
            <a:avLst/>
            <a:gdLst/>
            <a:ahLst/>
            <a:cxnLst/>
            <a:rect l="l" t="t" r="r" b="b"/>
            <a:pathLst>
              <a:path w="10404792" h="7179306">
                <a:moveTo>
                  <a:pt x="0" y="0"/>
                </a:moveTo>
                <a:lnTo>
                  <a:pt x="10404792" y="0"/>
                </a:lnTo>
                <a:lnTo>
                  <a:pt x="10404792" y="7179306"/>
                </a:lnTo>
                <a:lnTo>
                  <a:pt x="0" y="71793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17" name="Freeform 17"/>
          <p:cNvSpPr/>
          <p:nvPr/>
        </p:nvSpPr>
        <p:spPr>
          <a:xfrm>
            <a:off x="16676463" y="304291"/>
            <a:ext cx="1165675" cy="1052507"/>
          </a:xfrm>
          <a:custGeom>
            <a:avLst/>
            <a:gdLst/>
            <a:ahLst/>
            <a:cxnLst/>
            <a:rect l="l" t="t" r="r" b="b"/>
            <a:pathLst>
              <a:path w="1165675" h="1052507">
                <a:moveTo>
                  <a:pt x="0" y="0"/>
                </a:moveTo>
                <a:lnTo>
                  <a:pt x="1165674" y="0"/>
                </a:lnTo>
                <a:lnTo>
                  <a:pt x="1165674" y="1052507"/>
                </a:lnTo>
                <a:lnTo>
                  <a:pt x="0" y="10525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18" name="Freeform 18"/>
          <p:cNvSpPr/>
          <p:nvPr/>
        </p:nvSpPr>
        <p:spPr>
          <a:xfrm rot="-4218752">
            <a:off x="250579" y="230383"/>
            <a:ext cx="1185320" cy="1200324"/>
          </a:xfrm>
          <a:custGeom>
            <a:avLst/>
            <a:gdLst/>
            <a:ahLst/>
            <a:cxnLst/>
            <a:rect l="l" t="t" r="r" b="b"/>
            <a:pathLst>
              <a:path w="1185320" h="1200324">
                <a:moveTo>
                  <a:pt x="0" y="0"/>
                </a:moveTo>
                <a:lnTo>
                  <a:pt x="1185320" y="0"/>
                </a:lnTo>
                <a:lnTo>
                  <a:pt x="1185320" y="1200324"/>
                </a:lnTo>
                <a:lnTo>
                  <a:pt x="0" y="120032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19" name="TextBox 19"/>
          <p:cNvSpPr txBox="1"/>
          <p:nvPr/>
        </p:nvSpPr>
        <p:spPr>
          <a:xfrm>
            <a:off x="1028700" y="2051127"/>
            <a:ext cx="3318029" cy="1216026"/>
          </a:xfrm>
          <a:prstGeom prst="rect">
            <a:avLst/>
          </a:prstGeom>
        </p:spPr>
        <p:txBody>
          <a:bodyPr lIns="0" tIns="0" rIns="0" bIns="0" rtlCol="0" anchor="t">
            <a:spAutoFit/>
          </a:bodyPr>
          <a:lstStyle/>
          <a:p>
            <a:pPr algn="ctr">
              <a:lnSpc>
                <a:spcPts val="4899"/>
              </a:lnSpc>
            </a:pPr>
            <a:r>
              <a:rPr lang="en-US" sz="3499" b="1">
                <a:solidFill>
                  <a:srgbClr val="000000"/>
                </a:solidFill>
                <a:latin typeface="Playpen Sans Semi-Bold"/>
                <a:ea typeface="Playpen Sans Semi-Bold"/>
                <a:cs typeface="Playpen Sans Semi-Bold"/>
                <a:sym typeface="Playpen Sans Semi-Bold"/>
              </a:rPr>
              <a:t>Counting Games</a:t>
            </a:r>
          </a:p>
        </p:txBody>
      </p:sp>
      <p:sp>
        <p:nvSpPr>
          <p:cNvPr id="20" name="TextBox 20"/>
          <p:cNvSpPr txBox="1"/>
          <p:nvPr/>
        </p:nvSpPr>
        <p:spPr>
          <a:xfrm>
            <a:off x="1028700" y="6615035"/>
            <a:ext cx="3318029" cy="1835151"/>
          </a:xfrm>
          <a:prstGeom prst="rect">
            <a:avLst/>
          </a:prstGeom>
        </p:spPr>
        <p:txBody>
          <a:bodyPr lIns="0" tIns="0" rIns="0" bIns="0" rtlCol="0" anchor="t">
            <a:spAutoFit/>
          </a:bodyPr>
          <a:lstStyle/>
          <a:p>
            <a:pPr algn="ctr">
              <a:lnSpc>
                <a:spcPts val="4899"/>
              </a:lnSpc>
            </a:pPr>
            <a:r>
              <a:rPr lang="en-US" sz="3499" b="1">
                <a:solidFill>
                  <a:srgbClr val="000000"/>
                </a:solidFill>
                <a:latin typeface="Playpen Sans Semi-Bold"/>
                <a:ea typeface="Playpen Sans Semi-Bold"/>
                <a:cs typeface="Playpen Sans Semi-Bold"/>
                <a:sym typeface="Playpen Sans Semi-Bold"/>
              </a:rPr>
              <a:t>Logic / Strategy Games</a:t>
            </a:r>
          </a:p>
        </p:txBody>
      </p:sp>
      <p:sp>
        <p:nvSpPr>
          <p:cNvPr id="21" name="TextBox 21"/>
          <p:cNvSpPr txBox="1"/>
          <p:nvPr/>
        </p:nvSpPr>
        <p:spPr>
          <a:xfrm>
            <a:off x="14206142" y="1827603"/>
            <a:ext cx="2991444" cy="1835151"/>
          </a:xfrm>
          <a:prstGeom prst="rect">
            <a:avLst/>
          </a:prstGeom>
        </p:spPr>
        <p:txBody>
          <a:bodyPr lIns="0" tIns="0" rIns="0" bIns="0" rtlCol="0" anchor="t">
            <a:spAutoFit/>
          </a:bodyPr>
          <a:lstStyle/>
          <a:p>
            <a:pPr algn="ctr">
              <a:lnSpc>
                <a:spcPts val="4899"/>
              </a:lnSpc>
            </a:pPr>
            <a:r>
              <a:rPr lang="en-US" sz="3499" b="1">
                <a:solidFill>
                  <a:srgbClr val="000000"/>
                </a:solidFill>
                <a:latin typeface="Playpen Sans Semi-Bold"/>
                <a:ea typeface="Playpen Sans Semi-Bold"/>
                <a:cs typeface="Playpen Sans Semi-Bold"/>
                <a:sym typeface="Playpen Sans Semi-Bold"/>
              </a:rPr>
              <a:t>Patterning / Geometry Games</a:t>
            </a:r>
          </a:p>
        </p:txBody>
      </p:sp>
      <p:sp>
        <p:nvSpPr>
          <p:cNvPr id="22" name="Freeform 22"/>
          <p:cNvSpPr/>
          <p:nvPr/>
        </p:nvSpPr>
        <p:spPr>
          <a:xfrm>
            <a:off x="424979" y="2787608"/>
            <a:ext cx="1802257" cy="2355892"/>
          </a:xfrm>
          <a:custGeom>
            <a:avLst/>
            <a:gdLst/>
            <a:ahLst/>
            <a:cxnLst/>
            <a:rect l="l" t="t" r="r" b="b"/>
            <a:pathLst>
              <a:path w="1802257" h="2355892">
                <a:moveTo>
                  <a:pt x="0" y="0"/>
                </a:moveTo>
                <a:lnTo>
                  <a:pt x="1802257" y="0"/>
                </a:lnTo>
                <a:lnTo>
                  <a:pt x="1802257" y="2355892"/>
                </a:lnTo>
                <a:lnTo>
                  <a:pt x="0" y="235589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23" name="Freeform 23"/>
          <p:cNvSpPr/>
          <p:nvPr/>
        </p:nvSpPr>
        <p:spPr>
          <a:xfrm>
            <a:off x="458254" y="7765294"/>
            <a:ext cx="2299450" cy="1935719"/>
          </a:xfrm>
          <a:custGeom>
            <a:avLst/>
            <a:gdLst/>
            <a:ahLst/>
            <a:cxnLst/>
            <a:rect l="l" t="t" r="r" b="b"/>
            <a:pathLst>
              <a:path w="2299450" h="1935719">
                <a:moveTo>
                  <a:pt x="0" y="0"/>
                </a:moveTo>
                <a:lnTo>
                  <a:pt x="2299450" y="0"/>
                </a:lnTo>
                <a:lnTo>
                  <a:pt x="2299450" y="1935718"/>
                </a:lnTo>
                <a:lnTo>
                  <a:pt x="0" y="193571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
        <p:nvSpPr>
          <p:cNvPr id="24" name="Freeform 24"/>
          <p:cNvSpPr/>
          <p:nvPr/>
        </p:nvSpPr>
        <p:spPr>
          <a:xfrm>
            <a:off x="14936946" y="2576949"/>
            <a:ext cx="3162840" cy="3032372"/>
          </a:xfrm>
          <a:custGeom>
            <a:avLst/>
            <a:gdLst/>
            <a:ahLst/>
            <a:cxnLst/>
            <a:rect l="l" t="t" r="r" b="b"/>
            <a:pathLst>
              <a:path w="3162840" h="3032372">
                <a:moveTo>
                  <a:pt x="0" y="0"/>
                </a:moveTo>
                <a:lnTo>
                  <a:pt x="3162839" y="0"/>
                </a:lnTo>
                <a:lnTo>
                  <a:pt x="3162839" y="3032372"/>
                </a:lnTo>
                <a:lnTo>
                  <a:pt x="0" y="303237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CA"/>
          </a:p>
        </p:txBody>
      </p:sp>
      <p:sp>
        <p:nvSpPr>
          <p:cNvPr id="25" name="Freeform 25"/>
          <p:cNvSpPr/>
          <p:nvPr/>
        </p:nvSpPr>
        <p:spPr>
          <a:xfrm>
            <a:off x="14206142" y="8454687"/>
            <a:ext cx="2733406" cy="556931"/>
          </a:xfrm>
          <a:custGeom>
            <a:avLst/>
            <a:gdLst/>
            <a:ahLst/>
            <a:cxnLst/>
            <a:rect l="l" t="t" r="r" b="b"/>
            <a:pathLst>
              <a:path w="2733406" h="556931">
                <a:moveTo>
                  <a:pt x="0" y="0"/>
                </a:moveTo>
                <a:lnTo>
                  <a:pt x="2733405" y="0"/>
                </a:lnTo>
                <a:lnTo>
                  <a:pt x="2733405" y="556932"/>
                </a:lnTo>
                <a:lnTo>
                  <a:pt x="0" y="55693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CA"/>
          </a:p>
        </p:txBody>
      </p:sp>
      <p:sp>
        <p:nvSpPr>
          <p:cNvPr id="26" name="TextBox 26"/>
          <p:cNvSpPr txBox="1"/>
          <p:nvPr/>
        </p:nvSpPr>
        <p:spPr>
          <a:xfrm>
            <a:off x="5023962" y="2788041"/>
            <a:ext cx="8240076" cy="1748952"/>
          </a:xfrm>
          <a:prstGeom prst="rect">
            <a:avLst/>
          </a:prstGeom>
        </p:spPr>
        <p:txBody>
          <a:bodyPr lIns="0" tIns="0" rIns="0" bIns="0" rtlCol="0" anchor="t">
            <a:spAutoFit/>
          </a:bodyPr>
          <a:lstStyle/>
          <a:p>
            <a:pPr algn="ctr">
              <a:lnSpc>
                <a:spcPts val="13504"/>
              </a:lnSpc>
            </a:pPr>
            <a:r>
              <a:rPr lang="en-US" sz="11542">
                <a:solidFill>
                  <a:srgbClr val="000000"/>
                </a:solidFill>
                <a:latin typeface="Bobby Jones Soft"/>
                <a:ea typeface="Bobby Jones Soft"/>
                <a:cs typeface="Bobby Jones Soft"/>
                <a:sym typeface="Bobby Jones Soft"/>
              </a:rPr>
              <a:t>GAME TYPES</a:t>
            </a:r>
          </a:p>
        </p:txBody>
      </p:sp>
      <p:sp>
        <p:nvSpPr>
          <p:cNvPr id="27" name="TextBox 27"/>
          <p:cNvSpPr txBox="1"/>
          <p:nvPr/>
        </p:nvSpPr>
        <p:spPr>
          <a:xfrm>
            <a:off x="5023962" y="4843389"/>
            <a:ext cx="8240076" cy="1331595"/>
          </a:xfrm>
          <a:prstGeom prst="rect">
            <a:avLst/>
          </a:prstGeom>
        </p:spPr>
        <p:txBody>
          <a:bodyPr lIns="0" tIns="0" rIns="0" bIns="0" rtlCol="0" anchor="t">
            <a:spAutoFit/>
          </a:bodyPr>
          <a:lstStyle/>
          <a:p>
            <a:pPr algn="ctr">
              <a:lnSpc>
                <a:spcPts val="5265"/>
              </a:lnSpc>
            </a:pPr>
            <a:r>
              <a:rPr lang="en-US" sz="4500">
                <a:solidFill>
                  <a:srgbClr val="000000"/>
                </a:solidFill>
                <a:latin typeface="Playpen Sans"/>
                <a:ea typeface="Playpen Sans"/>
                <a:cs typeface="Playpen Sans"/>
                <a:sym typeface="Playpen Sans"/>
              </a:rPr>
              <a:t>There are four main types of games in this resource</a:t>
            </a:r>
          </a:p>
        </p:txBody>
      </p:sp>
      <p:sp>
        <p:nvSpPr>
          <p:cNvPr id="28" name="TextBox 28"/>
          <p:cNvSpPr txBox="1"/>
          <p:nvPr/>
        </p:nvSpPr>
        <p:spPr>
          <a:xfrm>
            <a:off x="14164911" y="6432948"/>
            <a:ext cx="3032675" cy="1835151"/>
          </a:xfrm>
          <a:prstGeom prst="rect">
            <a:avLst/>
          </a:prstGeom>
        </p:spPr>
        <p:txBody>
          <a:bodyPr lIns="0" tIns="0" rIns="0" bIns="0" rtlCol="0" anchor="t">
            <a:spAutoFit/>
          </a:bodyPr>
          <a:lstStyle/>
          <a:p>
            <a:pPr algn="ctr">
              <a:lnSpc>
                <a:spcPts val="4899"/>
              </a:lnSpc>
            </a:pPr>
            <a:r>
              <a:rPr lang="en-US" sz="3499" b="1">
                <a:solidFill>
                  <a:srgbClr val="000000"/>
                </a:solidFill>
                <a:latin typeface="Playpen Sans Semi-Bold"/>
                <a:ea typeface="Playpen Sans Semi-Bold"/>
                <a:cs typeface="Playpen Sans Semi-Bold"/>
                <a:sym typeface="Playpen Sans Semi-Bold"/>
              </a:rPr>
              <a:t>Operations / Calculation Games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4403" y="0"/>
            <a:ext cx="18233597" cy="10287000"/>
            <a:chOff x="0" y="0"/>
            <a:chExt cx="1149350" cy="1149350"/>
          </a:xfrm>
        </p:grpSpPr>
        <p:sp>
          <p:nvSpPr>
            <p:cNvPr id="3" name="Freeform 3"/>
            <p:cNvSpPr/>
            <p:nvPr/>
          </p:nvSpPr>
          <p:spPr>
            <a:xfrm>
              <a:off x="0" y="0"/>
              <a:ext cx="8975125" cy="5063571"/>
            </a:xfrm>
            <a:custGeom>
              <a:avLst/>
              <a:gdLst/>
              <a:ahLst/>
              <a:cxnLst/>
              <a:rect l="l" t="t" r="r" b="b"/>
              <a:pathLst>
                <a:path w="8975125" h="5063571">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1172B7">
                <a:alpha val="18824"/>
              </a:srgbClr>
            </a:solidFill>
          </p:spPr>
          <p:txBody>
            <a:bodyPr/>
            <a:lstStyle/>
            <a:p>
              <a:endParaRPr lang="en-CA"/>
            </a:p>
          </p:txBody>
        </p:sp>
      </p:grpSp>
      <p:grpSp>
        <p:nvGrpSpPr>
          <p:cNvPr id="4" name="Group 4"/>
          <p:cNvGrpSpPr/>
          <p:nvPr/>
        </p:nvGrpSpPr>
        <p:grpSpPr>
          <a:xfrm>
            <a:off x="-761691" y="-813721"/>
            <a:ext cx="4013354" cy="11914442"/>
            <a:chOff x="0" y="0"/>
            <a:chExt cx="1057015" cy="3137960"/>
          </a:xfrm>
        </p:grpSpPr>
        <p:sp>
          <p:nvSpPr>
            <p:cNvPr id="5" name="Freeform 5"/>
            <p:cNvSpPr/>
            <p:nvPr/>
          </p:nvSpPr>
          <p:spPr>
            <a:xfrm>
              <a:off x="0" y="0"/>
              <a:ext cx="1057015" cy="3137960"/>
            </a:xfrm>
            <a:custGeom>
              <a:avLst/>
              <a:gdLst/>
              <a:ahLst/>
              <a:cxnLst/>
              <a:rect l="l" t="t" r="r" b="b"/>
              <a:pathLst>
                <a:path w="1057015" h="3137960">
                  <a:moveTo>
                    <a:pt x="73304" y="0"/>
                  </a:moveTo>
                  <a:lnTo>
                    <a:pt x="983711" y="0"/>
                  </a:lnTo>
                  <a:cubicBezTo>
                    <a:pt x="1003153" y="0"/>
                    <a:pt x="1021798" y="7723"/>
                    <a:pt x="1035545" y="21470"/>
                  </a:cubicBezTo>
                  <a:cubicBezTo>
                    <a:pt x="1049292" y="35217"/>
                    <a:pt x="1057015" y="53862"/>
                    <a:pt x="1057015" y="73304"/>
                  </a:cubicBezTo>
                  <a:lnTo>
                    <a:pt x="1057015" y="3064657"/>
                  </a:lnTo>
                  <a:cubicBezTo>
                    <a:pt x="1057015" y="3105141"/>
                    <a:pt x="1024196" y="3137960"/>
                    <a:pt x="983711" y="3137960"/>
                  </a:cubicBezTo>
                  <a:lnTo>
                    <a:pt x="73304" y="3137960"/>
                  </a:lnTo>
                  <a:cubicBezTo>
                    <a:pt x="32819" y="3137960"/>
                    <a:pt x="0" y="3105141"/>
                    <a:pt x="0" y="3064657"/>
                  </a:cubicBezTo>
                  <a:lnTo>
                    <a:pt x="0" y="73304"/>
                  </a:lnTo>
                  <a:cubicBezTo>
                    <a:pt x="0" y="32819"/>
                    <a:pt x="32819" y="0"/>
                    <a:pt x="73304" y="0"/>
                  </a:cubicBezTo>
                  <a:close/>
                </a:path>
              </a:pathLst>
            </a:custGeom>
            <a:solidFill>
              <a:srgbClr val="B6E4DD"/>
            </a:solidFill>
            <a:ln w="95250" cap="rnd">
              <a:solidFill>
                <a:srgbClr val="000000"/>
              </a:solidFill>
              <a:prstDash val="solid"/>
              <a:round/>
            </a:ln>
          </p:spPr>
          <p:txBody>
            <a:bodyPr/>
            <a:lstStyle/>
            <a:p>
              <a:endParaRPr lang="en-CA"/>
            </a:p>
          </p:txBody>
        </p:sp>
        <p:sp>
          <p:nvSpPr>
            <p:cNvPr id="6" name="TextBox 6"/>
            <p:cNvSpPr txBox="1"/>
            <p:nvPr/>
          </p:nvSpPr>
          <p:spPr>
            <a:xfrm>
              <a:off x="0" y="-38100"/>
              <a:ext cx="1057015" cy="3176060"/>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rot="9995285" flipV="1">
            <a:off x="7306949" y="1127156"/>
            <a:ext cx="2686695" cy="1198938"/>
          </a:xfrm>
          <a:custGeom>
            <a:avLst/>
            <a:gdLst/>
            <a:ahLst/>
            <a:cxnLst/>
            <a:rect l="l" t="t" r="r" b="b"/>
            <a:pathLst>
              <a:path w="2686695" h="1198938">
                <a:moveTo>
                  <a:pt x="0" y="1198938"/>
                </a:moveTo>
                <a:lnTo>
                  <a:pt x="2686695" y="1198938"/>
                </a:lnTo>
                <a:lnTo>
                  <a:pt x="2686695" y="0"/>
                </a:lnTo>
                <a:lnTo>
                  <a:pt x="0" y="0"/>
                </a:lnTo>
                <a:lnTo>
                  <a:pt x="0" y="119893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8" name="Freeform 8"/>
          <p:cNvSpPr/>
          <p:nvPr/>
        </p:nvSpPr>
        <p:spPr>
          <a:xfrm rot="584821" flipH="1" flipV="1">
            <a:off x="7286636" y="7801701"/>
            <a:ext cx="2686695" cy="1198938"/>
          </a:xfrm>
          <a:custGeom>
            <a:avLst/>
            <a:gdLst/>
            <a:ahLst/>
            <a:cxnLst/>
            <a:rect l="l" t="t" r="r" b="b"/>
            <a:pathLst>
              <a:path w="2686695" h="1198938">
                <a:moveTo>
                  <a:pt x="2686695" y="1198938"/>
                </a:moveTo>
                <a:lnTo>
                  <a:pt x="0" y="1198938"/>
                </a:lnTo>
                <a:lnTo>
                  <a:pt x="0" y="0"/>
                </a:lnTo>
                <a:lnTo>
                  <a:pt x="2686695" y="0"/>
                </a:lnTo>
                <a:lnTo>
                  <a:pt x="2686695" y="119893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9" name="Freeform 9"/>
          <p:cNvSpPr/>
          <p:nvPr/>
        </p:nvSpPr>
        <p:spPr>
          <a:xfrm>
            <a:off x="1028700" y="2353106"/>
            <a:ext cx="8088098" cy="5580788"/>
          </a:xfrm>
          <a:custGeom>
            <a:avLst/>
            <a:gdLst/>
            <a:ahLst/>
            <a:cxnLst/>
            <a:rect l="l" t="t" r="r" b="b"/>
            <a:pathLst>
              <a:path w="8088098" h="5580788">
                <a:moveTo>
                  <a:pt x="0" y="0"/>
                </a:moveTo>
                <a:lnTo>
                  <a:pt x="8088098" y="0"/>
                </a:lnTo>
                <a:lnTo>
                  <a:pt x="8088098" y="5580788"/>
                </a:lnTo>
                <a:lnTo>
                  <a:pt x="0" y="55807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grpSp>
        <p:nvGrpSpPr>
          <p:cNvPr id="10" name="Group 10"/>
          <p:cNvGrpSpPr/>
          <p:nvPr/>
        </p:nvGrpSpPr>
        <p:grpSpPr>
          <a:xfrm>
            <a:off x="13814920" y="1552946"/>
            <a:ext cx="3403754" cy="3403754"/>
            <a:chOff x="0" y="0"/>
            <a:chExt cx="896462" cy="896462"/>
          </a:xfrm>
        </p:grpSpPr>
        <p:sp>
          <p:nvSpPr>
            <p:cNvPr id="11" name="Freeform 11"/>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B6E4DD"/>
            </a:solidFill>
            <a:ln w="95250" cap="rnd">
              <a:solidFill>
                <a:srgbClr val="000000"/>
              </a:solidFill>
              <a:prstDash val="solid"/>
              <a:round/>
            </a:ln>
          </p:spPr>
          <p:txBody>
            <a:bodyPr/>
            <a:lstStyle/>
            <a:p>
              <a:endParaRPr lang="en-CA"/>
            </a:p>
          </p:txBody>
        </p:sp>
        <p:sp>
          <p:nvSpPr>
            <p:cNvPr id="12" name="TextBox 12"/>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10055428" y="1552946"/>
            <a:ext cx="3403754" cy="3403754"/>
            <a:chOff x="0" y="0"/>
            <a:chExt cx="896462" cy="896462"/>
          </a:xfrm>
        </p:grpSpPr>
        <p:sp>
          <p:nvSpPr>
            <p:cNvPr id="14" name="Freeform 14"/>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1172B7"/>
            </a:solidFill>
            <a:ln w="95250" cap="rnd">
              <a:solidFill>
                <a:srgbClr val="000000"/>
              </a:solidFill>
              <a:prstDash val="solid"/>
              <a:round/>
            </a:ln>
          </p:spPr>
          <p:txBody>
            <a:bodyPr/>
            <a:lstStyle/>
            <a:p>
              <a:endParaRPr lang="en-CA"/>
            </a:p>
          </p:txBody>
        </p:sp>
        <p:sp>
          <p:nvSpPr>
            <p:cNvPr id="15" name="TextBox 15"/>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10055428" y="5828845"/>
            <a:ext cx="3403754" cy="3403754"/>
            <a:chOff x="0" y="0"/>
            <a:chExt cx="896462" cy="896462"/>
          </a:xfrm>
        </p:grpSpPr>
        <p:sp>
          <p:nvSpPr>
            <p:cNvPr id="17" name="Freeform 17"/>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32B070"/>
            </a:solidFill>
            <a:ln w="95250" cap="rnd">
              <a:solidFill>
                <a:srgbClr val="000000"/>
              </a:solidFill>
              <a:prstDash val="solid"/>
              <a:round/>
            </a:ln>
          </p:spPr>
          <p:txBody>
            <a:bodyPr/>
            <a:lstStyle/>
            <a:p>
              <a:endParaRPr lang="en-CA"/>
            </a:p>
          </p:txBody>
        </p:sp>
        <p:sp>
          <p:nvSpPr>
            <p:cNvPr id="18" name="TextBox 18"/>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13813962" y="5828845"/>
            <a:ext cx="3403754" cy="3403754"/>
            <a:chOff x="0" y="0"/>
            <a:chExt cx="896462" cy="896462"/>
          </a:xfrm>
        </p:grpSpPr>
        <p:sp>
          <p:nvSpPr>
            <p:cNvPr id="20" name="Freeform 20"/>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FE6EC6"/>
            </a:solidFill>
            <a:ln w="95250" cap="rnd">
              <a:solidFill>
                <a:srgbClr val="000000"/>
              </a:solidFill>
              <a:prstDash val="solid"/>
              <a:round/>
            </a:ln>
          </p:spPr>
          <p:txBody>
            <a:bodyPr/>
            <a:lstStyle/>
            <a:p>
              <a:endParaRPr lang="en-CA"/>
            </a:p>
          </p:txBody>
        </p:sp>
        <p:sp>
          <p:nvSpPr>
            <p:cNvPr id="21" name="TextBox 21"/>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sp>
        <p:nvSpPr>
          <p:cNvPr id="22" name="Freeform 22"/>
          <p:cNvSpPr/>
          <p:nvPr/>
        </p:nvSpPr>
        <p:spPr>
          <a:xfrm rot="1435348">
            <a:off x="16609315" y="485203"/>
            <a:ext cx="1000805" cy="903644"/>
          </a:xfrm>
          <a:custGeom>
            <a:avLst/>
            <a:gdLst/>
            <a:ahLst/>
            <a:cxnLst/>
            <a:rect l="l" t="t" r="r" b="b"/>
            <a:pathLst>
              <a:path w="1000805" h="903644">
                <a:moveTo>
                  <a:pt x="0" y="0"/>
                </a:moveTo>
                <a:lnTo>
                  <a:pt x="1000806" y="0"/>
                </a:lnTo>
                <a:lnTo>
                  <a:pt x="1000806" y="903643"/>
                </a:lnTo>
                <a:lnTo>
                  <a:pt x="0" y="9036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23" name="Freeform 23"/>
          <p:cNvSpPr/>
          <p:nvPr/>
        </p:nvSpPr>
        <p:spPr>
          <a:xfrm rot="5549187">
            <a:off x="17105497" y="8766185"/>
            <a:ext cx="971928" cy="984231"/>
          </a:xfrm>
          <a:custGeom>
            <a:avLst/>
            <a:gdLst/>
            <a:ahLst/>
            <a:cxnLst/>
            <a:rect l="l" t="t" r="r" b="b"/>
            <a:pathLst>
              <a:path w="971928" h="984231">
                <a:moveTo>
                  <a:pt x="0" y="0"/>
                </a:moveTo>
                <a:lnTo>
                  <a:pt x="971928" y="0"/>
                </a:lnTo>
                <a:lnTo>
                  <a:pt x="971928" y="984230"/>
                </a:lnTo>
                <a:lnTo>
                  <a:pt x="0" y="98423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grpSp>
        <p:nvGrpSpPr>
          <p:cNvPr id="24" name="Group 24"/>
          <p:cNvGrpSpPr/>
          <p:nvPr/>
        </p:nvGrpSpPr>
        <p:grpSpPr>
          <a:xfrm>
            <a:off x="10245963" y="1091351"/>
            <a:ext cx="3022684" cy="923190"/>
            <a:chOff x="0" y="0"/>
            <a:chExt cx="796098" cy="243145"/>
          </a:xfrm>
        </p:grpSpPr>
        <p:sp>
          <p:nvSpPr>
            <p:cNvPr id="25" name="Freeform 25"/>
            <p:cNvSpPr/>
            <p:nvPr/>
          </p:nvSpPr>
          <p:spPr>
            <a:xfrm>
              <a:off x="0" y="0"/>
              <a:ext cx="796098" cy="243145"/>
            </a:xfrm>
            <a:custGeom>
              <a:avLst/>
              <a:gdLst/>
              <a:ahLst/>
              <a:cxnLst/>
              <a:rect l="l" t="t" r="r" b="b"/>
              <a:pathLst>
                <a:path w="796098" h="243145">
                  <a:moveTo>
                    <a:pt x="97328" y="0"/>
                  </a:moveTo>
                  <a:lnTo>
                    <a:pt x="698769" y="0"/>
                  </a:lnTo>
                  <a:cubicBezTo>
                    <a:pt x="752522" y="0"/>
                    <a:pt x="796098" y="43575"/>
                    <a:pt x="796098" y="97328"/>
                  </a:cubicBezTo>
                  <a:lnTo>
                    <a:pt x="796098" y="145816"/>
                  </a:lnTo>
                  <a:cubicBezTo>
                    <a:pt x="796098" y="171629"/>
                    <a:pt x="785844" y="196385"/>
                    <a:pt x="767591" y="214638"/>
                  </a:cubicBezTo>
                  <a:cubicBezTo>
                    <a:pt x="749338" y="232891"/>
                    <a:pt x="724582" y="243145"/>
                    <a:pt x="698769" y="243145"/>
                  </a:cubicBezTo>
                  <a:lnTo>
                    <a:pt x="97328" y="243145"/>
                  </a:lnTo>
                  <a:cubicBezTo>
                    <a:pt x="71515" y="243145"/>
                    <a:pt x="46759" y="232891"/>
                    <a:pt x="28507" y="214638"/>
                  </a:cubicBezTo>
                  <a:cubicBezTo>
                    <a:pt x="10254" y="196385"/>
                    <a:pt x="0" y="171629"/>
                    <a:pt x="0" y="145816"/>
                  </a:cubicBezTo>
                  <a:lnTo>
                    <a:pt x="0" y="97328"/>
                  </a:lnTo>
                  <a:cubicBezTo>
                    <a:pt x="0" y="71515"/>
                    <a:pt x="10254" y="46759"/>
                    <a:pt x="28507" y="28507"/>
                  </a:cubicBezTo>
                  <a:cubicBezTo>
                    <a:pt x="46759" y="10254"/>
                    <a:pt x="71515" y="0"/>
                    <a:pt x="97328" y="0"/>
                  </a:cubicBezTo>
                  <a:close/>
                </a:path>
              </a:pathLst>
            </a:custGeom>
            <a:solidFill>
              <a:srgbClr val="FFFFFF"/>
            </a:solidFill>
            <a:ln w="95250" cap="rnd">
              <a:solidFill>
                <a:srgbClr val="000000"/>
              </a:solidFill>
              <a:prstDash val="solid"/>
              <a:round/>
            </a:ln>
          </p:spPr>
          <p:txBody>
            <a:bodyPr/>
            <a:lstStyle/>
            <a:p>
              <a:endParaRPr lang="en-CA"/>
            </a:p>
          </p:txBody>
        </p:sp>
        <p:sp>
          <p:nvSpPr>
            <p:cNvPr id="26" name="TextBox 26"/>
            <p:cNvSpPr txBox="1"/>
            <p:nvPr/>
          </p:nvSpPr>
          <p:spPr>
            <a:xfrm>
              <a:off x="0" y="-38100"/>
              <a:ext cx="796098" cy="281245"/>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4004497" y="1091351"/>
            <a:ext cx="3022684" cy="923190"/>
            <a:chOff x="0" y="0"/>
            <a:chExt cx="796098" cy="243145"/>
          </a:xfrm>
        </p:grpSpPr>
        <p:sp>
          <p:nvSpPr>
            <p:cNvPr id="28" name="Freeform 28"/>
            <p:cNvSpPr/>
            <p:nvPr/>
          </p:nvSpPr>
          <p:spPr>
            <a:xfrm>
              <a:off x="0" y="0"/>
              <a:ext cx="796098" cy="243145"/>
            </a:xfrm>
            <a:custGeom>
              <a:avLst/>
              <a:gdLst/>
              <a:ahLst/>
              <a:cxnLst/>
              <a:rect l="l" t="t" r="r" b="b"/>
              <a:pathLst>
                <a:path w="796098" h="243145">
                  <a:moveTo>
                    <a:pt x="97328" y="0"/>
                  </a:moveTo>
                  <a:lnTo>
                    <a:pt x="698769" y="0"/>
                  </a:lnTo>
                  <a:cubicBezTo>
                    <a:pt x="752522" y="0"/>
                    <a:pt x="796098" y="43575"/>
                    <a:pt x="796098" y="97328"/>
                  </a:cubicBezTo>
                  <a:lnTo>
                    <a:pt x="796098" y="145816"/>
                  </a:lnTo>
                  <a:cubicBezTo>
                    <a:pt x="796098" y="171629"/>
                    <a:pt x="785844" y="196385"/>
                    <a:pt x="767591" y="214638"/>
                  </a:cubicBezTo>
                  <a:cubicBezTo>
                    <a:pt x="749338" y="232891"/>
                    <a:pt x="724582" y="243145"/>
                    <a:pt x="698769" y="243145"/>
                  </a:cubicBezTo>
                  <a:lnTo>
                    <a:pt x="97328" y="243145"/>
                  </a:lnTo>
                  <a:cubicBezTo>
                    <a:pt x="71515" y="243145"/>
                    <a:pt x="46759" y="232891"/>
                    <a:pt x="28507" y="214638"/>
                  </a:cubicBezTo>
                  <a:cubicBezTo>
                    <a:pt x="10254" y="196385"/>
                    <a:pt x="0" y="171629"/>
                    <a:pt x="0" y="145816"/>
                  </a:cubicBezTo>
                  <a:lnTo>
                    <a:pt x="0" y="97328"/>
                  </a:lnTo>
                  <a:cubicBezTo>
                    <a:pt x="0" y="71515"/>
                    <a:pt x="10254" y="46759"/>
                    <a:pt x="28507" y="28507"/>
                  </a:cubicBezTo>
                  <a:cubicBezTo>
                    <a:pt x="46759" y="10254"/>
                    <a:pt x="71515" y="0"/>
                    <a:pt x="97328" y="0"/>
                  </a:cubicBezTo>
                  <a:close/>
                </a:path>
              </a:pathLst>
            </a:custGeom>
            <a:solidFill>
              <a:srgbClr val="FFFFFF"/>
            </a:solidFill>
            <a:ln w="95250" cap="rnd">
              <a:solidFill>
                <a:srgbClr val="000000"/>
              </a:solidFill>
              <a:prstDash val="solid"/>
              <a:round/>
            </a:ln>
          </p:spPr>
          <p:txBody>
            <a:bodyPr/>
            <a:lstStyle/>
            <a:p>
              <a:endParaRPr lang="en-CA"/>
            </a:p>
          </p:txBody>
        </p:sp>
        <p:sp>
          <p:nvSpPr>
            <p:cNvPr id="29" name="TextBox 29"/>
            <p:cNvSpPr txBox="1"/>
            <p:nvPr/>
          </p:nvSpPr>
          <p:spPr>
            <a:xfrm>
              <a:off x="0" y="-38100"/>
              <a:ext cx="796098" cy="281245"/>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10245963" y="5367249"/>
            <a:ext cx="3022684" cy="923190"/>
            <a:chOff x="0" y="0"/>
            <a:chExt cx="796098" cy="243145"/>
          </a:xfrm>
        </p:grpSpPr>
        <p:sp>
          <p:nvSpPr>
            <p:cNvPr id="31" name="Freeform 31"/>
            <p:cNvSpPr/>
            <p:nvPr/>
          </p:nvSpPr>
          <p:spPr>
            <a:xfrm>
              <a:off x="0" y="0"/>
              <a:ext cx="796098" cy="243145"/>
            </a:xfrm>
            <a:custGeom>
              <a:avLst/>
              <a:gdLst/>
              <a:ahLst/>
              <a:cxnLst/>
              <a:rect l="l" t="t" r="r" b="b"/>
              <a:pathLst>
                <a:path w="796098" h="243145">
                  <a:moveTo>
                    <a:pt x="97328" y="0"/>
                  </a:moveTo>
                  <a:lnTo>
                    <a:pt x="698769" y="0"/>
                  </a:lnTo>
                  <a:cubicBezTo>
                    <a:pt x="752522" y="0"/>
                    <a:pt x="796098" y="43575"/>
                    <a:pt x="796098" y="97328"/>
                  </a:cubicBezTo>
                  <a:lnTo>
                    <a:pt x="796098" y="145816"/>
                  </a:lnTo>
                  <a:cubicBezTo>
                    <a:pt x="796098" y="171629"/>
                    <a:pt x="785844" y="196385"/>
                    <a:pt x="767591" y="214638"/>
                  </a:cubicBezTo>
                  <a:cubicBezTo>
                    <a:pt x="749338" y="232891"/>
                    <a:pt x="724582" y="243145"/>
                    <a:pt x="698769" y="243145"/>
                  </a:cubicBezTo>
                  <a:lnTo>
                    <a:pt x="97328" y="243145"/>
                  </a:lnTo>
                  <a:cubicBezTo>
                    <a:pt x="71515" y="243145"/>
                    <a:pt x="46759" y="232891"/>
                    <a:pt x="28507" y="214638"/>
                  </a:cubicBezTo>
                  <a:cubicBezTo>
                    <a:pt x="10254" y="196385"/>
                    <a:pt x="0" y="171629"/>
                    <a:pt x="0" y="145816"/>
                  </a:cubicBezTo>
                  <a:lnTo>
                    <a:pt x="0" y="97328"/>
                  </a:lnTo>
                  <a:cubicBezTo>
                    <a:pt x="0" y="71515"/>
                    <a:pt x="10254" y="46759"/>
                    <a:pt x="28507" y="28507"/>
                  </a:cubicBezTo>
                  <a:cubicBezTo>
                    <a:pt x="46759" y="10254"/>
                    <a:pt x="71515" y="0"/>
                    <a:pt x="97328" y="0"/>
                  </a:cubicBezTo>
                  <a:close/>
                </a:path>
              </a:pathLst>
            </a:custGeom>
            <a:solidFill>
              <a:srgbClr val="FFFFFF"/>
            </a:solidFill>
            <a:ln w="95250" cap="rnd">
              <a:solidFill>
                <a:srgbClr val="000000"/>
              </a:solidFill>
              <a:prstDash val="solid"/>
              <a:round/>
            </a:ln>
          </p:spPr>
          <p:txBody>
            <a:bodyPr/>
            <a:lstStyle/>
            <a:p>
              <a:endParaRPr lang="en-CA"/>
            </a:p>
          </p:txBody>
        </p:sp>
        <p:sp>
          <p:nvSpPr>
            <p:cNvPr id="32" name="TextBox 32"/>
            <p:cNvSpPr txBox="1"/>
            <p:nvPr/>
          </p:nvSpPr>
          <p:spPr>
            <a:xfrm>
              <a:off x="0" y="-38100"/>
              <a:ext cx="796098" cy="281245"/>
            </a:xfrm>
            <a:prstGeom prst="rect">
              <a:avLst/>
            </a:prstGeom>
          </p:spPr>
          <p:txBody>
            <a:bodyPr lIns="50800" tIns="50800" rIns="50800" bIns="50800" rtlCol="0" anchor="ctr"/>
            <a:lstStyle/>
            <a:p>
              <a:pPr algn="ctr">
                <a:lnSpc>
                  <a:spcPts val="2659"/>
                </a:lnSpc>
              </a:pPr>
              <a:endParaRPr/>
            </a:p>
          </p:txBody>
        </p:sp>
      </p:grpSp>
      <p:grpSp>
        <p:nvGrpSpPr>
          <p:cNvPr id="33" name="Group 33"/>
          <p:cNvGrpSpPr/>
          <p:nvPr/>
        </p:nvGrpSpPr>
        <p:grpSpPr>
          <a:xfrm>
            <a:off x="14004497" y="5367249"/>
            <a:ext cx="3022684" cy="923190"/>
            <a:chOff x="0" y="0"/>
            <a:chExt cx="796098" cy="243145"/>
          </a:xfrm>
        </p:grpSpPr>
        <p:sp>
          <p:nvSpPr>
            <p:cNvPr id="34" name="Freeform 34"/>
            <p:cNvSpPr/>
            <p:nvPr/>
          </p:nvSpPr>
          <p:spPr>
            <a:xfrm>
              <a:off x="0" y="0"/>
              <a:ext cx="796098" cy="243145"/>
            </a:xfrm>
            <a:custGeom>
              <a:avLst/>
              <a:gdLst/>
              <a:ahLst/>
              <a:cxnLst/>
              <a:rect l="l" t="t" r="r" b="b"/>
              <a:pathLst>
                <a:path w="796098" h="243145">
                  <a:moveTo>
                    <a:pt x="97328" y="0"/>
                  </a:moveTo>
                  <a:lnTo>
                    <a:pt x="698769" y="0"/>
                  </a:lnTo>
                  <a:cubicBezTo>
                    <a:pt x="752522" y="0"/>
                    <a:pt x="796098" y="43575"/>
                    <a:pt x="796098" y="97328"/>
                  </a:cubicBezTo>
                  <a:lnTo>
                    <a:pt x="796098" y="145816"/>
                  </a:lnTo>
                  <a:cubicBezTo>
                    <a:pt x="796098" y="171629"/>
                    <a:pt x="785844" y="196385"/>
                    <a:pt x="767591" y="214638"/>
                  </a:cubicBezTo>
                  <a:cubicBezTo>
                    <a:pt x="749338" y="232891"/>
                    <a:pt x="724582" y="243145"/>
                    <a:pt x="698769" y="243145"/>
                  </a:cubicBezTo>
                  <a:lnTo>
                    <a:pt x="97328" y="243145"/>
                  </a:lnTo>
                  <a:cubicBezTo>
                    <a:pt x="71515" y="243145"/>
                    <a:pt x="46759" y="232891"/>
                    <a:pt x="28507" y="214638"/>
                  </a:cubicBezTo>
                  <a:cubicBezTo>
                    <a:pt x="10254" y="196385"/>
                    <a:pt x="0" y="171629"/>
                    <a:pt x="0" y="145816"/>
                  </a:cubicBezTo>
                  <a:lnTo>
                    <a:pt x="0" y="97328"/>
                  </a:lnTo>
                  <a:cubicBezTo>
                    <a:pt x="0" y="71515"/>
                    <a:pt x="10254" y="46759"/>
                    <a:pt x="28507" y="28507"/>
                  </a:cubicBezTo>
                  <a:cubicBezTo>
                    <a:pt x="46759" y="10254"/>
                    <a:pt x="71515" y="0"/>
                    <a:pt x="97328" y="0"/>
                  </a:cubicBezTo>
                  <a:close/>
                </a:path>
              </a:pathLst>
            </a:custGeom>
            <a:solidFill>
              <a:srgbClr val="FFFFFF"/>
            </a:solidFill>
            <a:ln w="95250" cap="rnd">
              <a:solidFill>
                <a:srgbClr val="000000"/>
              </a:solidFill>
              <a:prstDash val="solid"/>
              <a:round/>
            </a:ln>
          </p:spPr>
          <p:txBody>
            <a:bodyPr/>
            <a:lstStyle/>
            <a:p>
              <a:endParaRPr lang="en-CA"/>
            </a:p>
          </p:txBody>
        </p:sp>
        <p:sp>
          <p:nvSpPr>
            <p:cNvPr id="35" name="TextBox 35"/>
            <p:cNvSpPr txBox="1"/>
            <p:nvPr/>
          </p:nvSpPr>
          <p:spPr>
            <a:xfrm>
              <a:off x="0" y="-38100"/>
              <a:ext cx="796098" cy="281245"/>
            </a:xfrm>
            <a:prstGeom prst="rect">
              <a:avLst/>
            </a:prstGeom>
          </p:spPr>
          <p:txBody>
            <a:bodyPr lIns="50800" tIns="50800" rIns="50800" bIns="50800" rtlCol="0" anchor="ctr"/>
            <a:lstStyle/>
            <a:p>
              <a:pPr algn="ctr">
                <a:lnSpc>
                  <a:spcPts val="2659"/>
                </a:lnSpc>
              </a:pPr>
              <a:endParaRPr/>
            </a:p>
          </p:txBody>
        </p:sp>
      </p:grpSp>
      <p:sp>
        <p:nvSpPr>
          <p:cNvPr id="36" name="TextBox 36"/>
          <p:cNvSpPr txBox="1"/>
          <p:nvPr/>
        </p:nvSpPr>
        <p:spPr>
          <a:xfrm>
            <a:off x="1976763" y="3264348"/>
            <a:ext cx="6191972" cy="3901606"/>
          </a:xfrm>
          <a:prstGeom prst="rect">
            <a:avLst/>
          </a:prstGeom>
        </p:spPr>
        <p:txBody>
          <a:bodyPr lIns="0" tIns="0" rIns="0" bIns="0" rtlCol="0" anchor="t">
            <a:spAutoFit/>
          </a:bodyPr>
          <a:lstStyle/>
          <a:p>
            <a:pPr algn="ctr">
              <a:lnSpc>
                <a:spcPts val="7655"/>
              </a:lnSpc>
            </a:pPr>
            <a:r>
              <a:rPr lang="en-US" sz="6543" u="sng">
                <a:solidFill>
                  <a:srgbClr val="000000"/>
                </a:solidFill>
                <a:latin typeface="Bobby Jones Soft"/>
                <a:ea typeface="Bobby Jones Soft"/>
                <a:cs typeface="Bobby Jones Soft"/>
                <a:sym typeface="Bobby Jones Soft"/>
                <a:hlinkClick r:id="rId10" tooltip="https://youtu.be/20BI-oLiyWQ?si=cBs7dhzMQEEvaVCQ"/>
              </a:rPr>
              <a:t>FOX AND GEESE GAME </a:t>
            </a:r>
          </a:p>
          <a:p>
            <a:pPr algn="ctr">
              <a:lnSpc>
                <a:spcPts val="7655"/>
              </a:lnSpc>
            </a:pPr>
            <a:r>
              <a:rPr lang="en-US" sz="6543">
                <a:solidFill>
                  <a:srgbClr val="000000"/>
                </a:solidFill>
                <a:latin typeface="Bobby Jones Soft"/>
                <a:ea typeface="Bobby Jones Soft"/>
                <a:cs typeface="Bobby Jones Soft"/>
                <a:sym typeface="Bobby Jones Soft"/>
              </a:rPr>
              <a:t>FROM SCANDINAVIA</a:t>
            </a:r>
          </a:p>
        </p:txBody>
      </p:sp>
      <p:sp>
        <p:nvSpPr>
          <p:cNvPr id="37" name="TextBox 37"/>
          <p:cNvSpPr txBox="1"/>
          <p:nvPr/>
        </p:nvSpPr>
        <p:spPr>
          <a:xfrm>
            <a:off x="10598633" y="1276398"/>
            <a:ext cx="2215732" cy="576453"/>
          </a:xfrm>
          <a:prstGeom prst="rect">
            <a:avLst/>
          </a:prstGeom>
        </p:spPr>
        <p:txBody>
          <a:bodyPr lIns="0" tIns="0" rIns="0" bIns="0" rtlCol="0" anchor="t">
            <a:spAutoFit/>
          </a:bodyPr>
          <a:lstStyle/>
          <a:p>
            <a:pPr algn="ctr">
              <a:lnSpc>
                <a:spcPts val="4446"/>
              </a:lnSpc>
            </a:pPr>
            <a:r>
              <a:rPr lang="en-US" sz="3800">
                <a:solidFill>
                  <a:srgbClr val="000000"/>
                </a:solidFill>
                <a:latin typeface="Bobby Jones Soft"/>
                <a:ea typeface="Bobby Jones Soft"/>
                <a:cs typeface="Bobby Jones Soft"/>
                <a:sym typeface="Bobby Jones Soft"/>
              </a:rPr>
              <a:t>NUMBER</a:t>
            </a:r>
          </a:p>
        </p:txBody>
      </p:sp>
      <p:sp>
        <p:nvSpPr>
          <p:cNvPr id="38" name="TextBox 38"/>
          <p:cNvSpPr txBox="1"/>
          <p:nvPr/>
        </p:nvSpPr>
        <p:spPr>
          <a:xfrm>
            <a:off x="14147806" y="1276398"/>
            <a:ext cx="2737982" cy="576453"/>
          </a:xfrm>
          <a:prstGeom prst="rect">
            <a:avLst/>
          </a:prstGeom>
        </p:spPr>
        <p:txBody>
          <a:bodyPr lIns="0" tIns="0" rIns="0" bIns="0" rtlCol="0" anchor="t">
            <a:spAutoFit/>
          </a:bodyPr>
          <a:lstStyle/>
          <a:p>
            <a:pPr algn="ctr">
              <a:lnSpc>
                <a:spcPts val="4445"/>
              </a:lnSpc>
            </a:pPr>
            <a:r>
              <a:rPr lang="en-US" sz="3799">
                <a:solidFill>
                  <a:srgbClr val="000000"/>
                </a:solidFill>
                <a:latin typeface="Bobby Jones Soft"/>
                <a:ea typeface="Bobby Jones Soft"/>
                <a:cs typeface="Bobby Jones Soft"/>
                <a:sym typeface="Bobby Jones Soft"/>
              </a:rPr>
              <a:t>PATTERNS</a:t>
            </a:r>
          </a:p>
        </p:txBody>
      </p:sp>
      <p:sp>
        <p:nvSpPr>
          <p:cNvPr id="39" name="TextBox 39"/>
          <p:cNvSpPr txBox="1"/>
          <p:nvPr/>
        </p:nvSpPr>
        <p:spPr>
          <a:xfrm>
            <a:off x="10245963" y="5550333"/>
            <a:ext cx="3022684" cy="576453"/>
          </a:xfrm>
          <a:prstGeom prst="rect">
            <a:avLst/>
          </a:prstGeom>
        </p:spPr>
        <p:txBody>
          <a:bodyPr lIns="0" tIns="0" rIns="0" bIns="0" rtlCol="0" anchor="t">
            <a:spAutoFit/>
          </a:bodyPr>
          <a:lstStyle/>
          <a:p>
            <a:pPr algn="ctr">
              <a:lnSpc>
                <a:spcPts val="4446"/>
              </a:lnSpc>
            </a:pPr>
            <a:r>
              <a:rPr lang="en-US" sz="3800">
                <a:solidFill>
                  <a:srgbClr val="000000"/>
                </a:solidFill>
                <a:latin typeface="Bobby Jones Soft"/>
                <a:ea typeface="Bobby Jones Soft"/>
                <a:cs typeface="Bobby Jones Soft"/>
                <a:sym typeface="Bobby Jones Soft"/>
              </a:rPr>
              <a:t>STRATEGY</a:t>
            </a:r>
          </a:p>
        </p:txBody>
      </p:sp>
      <p:sp>
        <p:nvSpPr>
          <p:cNvPr id="40" name="TextBox 40"/>
          <p:cNvSpPr txBox="1"/>
          <p:nvPr/>
        </p:nvSpPr>
        <p:spPr>
          <a:xfrm>
            <a:off x="14076631" y="5550333"/>
            <a:ext cx="2880333" cy="576453"/>
          </a:xfrm>
          <a:prstGeom prst="rect">
            <a:avLst/>
          </a:prstGeom>
        </p:spPr>
        <p:txBody>
          <a:bodyPr lIns="0" tIns="0" rIns="0" bIns="0" rtlCol="0" anchor="t">
            <a:spAutoFit/>
          </a:bodyPr>
          <a:lstStyle/>
          <a:p>
            <a:pPr algn="ctr">
              <a:lnSpc>
                <a:spcPts val="4446"/>
              </a:lnSpc>
            </a:pPr>
            <a:r>
              <a:rPr lang="en-US" sz="3800">
                <a:solidFill>
                  <a:srgbClr val="000000"/>
                </a:solidFill>
                <a:latin typeface="Bobby Jones Soft"/>
                <a:ea typeface="Bobby Jones Soft"/>
                <a:cs typeface="Bobby Jones Soft"/>
                <a:sym typeface="Bobby Jones Soft"/>
              </a:rPr>
              <a:t>CALCULATIONS</a:t>
            </a:r>
          </a:p>
        </p:txBody>
      </p:sp>
      <p:sp>
        <p:nvSpPr>
          <p:cNvPr id="41" name="Freeform 41"/>
          <p:cNvSpPr/>
          <p:nvPr/>
        </p:nvSpPr>
        <p:spPr>
          <a:xfrm>
            <a:off x="14380583" y="2226123"/>
            <a:ext cx="2505205" cy="2057400"/>
          </a:xfrm>
          <a:custGeom>
            <a:avLst/>
            <a:gdLst/>
            <a:ahLst/>
            <a:cxnLst/>
            <a:rect l="l" t="t" r="r" b="b"/>
            <a:pathLst>
              <a:path w="2505205" h="2057400">
                <a:moveTo>
                  <a:pt x="0" y="0"/>
                </a:moveTo>
                <a:lnTo>
                  <a:pt x="2505205" y="0"/>
                </a:lnTo>
                <a:lnTo>
                  <a:pt x="2505205" y="2057400"/>
                </a:lnTo>
                <a:lnTo>
                  <a:pt x="0" y="20574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CA"/>
          </a:p>
        </p:txBody>
      </p:sp>
      <p:sp>
        <p:nvSpPr>
          <p:cNvPr id="42" name="Freeform 42"/>
          <p:cNvSpPr/>
          <p:nvPr/>
        </p:nvSpPr>
        <p:spPr>
          <a:xfrm>
            <a:off x="10504702" y="6694044"/>
            <a:ext cx="2505205" cy="2057400"/>
          </a:xfrm>
          <a:custGeom>
            <a:avLst/>
            <a:gdLst/>
            <a:ahLst/>
            <a:cxnLst/>
            <a:rect l="l" t="t" r="r" b="b"/>
            <a:pathLst>
              <a:path w="2505205" h="2057400">
                <a:moveTo>
                  <a:pt x="0" y="0"/>
                </a:moveTo>
                <a:lnTo>
                  <a:pt x="2505206" y="0"/>
                </a:lnTo>
                <a:lnTo>
                  <a:pt x="2505206" y="2057400"/>
                </a:lnTo>
                <a:lnTo>
                  <a:pt x="0" y="20574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CA"/>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551724" y="3645080"/>
            <a:ext cx="2909475" cy="2904185"/>
          </a:xfrm>
          <a:custGeom>
            <a:avLst/>
            <a:gdLst/>
            <a:ahLst/>
            <a:cxnLst/>
            <a:rect l="l" t="t" r="r" b="b"/>
            <a:pathLst>
              <a:path w="2909475" h="2904185">
                <a:moveTo>
                  <a:pt x="0" y="0"/>
                </a:moveTo>
                <a:lnTo>
                  <a:pt x="2909475" y="0"/>
                </a:lnTo>
                <a:lnTo>
                  <a:pt x="2909475" y="2904185"/>
                </a:lnTo>
                <a:lnTo>
                  <a:pt x="0" y="29041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3" name="Freeform 3"/>
          <p:cNvSpPr/>
          <p:nvPr/>
        </p:nvSpPr>
        <p:spPr>
          <a:xfrm>
            <a:off x="7357224" y="836496"/>
            <a:ext cx="2918429" cy="2918429"/>
          </a:xfrm>
          <a:custGeom>
            <a:avLst/>
            <a:gdLst/>
            <a:ahLst/>
            <a:cxnLst/>
            <a:rect l="l" t="t" r="r" b="b"/>
            <a:pathLst>
              <a:path w="2918429" h="2918429">
                <a:moveTo>
                  <a:pt x="0" y="0"/>
                </a:moveTo>
                <a:lnTo>
                  <a:pt x="2918430" y="0"/>
                </a:lnTo>
                <a:lnTo>
                  <a:pt x="2918430" y="2918429"/>
                </a:lnTo>
                <a:lnTo>
                  <a:pt x="0" y="29184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4" name="Freeform 4"/>
          <p:cNvSpPr/>
          <p:nvPr/>
        </p:nvSpPr>
        <p:spPr>
          <a:xfrm>
            <a:off x="4547201" y="3645080"/>
            <a:ext cx="2913998" cy="2913998"/>
          </a:xfrm>
          <a:custGeom>
            <a:avLst/>
            <a:gdLst/>
            <a:ahLst/>
            <a:cxnLst/>
            <a:rect l="l" t="t" r="r" b="b"/>
            <a:pathLst>
              <a:path w="2913998" h="2913998">
                <a:moveTo>
                  <a:pt x="0" y="0"/>
                </a:moveTo>
                <a:lnTo>
                  <a:pt x="2913998" y="0"/>
                </a:lnTo>
                <a:lnTo>
                  <a:pt x="2913998" y="2913998"/>
                </a:lnTo>
                <a:lnTo>
                  <a:pt x="0" y="29139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5" name="Freeform 5"/>
          <p:cNvSpPr/>
          <p:nvPr/>
        </p:nvSpPr>
        <p:spPr>
          <a:xfrm>
            <a:off x="7366749" y="836952"/>
            <a:ext cx="2909111" cy="2903821"/>
          </a:xfrm>
          <a:custGeom>
            <a:avLst/>
            <a:gdLst/>
            <a:ahLst/>
            <a:cxnLst/>
            <a:rect l="l" t="t" r="r" b="b"/>
            <a:pathLst>
              <a:path w="2909111" h="2903821">
                <a:moveTo>
                  <a:pt x="0" y="0"/>
                </a:moveTo>
                <a:lnTo>
                  <a:pt x="2909111" y="0"/>
                </a:lnTo>
                <a:lnTo>
                  <a:pt x="2909111" y="2903821"/>
                </a:lnTo>
                <a:lnTo>
                  <a:pt x="0" y="29038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6" name="Freeform 6"/>
          <p:cNvSpPr/>
          <p:nvPr/>
        </p:nvSpPr>
        <p:spPr>
          <a:xfrm>
            <a:off x="7357224" y="6455696"/>
            <a:ext cx="2895062" cy="2895062"/>
          </a:xfrm>
          <a:custGeom>
            <a:avLst/>
            <a:gdLst/>
            <a:ahLst/>
            <a:cxnLst/>
            <a:rect l="l" t="t" r="r" b="b"/>
            <a:pathLst>
              <a:path w="2895062" h="2895062">
                <a:moveTo>
                  <a:pt x="0" y="0"/>
                </a:moveTo>
                <a:lnTo>
                  <a:pt x="2895062" y="0"/>
                </a:lnTo>
                <a:lnTo>
                  <a:pt x="2895062" y="2895061"/>
                </a:lnTo>
                <a:lnTo>
                  <a:pt x="0" y="28950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7" name="Freeform 7"/>
          <p:cNvSpPr/>
          <p:nvPr/>
        </p:nvSpPr>
        <p:spPr>
          <a:xfrm>
            <a:off x="10162277" y="3636414"/>
            <a:ext cx="2913535" cy="2913535"/>
          </a:xfrm>
          <a:custGeom>
            <a:avLst/>
            <a:gdLst/>
            <a:ahLst/>
            <a:cxnLst/>
            <a:rect l="l" t="t" r="r" b="b"/>
            <a:pathLst>
              <a:path w="2913535" h="2913535">
                <a:moveTo>
                  <a:pt x="0" y="0"/>
                </a:moveTo>
                <a:lnTo>
                  <a:pt x="2913535" y="0"/>
                </a:lnTo>
                <a:lnTo>
                  <a:pt x="2913535" y="2913536"/>
                </a:lnTo>
                <a:lnTo>
                  <a:pt x="0" y="29135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8" name="Freeform 8"/>
          <p:cNvSpPr/>
          <p:nvPr/>
        </p:nvSpPr>
        <p:spPr>
          <a:xfrm>
            <a:off x="7357224" y="3636414"/>
            <a:ext cx="2918842" cy="2913535"/>
          </a:xfrm>
          <a:custGeom>
            <a:avLst/>
            <a:gdLst/>
            <a:ahLst/>
            <a:cxnLst/>
            <a:rect l="l" t="t" r="r" b="b"/>
            <a:pathLst>
              <a:path w="2918842" h="2913535">
                <a:moveTo>
                  <a:pt x="0" y="0"/>
                </a:moveTo>
                <a:lnTo>
                  <a:pt x="2918843" y="0"/>
                </a:lnTo>
                <a:lnTo>
                  <a:pt x="2918843" y="2913536"/>
                </a:lnTo>
                <a:lnTo>
                  <a:pt x="0" y="29135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9" name="Freeform 9"/>
          <p:cNvSpPr/>
          <p:nvPr/>
        </p:nvSpPr>
        <p:spPr>
          <a:xfrm>
            <a:off x="10157656" y="3636414"/>
            <a:ext cx="2918156" cy="2912850"/>
          </a:xfrm>
          <a:custGeom>
            <a:avLst/>
            <a:gdLst/>
            <a:ahLst/>
            <a:cxnLst/>
            <a:rect l="l" t="t" r="r" b="b"/>
            <a:pathLst>
              <a:path w="2918156" h="2912850">
                <a:moveTo>
                  <a:pt x="0" y="0"/>
                </a:moveTo>
                <a:lnTo>
                  <a:pt x="2918156" y="0"/>
                </a:lnTo>
                <a:lnTo>
                  <a:pt x="2918156" y="2912851"/>
                </a:lnTo>
                <a:lnTo>
                  <a:pt x="0" y="29128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10" name="Freeform 10"/>
          <p:cNvSpPr/>
          <p:nvPr/>
        </p:nvSpPr>
        <p:spPr>
          <a:xfrm>
            <a:off x="7351951" y="6455696"/>
            <a:ext cx="2900335" cy="2895062"/>
          </a:xfrm>
          <a:custGeom>
            <a:avLst/>
            <a:gdLst/>
            <a:ahLst/>
            <a:cxnLst/>
            <a:rect l="l" t="t" r="r" b="b"/>
            <a:pathLst>
              <a:path w="2900335" h="2895062">
                <a:moveTo>
                  <a:pt x="0" y="0"/>
                </a:moveTo>
                <a:lnTo>
                  <a:pt x="2900335" y="0"/>
                </a:lnTo>
                <a:lnTo>
                  <a:pt x="2900335" y="2895061"/>
                </a:lnTo>
                <a:lnTo>
                  <a:pt x="0" y="28950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11" name="Freeform 11"/>
          <p:cNvSpPr/>
          <p:nvPr/>
        </p:nvSpPr>
        <p:spPr>
          <a:xfrm>
            <a:off x="7366749" y="3636414"/>
            <a:ext cx="2918636" cy="2918636"/>
          </a:xfrm>
          <a:custGeom>
            <a:avLst/>
            <a:gdLst/>
            <a:ahLst/>
            <a:cxnLst/>
            <a:rect l="l" t="t" r="r" b="b"/>
            <a:pathLst>
              <a:path w="2918636" h="2918636">
                <a:moveTo>
                  <a:pt x="0" y="0"/>
                </a:moveTo>
                <a:lnTo>
                  <a:pt x="2918636" y="0"/>
                </a:lnTo>
                <a:lnTo>
                  <a:pt x="2918636" y="2918636"/>
                </a:lnTo>
                <a:lnTo>
                  <a:pt x="0" y="29186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12" name="TextBox 12"/>
          <p:cNvSpPr txBox="1"/>
          <p:nvPr/>
        </p:nvSpPr>
        <p:spPr>
          <a:xfrm>
            <a:off x="1606911" y="684552"/>
            <a:ext cx="3674507" cy="633095"/>
          </a:xfrm>
          <a:prstGeom prst="rect">
            <a:avLst/>
          </a:prstGeom>
        </p:spPr>
        <p:txBody>
          <a:bodyPr lIns="0" tIns="0" rIns="0" bIns="0" rtlCol="0" anchor="t">
            <a:spAutoFit/>
          </a:bodyPr>
          <a:lstStyle/>
          <a:p>
            <a:pPr algn="ctr">
              <a:lnSpc>
                <a:spcPts val="4480"/>
              </a:lnSpc>
            </a:pPr>
            <a:r>
              <a:rPr lang="en-US" sz="3200" b="1" u="sng">
                <a:solidFill>
                  <a:srgbClr val="00B0D7"/>
                </a:solidFill>
                <a:latin typeface="TheSansB 2 Semi-Bold"/>
                <a:ea typeface="TheSansB 2 Semi-Bold"/>
                <a:cs typeface="TheSansB 2 Semi-Bold"/>
                <a:sym typeface="TheSansB 2 Semi-Bold"/>
                <a:hlinkClick r:id="rId6" tooltip="https://youtu.be/20BI-oLiyWQ?si=1JmNTRBPobUXnNO8"/>
              </a:rPr>
              <a:t>Fox and Geese Game</a:t>
            </a:r>
          </a:p>
        </p:txBody>
      </p:sp>
      <p:sp>
        <p:nvSpPr>
          <p:cNvPr id="13" name="TextBox 13"/>
          <p:cNvSpPr txBox="1"/>
          <p:nvPr/>
        </p:nvSpPr>
        <p:spPr>
          <a:xfrm>
            <a:off x="11895313" y="9236457"/>
            <a:ext cx="5063847" cy="853952"/>
          </a:xfrm>
          <a:prstGeom prst="rect">
            <a:avLst/>
          </a:prstGeom>
        </p:spPr>
        <p:txBody>
          <a:bodyPr lIns="0" tIns="0" rIns="0" bIns="0" rtlCol="0" anchor="t">
            <a:spAutoFit/>
          </a:bodyPr>
          <a:lstStyle/>
          <a:p>
            <a:pPr algn="ctr">
              <a:lnSpc>
                <a:spcPts val="3359"/>
              </a:lnSpc>
            </a:pPr>
            <a:r>
              <a:rPr lang="en-US" sz="2400" b="1" dirty="0">
                <a:solidFill>
                  <a:srgbClr val="000000"/>
                </a:solidFill>
                <a:latin typeface="TheSansB 1 Semi-Bold"/>
                <a:ea typeface="TheSansB 1 Semi-Bold"/>
                <a:cs typeface="TheSansB 1 Semi-Bold"/>
                <a:sym typeface="TheSansB 1 Semi-Bold"/>
              </a:rPr>
              <a:t>One fox (token) and  13 geese (tokens)</a:t>
            </a:r>
          </a:p>
        </p:txBody>
      </p:sp>
      <p:sp>
        <p:nvSpPr>
          <p:cNvPr id="14" name="Freeform 14"/>
          <p:cNvSpPr/>
          <p:nvPr/>
        </p:nvSpPr>
        <p:spPr>
          <a:xfrm>
            <a:off x="17259300" y="2853837"/>
            <a:ext cx="746334" cy="746334"/>
          </a:xfrm>
          <a:custGeom>
            <a:avLst/>
            <a:gdLst/>
            <a:ahLst/>
            <a:cxnLst/>
            <a:rect l="l" t="t" r="r" b="b"/>
            <a:pathLst>
              <a:path w="746334" h="746334">
                <a:moveTo>
                  <a:pt x="0" y="0"/>
                </a:moveTo>
                <a:lnTo>
                  <a:pt x="746334" y="0"/>
                </a:lnTo>
                <a:lnTo>
                  <a:pt x="746334" y="746334"/>
                </a:lnTo>
                <a:lnTo>
                  <a:pt x="0" y="74633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15" name="Freeform 15"/>
          <p:cNvSpPr/>
          <p:nvPr/>
        </p:nvSpPr>
        <p:spPr>
          <a:xfrm>
            <a:off x="17259300" y="4346505"/>
            <a:ext cx="746334" cy="746334"/>
          </a:xfrm>
          <a:custGeom>
            <a:avLst/>
            <a:gdLst/>
            <a:ahLst/>
            <a:cxnLst/>
            <a:rect l="l" t="t" r="r" b="b"/>
            <a:pathLst>
              <a:path w="746334" h="746334">
                <a:moveTo>
                  <a:pt x="0" y="0"/>
                </a:moveTo>
                <a:lnTo>
                  <a:pt x="746334" y="0"/>
                </a:lnTo>
                <a:lnTo>
                  <a:pt x="746334" y="746334"/>
                </a:lnTo>
                <a:lnTo>
                  <a:pt x="0" y="74633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16" name="Freeform 16"/>
          <p:cNvSpPr/>
          <p:nvPr/>
        </p:nvSpPr>
        <p:spPr>
          <a:xfrm>
            <a:off x="17259300" y="3600171"/>
            <a:ext cx="746334" cy="746334"/>
          </a:xfrm>
          <a:custGeom>
            <a:avLst/>
            <a:gdLst/>
            <a:ahLst/>
            <a:cxnLst/>
            <a:rect l="l" t="t" r="r" b="b"/>
            <a:pathLst>
              <a:path w="746334" h="746334">
                <a:moveTo>
                  <a:pt x="0" y="0"/>
                </a:moveTo>
                <a:lnTo>
                  <a:pt x="746334" y="0"/>
                </a:lnTo>
                <a:lnTo>
                  <a:pt x="746334" y="746334"/>
                </a:lnTo>
                <a:lnTo>
                  <a:pt x="0" y="74633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17" name="Freeform 17"/>
          <p:cNvSpPr/>
          <p:nvPr/>
        </p:nvSpPr>
        <p:spPr>
          <a:xfrm>
            <a:off x="17259300" y="2107503"/>
            <a:ext cx="746334" cy="746334"/>
          </a:xfrm>
          <a:custGeom>
            <a:avLst/>
            <a:gdLst/>
            <a:ahLst/>
            <a:cxnLst/>
            <a:rect l="l" t="t" r="r" b="b"/>
            <a:pathLst>
              <a:path w="746334" h="746334">
                <a:moveTo>
                  <a:pt x="0" y="0"/>
                </a:moveTo>
                <a:lnTo>
                  <a:pt x="746334" y="0"/>
                </a:lnTo>
                <a:lnTo>
                  <a:pt x="746334" y="746334"/>
                </a:lnTo>
                <a:lnTo>
                  <a:pt x="0" y="74633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18" name="Freeform 18"/>
          <p:cNvSpPr/>
          <p:nvPr/>
        </p:nvSpPr>
        <p:spPr>
          <a:xfrm>
            <a:off x="17259300" y="1361169"/>
            <a:ext cx="746334" cy="746334"/>
          </a:xfrm>
          <a:custGeom>
            <a:avLst/>
            <a:gdLst/>
            <a:ahLst/>
            <a:cxnLst/>
            <a:rect l="l" t="t" r="r" b="b"/>
            <a:pathLst>
              <a:path w="746334" h="746334">
                <a:moveTo>
                  <a:pt x="0" y="0"/>
                </a:moveTo>
                <a:lnTo>
                  <a:pt x="746334" y="0"/>
                </a:lnTo>
                <a:lnTo>
                  <a:pt x="746334" y="746334"/>
                </a:lnTo>
                <a:lnTo>
                  <a:pt x="0" y="74633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23" name="Freeform 23"/>
          <p:cNvSpPr/>
          <p:nvPr/>
        </p:nvSpPr>
        <p:spPr>
          <a:xfrm>
            <a:off x="17259300" y="6544491"/>
            <a:ext cx="746334" cy="746334"/>
          </a:xfrm>
          <a:custGeom>
            <a:avLst/>
            <a:gdLst/>
            <a:ahLst/>
            <a:cxnLst/>
            <a:rect l="l" t="t" r="r" b="b"/>
            <a:pathLst>
              <a:path w="746334" h="746334">
                <a:moveTo>
                  <a:pt x="0" y="0"/>
                </a:moveTo>
                <a:lnTo>
                  <a:pt x="746334" y="0"/>
                </a:lnTo>
                <a:lnTo>
                  <a:pt x="746334" y="746334"/>
                </a:lnTo>
                <a:lnTo>
                  <a:pt x="0" y="74633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24" name="Freeform 24"/>
          <p:cNvSpPr/>
          <p:nvPr/>
        </p:nvSpPr>
        <p:spPr>
          <a:xfrm>
            <a:off x="17259300" y="5798157"/>
            <a:ext cx="746334" cy="746334"/>
          </a:xfrm>
          <a:custGeom>
            <a:avLst/>
            <a:gdLst/>
            <a:ahLst/>
            <a:cxnLst/>
            <a:rect l="l" t="t" r="r" b="b"/>
            <a:pathLst>
              <a:path w="746334" h="746334">
                <a:moveTo>
                  <a:pt x="0" y="0"/>
                </a:moveTo>
                <a:lnTo>
                  <a:pt x="746334" y="0"/>
                </a:lnTo>
                <a:lnTo>
                  <a:pt x="746334" y="746334"/>
                </a:lnTo>
                <a:lnTo>
                  <a:pt x="0" y="74633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25" name="Freeform 25"/>
          <p:cNvSpPr/>
          <p:nvPr/>
        </p:nvSpPr>
        <p:spPr>
          <a:xfrm>
            <a:off x="17259300" y="5051823"/>
            <a:ext cx="746334" cy="746334"/>
          </a:xfrm>
          <a:custGeom>
            <a:avLst/>
            <a:gdLst/>
            <a:ahLst/>
            <a:cxnLst/>
            <a:rect l="l" t="t" r="r" b="b"/>
            <a:pathLst>
              <a:path w="746334" h="746334">
                <a:moveTo>
                  <a:pt x="0" y="0"/>
                </a:moveTo>
                <a:lnTo>
                  <a:pt x="746334" y="0"/>
                </a:lnTo>
                <a:lnTo>
                  <a:pt x="746334" y="746334"/>
                </a:lnTo>
                <a:lnTo>
                  <a:pt x="0" y="74633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26" name="Freeform 26"/>
          <p:cNvSpPr/>
          <p:nvPr/>
        </p:nvSpPr>
        <p:spPr>
          <a:xfrm>
            <a:off x="16512966" y="2858170"/>
            <a:ext cx="746334" cy="746334"/>
          </a:xfrm>
          <a:custGeom>
            <a:avLst/>
            <a:gdLst/>
            <a:ahLst/>
            <a:cxnLst/>
            <a:rect l="l" t="t" r="r" b="b"/>
            <a:pathLst>
              <a:path w="746334" h="746334">
                <a:moveTo>
                  <a:pt x="0" y="0"/>
                </a:moveTo>
                <a:lnTo>
                  <a:pt x="746334" y="0"/>
                </a:lnTo>
                <a:lnTo>
                  <a:pt x="746334" y="746334"/>
                </a:lnTo>
                <a:lnTo>
                  <a:pt x="0" y="74633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27" name="Freeform 27"/>
          <p:cNvSpPr/>
          <p:nvPr/>
        </p:nvSpPr>
        <p:spPr>
          <a:xfrm>
            <a:off x="16512966" y="4350838"/>
            <a:ext cx="746334" cy="746334"/>
          </a:xfrm>
          <a:custGeom>
            <a:avLst/>
            <a:gdLst/>
            <a:ahLst/>
            <a:cxnLst/>
            <a:rect l="l" t="t" r="r" b="b"/>
            <a:pathLst>
              <a:path w="746334" h="746334">
                <a:moveTo>
                  <a:pt x="0" y="0"/>
                </a:moveTo>
                <a:lnTo>
                  <a:pt x="746334" y="0"/>
                </a:lnTo>
                <a:lnTo>
                  <a:pt x="746334" y="746334"/>
                </a:lnTo>
                <a:lnTo>
                  <a:pt x="0" y="74633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28" name="Freeform 28"/>
          <p:cNvSpPr/>
          <p:nvPr/>
        </p:nvSpPr>
        <p:spPr>
          <a:xfrm>
            <a:off x="16512966" y="3604504"/>
            <a:ext cx="746334" cy="746334"/>
          </a:xfrm>
          <a:custGeom>
            <a:avLst/>
            <a:gdLst/>
            <a:ahLst/>
            <a:cxnLst/>
            <a:rect l="l" t="t" r="r" b="b"/>
            <a:pathLst>
              <a:path w="746334" h="746334">
                <a:moveTo>
                  <a:pt x="0" y="0"/>
                </a:moveTo>
                <a:lnTo>
                  <a:pt x="746334" y="0"/>
                </a:lnTo>
                <a:lnTo>
                  <a:pt x="746334" y="746334"/>
                </a:lnTo>
                <a:lnTo>
                  <a:pt x="0" y="74633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29" name="Freeform 29"/>
          <p:cNvSpPr/>
          <p:nvPr/>
        </p:nvSpPr>
        <p:spPr>
          <a:xfrm>
            <a:off x="16512966" y="2111836"/>
            <a:ext cx="746334" cy="746334"/>
          </a:xfrm>
          <a:custGeom>
            <a:avLst/>
            <a:gdLst/>
            <a:ahLst/>
            <a:cxnLst/>
            <a:rect l="l" t="t" r="r" b="b"/>
            <a:pathLst>
              <a:path w="746334" h="746334">
                <a:moveTo>
                  <a:pt x="0" y="0"/>
                </a:moveTo>
                <a:lnTo>
                  <a:pt x="746334" y="0"/>
                </a:lnTo>
                <a:lnTo>
                  <a:pt x="746334" y="746334"/>
                </a:lnTo>
                <a:lnTo>
                  <a:pt x="0" y="74633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30" name="Freeform 30"/>
          <p:cNvSpPr/>
          <p:nvPr/>
        </p:nvSpPr>
        <p:spPr>
          <a:xfrm>
            <a:off x="16512966" y="1365502"/>
            <a:ext cx="746334" cy="746334"/>
          </a:xfrm>
          <a:custGeom>
            <a:avLst/>
            <a:gdLst/>
            <a:ahLst/>
            <a:cxnLst/>
            <a:rect l="l" t="t" r="r" b="b"/>
            <a:pathLst>
              <a:path w="746334" h="746334">
                <a:moveTo>
                  <a:pt x="0" y="0"/>
                </a:moveTo>
                <a:lnTo>
                  <a:pt x="746334" y="0"/>
                </a:lnTo>
                <a:lnTo>
                  <a:pt x="746334" y="746334"/>
                </a:lnTo>
                <a:lnTo>
                  <a:pt x="0" y="74633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31" name="Freeform 31"/>
          <p:cNvSpPr/>
          <p:nvPr/>
        </p:nvSpPr>
        <p:spPr>
          <a:xfrm>
            <a:off x="16512966" y="619168"/>
            <a:ext cx="746334" cy="746334"/>
          </a:xfrm>
          <a:custGeom>
            <a:avLst/>
            <a:gdLst/>
            <a:ahLst/>
            <a:cxnLst/>
            <a:rect l="l" t="t" r="r" b="b"/>
            <a:pathLst>
              <a:path w="746334" h="746334">
                <a:moveTo>
                  <a:pt x="0" y="0"/>
                </a:moveTo>
                <a:lnTo>
                  <a:pt x="746334" y="0"/>
                </a:lnTo>
                <a:lnTo>
                  <a:pt x="746334" y="746334"/>
                </a:lnTo>
                <a:lnTo>
                  <a:pt x="0" y="74633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A"/>
          </a:p>
        </p:txBody>
      </p:sp>
      <p:sp>
        <p:nvSpPr>
          <p:cNvPr id="32" name="Oval 31">
            <a:extLst>
              <a:ext uri="{FF2B5EF4-FFF2-40B4-BE49-F238E27FC236}">
                <a16:creationId xmlns:a16="http://schemas.microsoft.com/office/drawing/2014/main" id="{45CEE449-6B16-AEAB-1600-9D73BF8B97E4}"/>
              </a:ext>
            </a:extLst>
          </p:cNvPr>
          <p:cNvSpPr/>
          <p:nvPr/>
        </p:nvSpPr>
        <p:spPr>
          <a:xfrm>
            <a:off x="4495800" y="3543300"/>
            <a:ext cx="274645" cy="240149"/>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Oval 32">
            <a:extLst>
              <a:ext uri="{FF2B5EF4-FFF2-40B4-BE49-F238E27FC236}">
                <a16:creationId xmlns:a16="http://schemas.microsoft.com/office/drawing/2014/main" id="{2E889383-530C-97E4-BEEE-04DF1C8D1B5E}"/>
              </a:ext>
            </a:extLst>
          </p:cNvPr>
          <p:cNvSpPr/>
          <p:nvPr/>
        </p:nvSpPr>
        <p:spPr>
          <a:xfrm>
            <a:off x="5869363" y="3524321"/>
            <a:ext cx="274645" cy="240149"/>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Oval 33">
            <a:extLst>
              <a:ext uri="{FF2B5EF4-FFF2-40B4-BE49-F238E27FC236}">
                <a16:creationId xmlns:a16="http://schemas.microsoft.com/office/drawing/2014/main" id="{ADBC81AA-749B-4D47-90B8-383886A5B561}"/>
              </a:ext>
            </a:extLst>
          </p:cNvPr>
          <p:cNvSpPr/>
          <p:nvPr/>
        </p:nvSpPr>
        <p:spPr>
          <a:xfrm>
            <a:off x="7269155" y="3543300"/>
            <a:ext cx="274645" cy="240149"/>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Oval 34">
            <a:extLst>
              <a:ext uri="{FF2B5EF4-FFF2-40B4-BE49-F238E27FC236}">
                <a16:creationId xmlns:a16="http://schemas.microsoft.com/office/drawing/2014/main" id="{CEF9D818-EB76-4314-08B5-E920C96E5AC7}"/>
              </a:ext>
            </a:extLst>
          </p:cNvPr>
          <p:cNvSpPr/>
          <p:nvPr/>
        </p:nvSpPr>
        <p:spPr>
          <a:xfrm>
            <a:off x="8684782" y="3563351"/>
            <a:ext cx="274645" cy="240149"/>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Oval 35">
            <a:extLst>
              <a:ext uri="{FF2B5EF4-FFF2-40B4-BE49-F238E27FC236}">
                <a16:creationId xmlns:a16="http://schemas.microsoft.com/office/drawing/2014/main" id="{94907315-CC54-6DA2-A634-E7136CAABE28}"/>
              </a:ext>
            </a:extLst>
          </p:cNvPr>
          <p:cNvSpPr/>
          <p:nvPr/>
        </p:nvSpPr>
        <p:spPr>
          <a:xfrm>
            <a:off x="10072931" y="3543300"/>
            <a:ext cx="274645" cy="240149"/>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Oval 36">
            <a:extLst>
              <a:ext uri="{FF2B5EF4-FFF2-40B4-BE49-F238E27FC236}">
                <a16:creationId xmlns:a16="http://schemas.microsoft.com/office/drawing/2014/main" id="{66FA552D-16E8-96D5-9567-BEFB65891440}"/>
              </a:ext>
            </a:extLst>
          </p:cNvPr>
          <p:cNvSpPr/>
          <p:nvPr/>
        </p:nvSpPr>
        <p:spPr>
          <a:xfrm>
            <a:off x="11466095" y="3543300"/>
            <a:ext cx="274645" cy="240149"/>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Oval 37">
            <a:extLst>
              <a:ext uri="{FF2B5EF4-FFF2-40B4-BE49-F238E27FC236}">
                <a16:creationId xmlns:a16="http://schemas.microsoft.com/office/drawing/2014/main" id="{423B832C-1A4E-1E2F-79D4-23A09CDCE35C}"/>
              </a:ext>
            </a:extLst>
          </p:cNvPr>
          <p:cNvSpPr/>
          <p:nvPr/>
        </p:nvSpPr>
        <p:spPr>
          <a:xfrm>
            <a:off x="12827046" y="3563351"/>
            <a:ext cx="274645" cy="240149"/>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Oval 38">
            <a:extLst>
              <a:ext uri="{FF2B5EF4-FFF2-40B4-BE49-F238E27FC236}">
                <a16:creationId xmlns:a16="http://schemas.microsoft.com/office/drawing/2014/main" id="{6C07A467-6DED-F2CC-3CC1-43DF8A18617D}"/>
              </a:ext>
            </a:extLst>
          </p:cNvPr>
          <p:cNvSpPr/>
          <p:nvPr/>
        </p:nvSpPr>
        <p:spPr>
          <a:xfrm>
            <a:off x="8688744" y="2145253"/>
            <a:ext cx="274645" cy="240149"/>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Oval 39">
            <a:extLst>
              <a:ext uri="{FF2B5EF4-FFF2-40B4-BE49-F238E27FC236}">
                <a16:creationId xmlns:a16="http://schemas.microsoft.com/office/drawing/2014/main" id="{AD0D8E83-E18F-9CBF-ECCF-24ACABE7BFEE}"/>
              </a:ext>
            </a:extLst>
          </p:cNvPr>
          <p:cNvSpPr/>
          <p:nvPr/>
        </p:nvSpPr>
        <p:spPr>
          <a:xfrm>
            <a:off x="10114963" y="2145252"/>
            <a:ext cx="274645" cy="240149"/>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Oval 40">
            <a:extLst>
              <a:ext uri="{FF2B5EF4-FFF2-40B4-BE49-F238E27FC236}">
                <a16:creationId xmlns:a16="http://schemas.microsoft.com/office/drawing/2014/main" id="{217E2571-DC71-0D53-2DA9-DC8E35B3423E}"/>
              </a:ext>
            </a:extLst>
          </p:cNvPr>
          <p:cNvSpPr/>
          <p:nvPr/>
        </p:nvSpPr>
        <p:spPr>
          <a:xfrm>
            <a:off x="7271853" y="2160764"/>
            <a:ext cx="274645" cy="240149"/>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Oval 41">
            <a:extLst>
              <a:ext uri="{FF2B5EF4-FFF2-40B4-BE49-F238E27FC236}">
                <a16:creationId xmlns:a16="http://schemas.microsoft.com/office/drawing/2014/main" id="{88BE1200-0427-6BF2-4ABE-A859FB6A2E9B}"/>
              </a:ext>
            </a:extLst>
          </p:cNvPr>
          <p:cNvSpPr/>
          <p:nvPr/>
        </p:nvSpPr>
        <p:spPr>
          <a:xfrm>
            <a:off x="10089077" y="747204"/>
            <a:ext cx="274645" cy="240149"/>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Oval 42">
            <a:extLst>
              <a:ext uri="{FF2B5EF4-FFF2-40B4-BE49-F238E27FC236}">
                <a16:creationId xmlns:a16="http://schemas.microsoft.com/office/drawing/2014/main" id="{4ADAABF1-89DB-9602-9DEC-035C440728AE}"/>
              </a:ext>
            </a:extLst>
          </p:cNvPr>
          <p:cNvSpPr/>
          <p:nvPr/>
        </p:nvSpPr>
        <p:spPr>
          <a:xfrm>
            <a:off x="7255699" y="747203"/>
            <a:ext cx="274645" cy="240149"/>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Oval 43">
            <a:extLst>
              <a:ext uri="{FF2B5EF4-FFF2-40B4-BE49-F238E27FC236}">
                <a16:creationId xmlns:a16="http://schemas.microsoft.com/office/drawing/2014/main" id="{FE6C3F14-B478-D576-B8E7-D48C7C4F6844}"/>
              </a:ext>
            </a:extLst>
          </p:cNvPr>
          <p:cNvSpPr/>
          <p:nvPr/>
        </p:nvSpPr>
        <p:spPr>
          <a:xfrm>
            <a:off x="8657833" y="727155"/>
            <a:ext cx="274645" cy="240149"/>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Oval 44">
            <a:extLst>
              <a:ext uri="{FF2B5EF4-FFF2-40B4-BE49-F238E27FC236}">
                <a16:creationId xmlns:a16="http://schemas.microsoft.com/office/drawing/2014/main" id="{0E2B63A6-2112-587E-49B9-86CF404364A8}"/>
              </a:ext>
            </a:extLst>
          </p:cNvPr>
          <p:cNvSpPr/>
          <p:nvPr/>
        </p:nvSpPr>
        <p:spPr>
          <a:xfrm>
            <a:off x="8672493" y="4972764"/>
            <a:ext cx="274645" cy="240149"/>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7EC2CF-0C21-DC18-79F2-9D667D82187B}"/>
              </a:ext>
            </a:extLst>
          </p:cNvPr>
          <p:cNvSpPr txBox="1"/>
          <p:nvPr/>
        </p:nvSpPr>
        <p:spPr>
          <a:xfrm>
            <a:off x="533400" y="372963"/>
            <a:ext cx="17449800" cy="9541073"/>
          </a:xfrm>
          <a:prstGeom prst="rect">
            <a:avLst/>
          </a:prstGeom>
          <a:noFill/>
        </p:spPr>
        <p:txBody>
          <a:bodyPr wrap="square" rtlCol="0">
            <a:spAutoFit/>
          </a:bodyPr>
          <a:lstStyle/>
          <a:p>
            <a:pPr lvl="0" eaLnBrk="0" fontAlgn="base" hangingPunct="0">
              <a:spcBef>
                <a:spcPct val="0"/>
              </a:spcBef>
              <a:spcAft>
                <a:spcPct val="0"/>
              </a:spcAft>
            </a:pPr>
            <a:r>
              <a:rPr lang="en-US" altLang="en-US" sz="2400" dirty="0">
                <a:latin typeface="Roboto" panose="02000000000000000000" pitchFamily="2" charset="0"/>
              </a:rPr>
              <a:t>To </a:t>
            </a:r>
            <a:r>
              <a:rPr lang="en-US" altLang="en-US" sz="2400" b="1" dirty="0">
                <a:latin typeface="Roboto" panose="02000000000000000000" pitchFamily="2" charset="0"/>
              </a:rPr>
              <a:t>play Fox and Geese</a:t>
            </a:r>
            <a:r>
              <a:rPr lang="en-US" altLang="en-US" sz="2400" dirty="0">
                <a:latin typeface="Roboto" panose="02000000000000000000" pitchFamily="2" charset="0"/>
              </a:rPr>
              <a:t>, follow these steps:</a:t>
            </a:r>
          </a:p>
          <a:p>
            <a:pPr lvl="0" eaLnBrk="0" fontAlgn="base" hangingPunct="0">
              <a:spcBef>
                <a:spcPct val="0"/>
              </a:spcBef>
              <a:spcAft>
                <a:spcPct val="0"/>
              </a:spcAft>
            </a:pPr>
            <a:endParaRPr lang="en-US" altLang="en-US" sz="2000" dirty="0"/>
          </a:p>
          <a:p>
            <a:pPr lvl="0" eaLnBrk="0" fontAlgn="base" hangingPunct="0">
              <a:spcBef>
                <a:spcPct val="0"/>
              </a:spcBef>
              <a:spcAft>
                <a:spcPct val="0"/>
              </a:spcAft>
              <a:buFontTx/>
              <a:buAutoNum type="arabicPeriod"/>
            </a:pPr>
            <a:r>
              <a:rPr lang="en-US" altLang="en-US" sz="2400" b="1" dirty="0">
                <a:latin typeface="Roboto" panose="02000000000000000000" pitchFamily="2" charset="0"/>
              </a:rPr>
              <a:t>Setup</a:t>
            </a:r>
            <a:r>
              <a:rPr lang="en-US" altLang="en-US" sz="2400" dirty="0">
                <a:latin typeface="Roboto" panose="02000000000000000000" pitchFamily="2" charset="0"/>
              </a:rPr>
              <a:t>: The game is played on a cross-shaped board. One player controls the </a:t>
            </a:r>
            <a:r>
              <a:rPr lang="en-US" altLang="en-US" sz="2400" b="1" dirty="0">
                <a:latin typeface="Roboto" panose="02000000000000000000" pitchFamily="2" charset="0"/>
              </a:rPr>
              <a:t>Fox</a:t>
            </a:r>
            <a:r>
              <a:rPr lang="en-US" altLang="en-US" sz="2400" dirty="0">
                <a:latin typeface="Roboto" panose="02000000000000000000" pitchFamily="2" charset="0"/>
              </a:rPr>
              <a:t> (1 piece), while the other player controls the </a:t>
            </a:r>
            <a:r>
              <a:rPr lang="en-US" altLang="en-US" sz="2400" b="1" dirty="0">
                <a:latin typeface="Roboto" panose="02000000000000000000" pitchFamily="2" charset="0"/>
              </a:rPr>
              <a:t>Geese</a:t>
            </a:r>
            <a:r>
              <a:rPr lang="en-US" altLang="en-US" sz="2400" dirty="0">
                <a:latin typeface="Roboto" panose="02000000000000000000" pitchFamily="2" charset="0"/>
              </a:rPr>
              <a:t> (13 pieces). </a:t>
            </a:r>
          </a:p>
          <a:p>
            <a:pPr lvl="0" eaLnBrk="0" fontAlgn="base" hangingPunct="0">
              <a:spcBef>
                <a:spcPct val="0"/>
              </a:spcBef>
              <a:spcAft>
                <a:spcPct val="0"/>
              </a:spcAft>
              <a:buFontTx/>
              <a:buAutoNum type="arabicPeriod"/>
            </a:pPr>
            <a:r>
              <a:rPr lang="en-US" altLang="en-US" sz="2400" dirty="0">
                <a:latin typeface="Roboto" panose="02000000000000000000" pitchFamily="2" charset="0"/>
              </a:rPr>
              <a:t>Place the Geese on the  along the black points of the board. </a:t>
            </a:r>
          </a:p>
          <a:p>
            <a:pPr lvl="0" eaLnBrk="0" fontAlgn="base" hangingPunct="0">
              <a:spcBef>
                <a:spcPct val="0"/>
              </a:spcBef>
              <a:spcAft>
                <a:spcPct val="0"/>
              </a:spcAft>
            </a:pPr>
            <a:endParaRPr lang="en-US" altLang="en-US" sz="2400" dirty="0">
              <a:latin typeface="Roboto" panose="02000000000000000000" pitchFamily="2" charset="0"/>
            </a:endParaRPr>
          </a:p>
          <a:p>
            <a:pPr lvl="0" eaLnBrk="0" fontAlgn="base" hangingPunct="0">
              <a:spcBef>
                <a:spcPct val="0"/>
              </a:spcBef>
              <a:spcAft>
                <a:spcPct val="0"/>
              </a:spcAft>
              <a:buFontTx/>
              <a:buAutoNum type="arabicPeriod" startAt="2"/>
            </a:pPr>
            <a:r>
              <a:rPr lang="en-US" altLang="en-US" sz="2400" b="1" dirty="0">
                <a:latin typeface="Roboto" panose="02000000000000000000" pitchFamily="2" charset="0"/>
              </a:rPr>
              <a:t>Objective</a:t>
            </a:r>
            <a:r>
              <a:rPr lang="en-US" altLang="en-US" sz="2400" dirty="0">
                <a:latin typeface="Roboto" panose="02000000000000000000" pitchFamily="2" charset="0"/>
              </a:rPr>
              <a:t>:</a:t>
            </a:r>
          </a:p>
          <a:p>
            <a:pPr lvl="0" eaLnBrk="0" fontAlgn="base" hangingPunct="0">
              <a:spcBef>
                <a:spcPct val="0"/>
              </a:spcBef>
              <a:spcAft>
                <a:spcPct val="0"/>
              </a:spcAft>
            </a:pPr>
            <a:endParaRPr lang="en-US" altLang="en-US" sz="1200" dirty="0">
              <a:solidFill>
                <a:srgbClr val="3C51B4"/>
              </a:solidFill>
              <a:latin typeface="Roboto" panose="02000000000000000000" pitchFamily="2" charset="0"/>
            </a:endParaRPr>
          </a:p>
          <a:p>
            <a:pPr lvl="0" eaLnBrk="0" fontAlgn="base" hangingPunct="0">
              <a:spcBef>
                <a:spcPct val="0"/>
              </a:spcBef>
              <a:spcAft>
                <a:spcPct val="0"/>
              </a:spcAft>
            </a:pPr>
            <a:r>
              <a:rPr lang="en-US" altLang="en-US" sz="1200" dirty="0">
                <a:solidFill>
                  <a:srgbClr val="3C51B4"/>
                </a:solidFill>
                <a:latin typeface="Roboto" panose="02000000000000000000" pitchFamily="2" charset="0"/>
              </a:rPr>
              <a:t>        </a:t>
            </a:r>
          </a:p>
          <a:p>
            <a:pPr lvl="0" eaLnBrk="0" fontAlgn="base" hangingPunct="0">
              <a:spcBef>
                <a:spcPct val="0"/>
              </a:spcBef>
              <a:spcAft>
                <a:spcPct val="0"/>
              </a:spcAft>
            </a:pPr>
            <a:endParaRPr lang="en-US" altLang="en-US" sz="2400" dirty="0">
              <a:latin typeface="Roboto" panose="02000000000000000000" pitchFamily="2" charset="0"/>
            </a:endParaRPr>
          </a:p>
          <a:p>
            <a:pPr lvl="0" eaLnBrk="0" fontAlgn="base" hangingPunct="0">
              <a:spcBef>
                <a:spcPct val="0"/>
              </a:spcBef>
              <a:spcAft>
                <a:spcPct val="0"/>
              </a:spcAft>
              <a:buFontTx/>
              <a:buChar char="•"/>
            </a:pPr>
            <a:r>
              <a:rPr lang="en-US" altLang="en-US" sz="2400" dirty="0">
                <a:latin typeface="Roboto" panose="02000000000000000000" pitchFamily="2" charset="0"/>
              </a:rPr>
              <a:t>The </a:t>
            </a:r>
            <a:r>
              <a:rPr lang="en-US" altLang="en-US" sz="2400" b="1" dirty="0">
                <a:latin typeface="Roboto" panose="02000000000000000000" pitchFamily="2" charset="0"/>
              </a:rPr>
              <a:t>Fox</a:t>
            </a:r>
            <a:r>
              <a:rPr lang="en-US" altLang="en-US" sz="2400" dirty="0">
                <a:latin typeface="Roboto" panose="02000000000000000000" pitchFamily="2" charset="0"/>
              </a:rPr>
              <a:t> aims to capture all the Geese.</a:t>
            </a:r>
          </a:p>
          <a:p>
            <a:pPr lvl="0" eaLnBrk="0" fontAlgn="base" hangingPunct="0">
              <a:spcBef>
                <a:spcPct val="0"/>
              </a:spcBef>
              <a:spcAft>
                <a:spcPct val="0"/>
              </a:spcAft>
              <a:buFontTx/>
              <a:buChar char="•"/>
            </a:pPr>
            <a:r>
              <a:rPr lang="en-US" altLang="en-US" sz="2400" dirty="0">
                <a:latin typeface="Roboto" panose="02000000000000000000" pitchFamily="2" charset="0"/>
              </a:rPr>
              <a:t>The </a:t>
            </a:r>
            <a:r>
              <a:rPr lang="en-US" altLang="en-US" sz="2400" b="1" dirty="0">
                <a:latin typeface="Roboto" panose="02000000000000000000" pitchFamily="2" charset="0"/>
              </a:rPr>
              <a:t>Geese</a:t>
            </a:r>
            <a:r>
              <a:rPr lang="en-US" altLang="en-US" sz="2400" dirty="0">
                <a:latin typeface="Roboto" panose="02000000000000000000" pitchFamily="2" charset="0"/>
              </a:rPr>
              <a:t> try to block the Fox so it cannot move. </a:t>
            </a:r>
          </a:p>
          <a:p>
            <a:pPr lvl="0" eaLnBrk="0" fontAlgn="base" hangingPunct="0">
              <a:spcBef>
                <a:spcPct val="0"/>
              </a:spcBef>
              <a:spcAft>
                <a:spcPct val="0"/>
              </a:spcAft>
            </a:pPr>
            <a:endParaRPr lang="en-US" altLang="en-US" sz="1200" dirty="0">
              <a:solidFill>
                <a:srgbClr val="3C51B4"/>
              </a:solidFill>
              <a:latin typeface="Roboto" panose="02000000000000000000" pitchFamily="2" charset="0"/>
            </a:endParaRPr>
          </a:p>
          <a:p>
            <a:pPr lvl="0" eaLnBrk="0" fontAlgn="base" hangingPunct="0">
              <a:spcBef>
                <a:spcPct val="0"/>
              </a:spcBef>
              <a:spcAft>
                <a:spcPct val="0"/>
              </a:spcAft>
            </a:pPr>
            <a:r>
              <a:rPr lang="en-US" altLang="en-US" sz="1200" dirty="0">
                <a:solidFill>
                  <a:srgbClr val="3C51B4"/>
                </a:solidFill>
                <a:latin typeface="Roboto" panose="02000000000000000000" pitchFamily="2" charset="0"/>
              </a:rPr>
              <a:t>        </a:t>
            </a:r>
          </a:p>
          <a:p>
            <a:pPr lvl="0" eaLnBrk="0" fontAlgn="base" hangingPunct="0">
              <a:spcBef>
                <a:spcPct val="0"/>
              </a:spcBef>
              <a:spcAft>
                <a:spcPct val="0"/>
              </a:spcAft>
            </a:pPr>
            <a:endParaRPr lang="en-US" altLang="en-US" sz="2400" dirty="0">
              <a:latin typeface="Roboto" panose="02000000000000000000" pitchFamily="2" charset="0"/>
            </a:endParaRPr>
          </a:p>
          <a:p>
            <a:pPr lvl="0" eaLnBrk="0" fontAlgn="base" hangingPunct="0">
              <a:spcBef>
                <a:spcPct val="0"/>
              </a:spcBef>
              <a:spcAft>
                <a:spcPct val="0"/>
              </a:spcAft>
              <a:buFontTx/>
              <a:buAutoNum type="arabicPeriod" startAt="3"/>
            </a:pPr>
            <a:r>
              <a:rPr lang="en-US" altLang="en-US" sz="2400" b="1" dirty="0">
                <a:latin typeface="Roboto" panose="02000000000000000000" pitchFamily="2" charset="0"/>
              </a:rPr>
              <a:t>Gameplay</a:t>
            </a:r>
            <a:r>
              <a:rPr lang="en-US" altLang="en-US" sz="2400" dirty="0">
                <a:latin typeface="Roboto" panose="02000000000000000000" pitchFamily="2" charset="0"/>
              </a:rPr>
              <a:t>:</a:t>
            </a:r>
          </a:p>
          <a:p>
            <a:pPr lvl="0" eaLnBrk="0" fontAlgn="base" hangingPunct="0">
              <a:spcBef>
                <a:spcPct val="0"/>
              </a:spcBef>
              <a:spcAft>
                <a:spcPct val="0"/>
              </a:spcAft>
              <a:buFontTx/>
              <a:buChar char="•"/>
            </a:pPr>
            <a:r>
              <a:rPr lang="en-US" altLang="en-US" sz="2400" dirty="0">
                <a:latin typeface="Roboto" panose="02000000000000000000" pitchFamily="2" charset="0"/>
              </a:rPr>
              <a:t>Players take turns moving their pieces. The Fox can move to any adjacent space, while the Geese can only move forward or sideways. </a:t>
            </a:r>
          </a:p>
          <a:p>
            <a:pPr lvl="0" eaLnBrk="0" fontAlgn="base" hangingPunct="0">
              <a:spcBef>
                <a:spcPct val="0"/>
              </a:spcBef>
              <a:spcAft>
                <a:spcPct val="0"/>
              </a:spcAft>
            </a:pPr>
            <a:endParaRPr lang="en-US" altLang="en-US" sz="2400" dirty="0">
              <a:latin typeface="Roboto" panose="02000000000000000000" pitchFamily="2" charset="0"/>
            </a:endParaRPr>
          </a:p>
          <a:p>
            <a:pPr lvl="0" eaLnBrk="0" fontAlgn="base" hangingPunct="0">
              <a:spcBef>
                <a:spcPct val="0"/>
              </a:spcBef>
              <a:spcAft>
                <a:spcPct val="0"/>
              </a:spcAft>
              <a:buFontTx/>
              <a:buChar char="•"/>
            </a:pPr>
            <a:r>
              <a:rPr lang="en-US" altLang="en-US" sz="2400" dirty="0">
                <a:latin typeface="Roboto" panose="02000000000000000000" pitchFamily="2" charset="0"/>
              </a:rPr>
              <a:t>The Geese cannot capture the Fox but must work together to trap it. </a:t>
            </a:r>
          </a:p>
          <a:p>
            <a:pPr lvl="0" eaLnBrk="0" fontAlgn="base" hangingPunct="0">
              <a:spcBef>
                <a:spcPct val="0"/>
              </a:spcBef>
              <a:spcAft>
                <a:spcPct val="0"/>
              </a:spcAft>
            </a:pPr>
            <a:endParaRPr lang="en-US" altLang="en-US" sz="1200" dirty="0">
              <a:solidFill>
                <a:srgbClr val="3C51B4"/>
              </a:solidFill>
              <a:latin typeface="Roboto" panose="02000000000000000000" pitchFamily="2" charset="0"/>
            </a:endParaRPr>
          </a:p>
          <a:p>
            <a:pPr lvl="0" eaLnBrk="0" fontAlgn="base" hangingPunct="0">
              <a:spcBef>
                <a:spcPct val="0"/>
              </a:spcBef>
              <a:spcAft>
                <a:spcPct val="0"/>
              </a:spcAft>
            </a:pPr>
            <a:r>
              <a:rPr lang="en-US" altLang="en-US" sz="1200" dirty="0">
                <a:solidFill>
                  <a:srgbClr val="3C51B4"/>
                </a:solidFill>
                <a:latin typeface="Roboto" panose="02000000000000000000" pitchFamily="2" charset="0"/>
              </a:rPr>
              <a:t>        </a:t>
            </a:r>
          </a:p>
          <a:p>
            <a:pPr lvl="0" eaLnBrk="0" fontAlgn="base" hangingPunct="0">
              <a:spcBef>
                <a:spcPct val="0"/>
              </a:spcBef>
              <a:spcAft>
                <a:spcPct val="0"/>
              </a:spcAft>
            </a:pPr>
            <a:endParaRPr lang="en-US" altLang="en-US" sz="2400" dirty="0">
              <a:latin typeface="Roboto" panose="02000000000000000000" pitchFamily="2" charset="0"/>
            </a:endParaRPr>
          </a:p>
          <a:p>
            <a:pPr lvl="0" eaLnBrk="0" fontAlgn="base" hangingPunct="0">
              <a:spcBef>
                <a:spcPct val="0"/>
              </a:spcBef>
              <a:spcAft>
                <a:spcPct val="0"/>
              </a:spcAft>
              <a:buFontTx/>
              <a:buAutoNum type="arabicPeriod" startAt="4"/>
            </a:pPr>
            <a:r>
              <a:rPr lang="en-US" altLang="en-US" sz="2400" b="1" dirty="0">
                <a:latin typeface="Roboto" panose="02000000000000000000" pitchFamily="2" charset="0"/>
              </a:rPr>
              <a:t>Winning</a:t>
            </a:r>
            <a:r>
              <a:rPr lang="en-US" altLang="en-US" sz="2400" dirty="0">
                <a:latin typeface="Roboto" panose="02000000000000000000" pitchFamily="2" charset="0"/>
              </a:rPr>
              <a:t>: The game ends when the Fox captures all the Geese or when the Geese successfully trap the Fox so it cannot move. </a:t>
            </a:r>
          </a:p>
          <a:p>
            <a:pPr lvl="0" eaLnBrk="0" fontAlgn="base" hangingPunct="0">
              <a:spcBef>
                <a:spcPct val="0"/>
              </a:spcBef>
              <a:spcAft>
                <a:spcPct val="0"/>
              </a:spcAft>
            </a:pPr>
            <a:endParaRPr lang="en-US" altLang="en-US" sz="2400" dirty="0">
              <a:latin typeface="Roboto" panose="02000000000000000000" pitchFamily="2" charset="0"/>
            </a:endParaRPr>
          </a:p>
          <a:p>
            <a:pPr lvl="0" eaLnBrk="0" fontAlgn="base" hangingPunct="0">
              <a:spcBef>
                <a:spcPct val="0"/>
              </a:spcBef>
              <a:spcAft>
                <a:spcPct val="0"/>
              </a:spcAft>
            </a:pPr>
            <a:br>
              <a:rPr lang="en-US" altLang="en-US" sz="2400" dirty="0">
                <a:latin typeface="Roboto" panose="02000000000000000000" pitchFamily="2" charset="0"/>
              </a:rPr>
            </a:br>
            <a:r>
              <a:rPr lang="en-US" altLang="en-US" sz="2400" dirty="0">
                <a:latin typeface="Roboto" panose="02000000000000000000" pitchFamily="2" charset="0"/>
              </a:rPr>
              <a:t>Enjoy your game!</a:t>
            </a:r>
          </a:p>
          <a:p>
            <a:endParaRPr lang="en-CA" dirty="0"/>
          </a:p>
        </p:txBody>
      </p:sp>
      <p:sp>
        <p:nvSpPr>
          <p:cNvPr id="3" name="Rectangle 1">
            <a:extLst>
              <a:ext uri="{FF2B5EF4-FFF2-40B4-BE49-F238E27FC236}">
                <a16:creationId xmlns:a16="http://schemas.microsoft.com/office/drawing/2014/main" id="{F7F0F84D-A8FB-FB4C-517D-17DE0A7735B8}"/>
              </a:ext>
            </a:extLst>
          </p:cNvPr>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89927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928" y="0"/>
            <a:ext cx="18233597" cy="10287000"/>
            <a:chOff x="0" y="0"/>
            <a:chExt cx="1149350" cy="1149350"/>
          </a:xfrm>
        </p:grpSpPr>
        <p:sp>
          <p:nvSpPr>
            <p:cNvPr id="3" name="Freeform 3"/>
            <p:cNvSpPr/>
            <p:nvPr/>
          </p:nvSpPr>
          <p:spPr>
            <a:xfrm>
              <a:off x="0" y="0"/>
              <a:ext cx="8975125" cy="5063571"/>
            </a:xfrm>
            <a:custGeom>
              <a:avLst/>
              <a:gdLst/>
              <a:ahLst/>
              <a:cxnLst/>
              <a:rect l="l" t="t" r="r" b="b"/>
              <a:pathLst>
                <a:path w="8975125" h="5063571">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1172B7">
                <a:alpha val="18824"/>
              </a:srgbClr>
            </a:solidFill>
          </p:spPr>
          <p:txBody>
            <a:bodyPr/>
            <a:lstStyle/>
            <a:p>
              <a:endParaRPr lang="en-CA"/>
            </a:p>
          </p:txBody>
        </p:sp>
      </p:grpSp>
      <p:grpSp>
        <p:nvGrpSpPr>
          <p:cNvPr id="4" name="Group 4"/>
          <p:cNvGrpSpPr/>
          <p:nvPr/>
        </p:nvGrpSpPr>
        <p:grpSpPr>
          <a:xfrm>
            <a:off x="-761691" y="-813721"/>
            <a:ext cx="4013354" cy="11914442"/>
            <a:chOff x="0" y="0"/>
            <a:chExt cx="1057015" cy="3137960"/>
          </a:xfrm>
        </p:grpSpPr>
        <p:sp>
          <p:nvSpPr>
            <p:cNvPr id="5" name="Freeform 5"/>
            <p:cNvSpPr/>
            <p:nvPr/>
          </p:nvSpPr>
          <p:spPr>
            <a:xfrm>
              <a:off x="0" y="0"/>
              <a:ext cx="1057015" cy="3137960"/>
            </a:xfrm>
            <a:custGeom>
              <a:avLst/>
              <a:gdLst/>
              <a:ahLst/>
              <a:cxnLst/>
              <a:rect l="l" t="t" r="r" b="b"/>
              <a:pathLst>
                <a:path w="1057015" h="3137960">
                  <a:moveTo>
                    <a:pt x="73304" y="0"/>
                  </a:moveTo>
                  <a:lnTo>
                    <a:pt x="983711" y="0"/>
                  </a:lnTo>
                  <a:cubicBezTo>
                    <a:pt x="1003153" y="0"/>
                    <a:pt x="1021798" y="7723"/>
                    <a:pt x="1035545" y="21470"/>
                  </a:cubicBezTo>
                  <a:cubicBezTo>
                    <a:pt x="1049292" y="35217"/>
                    <a:pt x="1057015" y="53862"/>
                    <a:pt x="1057015" y="73304"/>
                  </a:cubicBezTo>
                  <a:lnTo>
                    <a:pt x="1057015" y="3064657"/>
                  </a:lnTo>
                  <a:cubicBezTo>
                    <a:pt x="1057015" y="3105141"/>
                    <a:pt x="1024196" y="3137960"/>
                    <a:pt x="983711" y="3137960"/>
                  </a:cubicBezTo>
                  <a:lnTo>
                    <a:pt x="73304" y="3137960"/>
                  </a:lnTo>
                  <a:cubicBezTo>
                    <a:pt x="32819" y="3137960"/>
                    <a:pt x="0" y="3105141"/>
                    <a:pt x="0" y="3064657"/>
                  </a:cubicBezTo>
                  <a:lnTo>
                    <a:pt x="0" y="73304"/>
                  </a:lnTo>
                  <a:cubicBezTo>
                    <a:pt x="0" y="32819"/>
                    <a:pt x="32819" y="0"/>
                    <a:pt x="73304" y="0"/>
                  </a:cubicBezTo>
                  <a:close/>
                </a:path>
              </a:pathLst>
            </a:custGeom>
            <a:solidFill>
              <a:srgbClr val="B6E4DD"/>
            </a:solidFill>
            <a:ln w="95250" cap="rnd">
              <a:solidFill>
                <a:srgbClr val="000000"/>
              </a:solidFill>
              <a:prstDash val="solid"/>
              <a:round/>
            </a:ln>
          </p:spPr>
          <p:txBody>
            <a:bodyPr/>
            <a:lstStyle/>
            <a:p>
              <a:endParaRPr lang="en-CA"/>
            </a:p>
          </p:txBody>
        </p:sp>
        <p:sp>
          <p:nvSpPr>
            <p:cNvPr id="6" name="TextBox 6"/>
            <p:cNvSpPr txBox="1"/>
            <p:nvPr/>
          </p:nvSpPr>
          <p:spPr>
            <a:xfrm>
              <a:off x="0" y="-38100"/>
              <a:ext cx="1057015" cy="3176060"/>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rot="9995285" flipV="1">
            <a:off x="7306949" y="1127156"/>
            <a:ext cx="2686695" cy="1198938"/>
          </a:xfrm>
          <a:custGeom>
            <a:avLst/>
            <a:gdLst/>
            <a:ahLst/>
            <a:cxnLst/>
            <a:rect l="l" t="t" r="r" b="b"/>
            <a:pathLst>
              <a:path w="2686695" h="1198938">
                <a:moveTo>
                  <a:pt x="0" y="1198938"/>
                </a:moveTo>
                <a:lnTo>
                  <a:pt x="2686695" y="1198938"/>
                </a:lnTo>
                <a:lnTo>
                  <a:pt x="2686695" y="0"/>
                </a:lnTo>
                <a:lnTo>
                  <a:pt x="0" y="0"/>
                </a:lnTo>
                <a:lnTo>
                  <a:pt x="0" y="119893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8" name="Freeform 8"/>
          <p:cNvSpPr/>
          <p:nvPr/>
        </p:nvSpPr>
        <p:spPr>
          <a:xfrm rot="584821" flipH="1" flipV="1">
            <a:off x="7286636" y="7801701"/>
            <a:ext cx="2686695" cy="1198938"/>
          </a:xfrm>
          <a:custGeom>
            <a:avLst/>
            <a:gdLst/>
            <a:ahLst/>
            <a:cxnLst/>
            <a:rect l="l" t="t" r="r" b="b"/>
            <a:pathLst>
              <a:path w="2686695" h="1198938">
                <a:moveTo>
                  <a:pt x="2686695" y="1198938"/>
                </a:moveTo>
                <a:lnTo>
                  <a:pt x="0" y="1198938"/>
                </a:lnTo>
                <a:lnTo>
                  <a:pt x="0" y="0"/>
                </a:lnTo>
                <a:lnTo>
                  <a:pt x="2686695" y="0"/>
                </a:lnTo>
                <a:lnTo>
                  <a:pt x="2686695" y="119893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9" name="Freeform 9"/>
          <p:cNvSpPr/>
          <p:nvPr/>
        </p:nvSpPr>
        <p:spPr>
          <a:xfrm>
            <a:off x="1028700" y="2353106"/>
            <a:ext cx="8088098" cy="5580788"/>
          </a:xfrm>
          <a:custGeom>
            <a:avLst/>
            <a:gdLst/>
            <a:ahLst/>
            <a:cxnLst/>
            <a:rect l="l" t="t" r="r" b="b"/>
            <a:pathLst>
              <a:path w="8088098" h="5580788">
                <a:moveTo>
                  <a:pt x="0" y="0"/>
                </a:moveTo>
                <a:lnTo>
                  <a:pt x="8088098" y="0"/>
                </a:lnTo>
                <a:lnTo>
                  <a:pt x="8088098" y="5580788"/>
                </a:lnTo>
                <a:lnTo>
                  <a:pt x="0" y="55807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grpSp>
        <p:nvGrpSpPr>
          <p:cNvPr id="10" name="Group 10"/>
          <p:cNvGrpSpPr/>
          <p:nvPr/>
        </p:nvGrpSpPr>
        <p:grpSpPr>
          <a:xfrm>
            <a:off x="13814920" y="1552946"/>
            <a:ext cx="3403754" cy="3403754"/>
            <a:chOff x="0" y="0"/>
            <a:chExt cx="896462" cy="896462"/>
          </a:xfrm>
        </p:grpSpPr>
        <p:sp>
          <p:nvSpPr>
            <p:cNvPr id="11" name="Freeform 11"/>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B6E4DD"/>
            </a:solidFill>
            <a:ln w="95250" cap="rnd">
              <a:solidFill>
                <a:srgbClr val="000000"/>
              </a:solidFill>
              <a:prstDash val="solid"/>
              <a:round/>
            </a:ln>
          </p:spPr>
          <p:txBody>
            <a:bodyPr/>
            <a:lstStyle/>
            <a:p>
              <a:endParaRPr lang="en-CA"/>
            </a:p>
          </p:txBody>
        </p:sp>
        <p:sp>
          <p:nvSpPr>
            <p:cNvPr id="12" name="TextBox 12"/>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10055428" y="1552946"/>
            <a:ext cx="3403754" cy="3403754"/>
            <a:chOff x="0" y="0"/>
            <a:chExt cx="896462" cy="896462"/>
          </a:xfrm>
        </p:grpSpPr>
        <p:sp>
          <p:nvSpPr>
            <p:cNvPr id="14" name="Freeform 14"/>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1172B7"/>
            </a:solidFill>
            <a:ln w="95250" cap="rnd">
              <a:solidFill>
                <a:srgbClr val="000000"/>
              </a:solidFill>
              <a:prstDash val="solid"/>
              <a:round/>
            </a:ln>
          </p:spPr>
          <p:txBody>
            <a:bodyPr/>
            <a:lstStyle/>
            <a:p>
              <a:endParaRPr lang="en-CA"/>
            </a:p>
          </p:txBody>
        </p:sp>
        <p:sp>
          <p:nvSpPr>
            <p:cNvPr id="15" name="TextBox 15"/>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10055428" y="5828845"/>
            <a:ext cx="3403754" cy="3403754"/>
            <a:chOff x="0" y="0"/>
            <a:chExt cx="896462" cy="896462"/>
          </a:xfrm>
        </p:grpSpPr>
        <p:sp>
          <p:nvSpPr>
            <p:cNvPr id="17" name="Freeform 17"/>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32B070"/>
            </a:solidFill>
            <a:ln w="95250" cap="rnd">
              <a:solidFill>
                <a:srgbClr val="000000"/>
              </a:solidFill>
              <a:prstDash val="solid"/>
              <a:round/>
            </a:ln>
          </p:spPr>
          <p:txBody>
            <a:bodyPr/>
            <a:lstStyle/>
            <a:p>
              <a:endParaRPr lang="en-CA"/>
            </a:p>
          </p:txBody>
        </p:sp>
        <p:sp>
          <p:nvSpPr>
            <p:cNvPr id="18" name="TextBox 18"/>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13813962" y="5828845"/>
            <a:ext cx="3403754" cy="3403754"/>
            <a:chOff x="0" y="0"/>
            <a:chExt cx="896462" cy="896462"/>
          </a:xfrm>
        </p:grpSpPr>
        <p:sp>
          <p:nvSpPr>
            <p:cNvPr id="20" name="Freeform 20"/>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FE6EC6"/>
            </a:solidFill>
            <a:ln w="95250" cap="rnd">
              <a:solidFill>
                <a:srgbClr val="000000"/>
              </a:solidFill>
              <a:prstDash val="solid"/>
              <a:round/>
            </a:ln>
          </p:spPr>
          <p:txBody>
            <a:bodyPr/>
            <a:lstStyle/>
            <a:p>
              <a:endParaRPr lang="en-CA"/>
            </a:p>
          </p:txBody>
        </p:sp>
        <p:sp>
          <p:nvSpPr>
            <p:cNvPr id="21" name="TextBox 21"/>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sp>
        <p:nvSpPr>
          <p:cNvPr id="22" name="Freeform 22"/>
          <p:cNvSpPr/>
          <p:nvPr/>
        </p:nvSpPr>
        <p:spPr>
          <a:xfrm rot="1435348">
            <a:off x="16609315" y="485203"/>
            <a:ext cx="1000805" cy="903644"/>
          </a:xfrm>
          <a:custGeom>
            <a:avLst/>
            <a:gdLst/>
            <a:ahLst/>
            <a:cxnLst/>
            <a:rect l="l" t="t" r="r" b="b"/>
            <a:pathLst>
              <a:path w="1000805" h="903644">
                <a:moveTo>
                  <a:pt x="0" y="0"/>
                </a:moveTo>
                <a:lnTo>
                  <a:pt x="1000806" y="0"/>
                </a:lnTo>
                <a:lnTo>
                  <a:pt x="1000806" y="903643"/>
                </a:lnTo>
                <a:lnTo>
                  <a:pt x="0" y="9036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23" name="Freeform 23"/>
          <p:cNvSpPr/>
          <p:nvPr/>
        </p:nvSpPr>
        <p:spPr>
          <a:xfrm rot="5549187">
            <a:off x="17105497" y="8766185"/>
            <a:ext cx="971928" cy="984231"/>
          </a:xfrm>
          <a:custGeom>
            <a:avLst/>
            <a:gdLst/>
            <a:ahLst/>
            <a:cxnLst/>
            <a:rect l="l" t="t" r="r" b="b"/>
            <a:pathLst>
              <a:path w="971928" h="984231">
                <a:moveTo>
                  <a:pt x="0" y="0"/>
                </a:moveTo>
                <a:lnTo>
                  <a:pt x="971928" y="0"/>
                </a:lnTo>
                <a:lnTo>
                  <a:pt x="971928" y="984230"/>
                </a:lnTo>
                <a:lnTo>
                  <a:pt x="0" y="98423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grpSp>
        <p:nvGrpSpPr>
          <p:cNvPr id="24" name="Group 24"/>
          <p:cNvGrpSpPr/>
          <p:nvPr/>
        </p:nvGrpSpPr>
        <p:grpSpPr>
          <a:xfrm>
            <a:off x="10245963" y="1091351"/>
            <a:ext cx="3022684" cy="923190"/>
            <a:chOff x="0" y="0"/>
            <a:chExt cx="796098" cy="243145"/>
          </a:xfrm>
        </p:grpSpPr>
        <p:sp>
          <p:nvSpPr>
            <p:cNvPr id="25" name="Freeform 25"/>
            <p:cNvSpPr/>
            <p:nvPr/>
          </p:nvSpPr>
          <p:spPr>
            <a:xfrm>
              <a:off x="0" y="0"/>
              <a:ext cx="796098" cy="243145"/>
            </a:xfrm>
            <a:custGeom>
              <a:avLst/>
              <a:gdLst/>
              <a:ahLst/>
              <a:cxnLst/>
              <a:rect l="l" t="t" r="r" b="b"/>
              <a:pathLst>
                <a:path w="796098" h="243145">
                  <a:moveTo>
                    <a:pt x="97328" y="0"/>
                  </a:moveTo>
                  <a:lnTo>
                    <a:pt x="698769" y="0"/>
                  </a:lnTo>
                  <a:cubicBezTo>
                    <a:pt x="752522" y="0"/>
                    <a:pt x="796098" y="43575"/>
                    <a:pt x="796098" y="97328"/>
                  </a:cubicBezTo>
                  <a:lnTo>
                    <a:pt x="796098" y="145816"/>
                  </a:lnTo>
                  <a:cubicBezTo>
                    <a:pt x="796098" y="171629"/>
                    <a:pt x="785844" y="196385"/>
                    <a:pt x="767591" y="214638"/>
                  </a:cubicBezTo>
                  <a:cubicBezTo>
                    <a:pt x="749338" y="232891"/>
                    <a:pt x="724582" y="243145"/>
                    <a:pt x="698769" y="243145"/>
                  </a:cubicBezTo>
                  <a:lnTo>
                    <a:pt x="97328" y="243145"/>
                  </a:lnTo>
                  <a:cubicBezTo>
                    <a:pt x="71515" y="243145"/>
                    <a:pt x="46759" y="232891"/>
                    <a:pt x="28507" y="214638"/>
                  </a:cubicBezTo>
                  <a:cubicBezTo>
                    <a:pt x="10254" y="196385"/>
                    <a:pt x="0" y="171629"/>
                    <a:pt x="0" y="145816"/>
                  </a:cubicBezTo>
                  <a:lnTo>
                    <a:pt x="0" y="97328"/>
                  </a:lnTo>
                  <a:cubicBezTo>
                    <a:pt x="0" y="71515"/>
                    <a:pt x="10254" y="46759"/>
                    <a:pt x="28507" y="28507"/>
                  </a:cubicBezTo>
                  <a:cubicBezTo>
                    <a:pt x="46759" y="10254"/>
                    <a:pt x="71515" y="0"/>
                    <a:pt x="97328" y="0"/>
                  </a:cubicBezTo>
                  <a:close/>
                </a:path>
              </a:pathLst>
            </a:custGeom>
            <a:solidFill>
              <a:srgbClr val="FFFFFF"/>
            </a:solidFill>
            <a:ln w="95250" cap="rnd">
              <a:solidFill>
                <a:srgbClr val="000000"/>
              </a:solidFill>
              <a:prstDash val="solid"/>
              <a:round/>
            </a:ln>
          </p:spPr>
          <p:txBody>
            <a:bodyPr/>
            <a:lstStyle/>
            <a:p>
              <a:endParaRPr lang="en-CA"/>
            </a:p>
          </p:txBody>
        </p:sp>
        <p:sp>
          <p:nvSpPr>
            <p:cNvPr id="26" name="TextBox 26"/>
            <p:cNvSpPr txBox="1"/>
            <p:nvPr/>
          </p:nvSpPr>
          <p:spPr>
            <a:xfrm>
              <a:off x="0" y="-38100"/>
              <a:ext cx="796098" cy="281245"/>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4004497" y="1091351"/>
            <a:ext cx="3022684" cy="923190"/>
            <a:chOff x="0" y="0"/>
            <a:chExt cx="796098" cy="243145"/>
          </a:xfrm>
        </p:grpSpPr>
        <p:sp>
          <p:nvSpPr>
            <p:cNvPr id="28" name="Freeform 28"/>
            <p:cNvSpPr/>
            <p:nvPr/>
          </p:nvSpPr>
          <p:spPr>
            <a:xfrm>
              <a:off x="0" y="0"/>
              <a:ext cx="796098" cy="243145"/>
            </a:xfrm>
            <a:custGeom>
              <a:avLst/>
              <a:gdLst/>
              <a:ahLst/>
              <a:cxnLst/>
              <a:rect l="l" t="t" r="r" b="b"/>
              <a:pathLst>
                <a:path w="796098" h="243145">
                  <a:moveTo>
                    <a:pt x="97328" y="0"/>
                  </a:moveTo>
                  <a:lnTo>
                    <a:pt x="698769" y="0"/>
                  </a:lnTo>
                  <a:cubicBezTo>
                    <a:pt x="752522" y="0"/>
                    <a:pt x="796098" y="43575"/>
                    <a:pt x="796098" y="97328"/>
                  </a:cubicBezTo>
                  <a:lnTo>
                    <a:pt x="796098" y="145816"/>
                  </a:lnTo>
                  <a:cubicBezTo>
                    <a:pt x="796098" y="171629"/>
                    <a:pt x="785844" y="196385"/>
                    <a:pt x="767591" y="214638"/>
                  </a:cubicBezTo>
                  <a:cubicBezTo>
                    <a:pt x="749338" y="232891"/>
                    <a:pt x="724582" y="243145"/>
                    <a:pt x="698769" y="243145"/>
                  </a:cubicBezTo>
                  <a:lnTo>
                    <a:pt x="97328" y="243145"/>
                  </a:lnTo>
                  <a:cubicBezTo>
                    <a:pt x="71515" y="243145"/>
                    <a:pt x="46759" y="232891"/>
                    <a:pt x="28507" y="214638"/>
                  </a:cubicBezTo>
                  <a:cubicBezTo>
                    <a:pt x="10254" y="196385"/>
                    <a:pt x="0" y="171629"/>
                    <a:pt x="0" y="145816"/>
                  </a:cubicBezTo>
                  <a:lnTo>
                    <a:pt x="0" y="97328"/>
                  </a:lnTo>
                  <a:cubicBezTo>
                    <a:pt x="0" y="71515"/>
                    <a:pt x="10254" y="46759"/>
                    <a:pt x="28507" y="28507"/>
                  </a:cubicBezTo>
                  <a:cubicBezTo>
                    <a:pt x="46759" y="10254"/>
                    <a:pt x="71515" y="0"/>
                    <a:pt x="97328" y="0"/>
                  </a:cubicBezTo>
                  <a:close/>
                </a:path>
              </a:pathLst>
            </a:custGeom>
            <a:solidFill>
              <a:srgbClr val="FFFFFF"/>
            </a:solidFill>
            <a:ln w="95250" cap="rnd">
              <a:solidFill>
                <a:srgbClr val="000000"/>
              </a:solidFill>
              <a:prstDash val="solid"/>
              <a:round/>
            </a:ln>
          </p:spPr>
          <p:txBody>
            <a:bodyPr/>
            <a:lstStyle/>
            <a:p>
              <a:endParaRPr lang="en-CA"/>
            </a:p>
          </p:txBody>
        </p:sp>
        <p:sp>
          <p:nvSpPr>
            <p:cNvPr id="29" name="TextBox 29"/>
            <p:cNvSpPr txBox="1"/>
            <p:nvPr/>
          </p:nvSpPr>
          <p:spPr>
            <a:xfrm>
              <a:off x="0" y="-38100"/>
              <a:ext cx="796098" cy="281245"/>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10245963" y="5367249"/>
            <a:ext cx="3022684" cy="923190"/>
            <a:chOff x="0" y="0"/>
            <a:chExt cx="796098" cy="243145"/>
          </a:xfrm>
        </p:grpSpPr>
        <p:sp>
          <p:nvSpPr>
            <p:cNvPr id="31" name="Freeform 31"/>
            <p:cNvSpPr/>
            <p:nvPr/>
          </p:nvSpPr>
          <p:spPr>
            <a:xfrm>
              <a:off x="0" y="0"/>
              <a:ext cx="796098" cy="243145"/>
            </a:xfrm>
            <a:custGeom>
              <a:avLst/>
              <a:gdLst/>
              <a:ahLst/>
              <a:cxnLst/>
              <a:rect l="l" t="t" r="r" b="b"/>
              <a:pathLst>
                <a:path w="796098" h="243145">
                  <a:moveTo>
                    <a:pt x="97328" y="0"/>
                  </a:moveTo>
                  <a:lnTo>
                    <a:pt x="698769" y="0"/>
                  </a:lnTo>
                  <a:cubicBezTo>
                    <a:pt x="752522" y="0"/>
                    <a:pt x="796098" y="43575"/>
                    <a:pt x="796098" y="97328"/>
                  </a:cubicBezTo>
                  <a:lnTo>
                    <a:pt x="796098" y="145816"/>
                  </a:lnTo>
                  <a:cubicBezTo>
                    <a:pt x="796098" y="171629"/>
                    <a:pt x="785844" y="196385"/>
                    <a:pt x="767591" y="214638"/>
                  </a:cubicBezTo>
                  <a:cubicBezTo>
                    <a:pt x="749338" y="232891"/>
                    <a:pt x="724582" y="243145"/>
                    <a:pt x="698769" y="243145"/>
                  </a:cubicBezTo>
                  <a:lnTo>
                    <a:pt x="97328" y="243145"/>
                  </a:lnTo>
                  <a:cubicBezTo>
                    <a:pt x="71515" y="243145"/>
                    <a:pt x="46759" y="232891"/>
                    <a:pt x="28507" y="214638"/>
                  </a:cubicBezTo>
                  <a:cubicBezTo>
                    <a:pt x="10254" y="196385"/>
                    <a:pt x="0" y="171629"/>
                    <a:pt x="0" y="145816"/>
                  </a:cubicBezTo>
                  <a:lnTo>
                    <a:pt x="0" y="97328"/>
                  </a:lnTo>
                  <a:cubicBezTo>
                    <a:pt x="0" y="71515"/>
                    <a:pt x="10254" y="46759"/>
                    <a:pt x="28507" y="28507"/>
                  </a:cubicBezTo>
                  <a:cubicBezTo>
                    <a:pt x="46759" y="10254"/>
                    <a:pt x="71515" y="0"/>
                    <a:pt x="97328" y="0"/>
                  </a:cubicBezTo>
                  <a:close/>
                </a:path>
              </a:pathLst>
            </a:custGeom>
            <a:solidFill>
              <a:srgbClr val="FFFFFF"/>
            </a:solidFill>
            <a:ln w="95250" cap="rnd">
              <a:solidFill>
                <a:srgbClr val="000000"/>
              </a:solidFill>
              <a:prstDash val="solid"/>
              <a:round/>
            </a:ln>
          </p:spPr>
          <p:txBody>
            <a:bodyPr/>
            <a:lstStyle/>
            <a:p>
              <a:endParaRPr lang="en-CA"/>
            </a:p>
          </p:txBody>
        </p:sp>
        <p:sp>
          <p:nvSpPr>
            <p:cNvPr id="32" name="TextBox 32"/>
            <p:cNvSpPr txBox="1"/>
            <p:nvPr/>
          </p:nvSpPr>
          <p:spPr>
            <a:xfrm>
              <a:off x="0" y="-38100"/>
              <a:ext cx="796098" cy="281245"/>
            </a:xfrm>
            <a:prstGeom prst="rect">
              <a:avLst/>
            </a:prstGeom>
          </p:spPr>
          <p:txBody>
            <a:bodyPr lIns="50800" tIns="50800" rIns="50800" bIns="50800" rtlCol="0" anchor="ctr"/>
            <a:lstStyle/>
            <a:p>
              <a:pPr algn="ctr">
                <a:lnSpc>
                  <a:spcPts val="2659"/>
                </a:lnSpc>
              </a:pPr>
              <a:endParaRPr/>
            </a:p>
          </p:txBody>
        </p:sp>
      </p:grpSp>
      <p:grpSp>
        <p:nvGrpSpPr>
          <p:cNvPr id="33" name="Group 33"/>
          <p:cNvGrpSpPr/>
          <p:nvPr/>
        </p:nvGrpSpPr>
        <p:grpSpPr>
          <a:xfrm>
            <a:off x="14004497" y="5367249"/>
            <a:ext cx="3022684" cy="923190"/>
            <a:chOff x="0" y="0"/>
            <a:chExt cx="796098" cy="243145"/>
          </a:xfrm>
        </p:grpSpPr>
        <p:sp>
          <p:nvSpPr>
            <p:cNvPr id="34" name="Freeform 34"/>
            <p:cNvSpPr/>
            <p:nvPr/>
          </p:nvSpPr>
          <p:spPr>
            <a:xfrm>
              <a:off x="0" y="0"/>
              <a:ext cx="796098" cy="243145"/>
            </a:xfrm>
            <a:custGeom>
              <a:avLst/>
              <a:gdLst/>
              <a:ahLst/>
              <a:cxnLst/>
              <a:rect l="l" t="t" r="r" b="b"/>
              <a:pathLst>
                <a:path w="796098" h="243145">
                  <a:moveTo>
                    <a:pt x="97328" y="0"/>
                  </a:moveTo>
                  <a:lnTo>
                    <a:pt x="698769" y="0"/>
                  </a:lnTo>
                  <a:cubicBezTo>
                    <a:pt x="752522" y="0"/>
                    <a:pt x="796098" y="43575"/>
                    <a:pt x="796098" y="97328"/>
                  </a:cubicBezTo>
                  <a:lnTo>
                    <a:pt x="796098" y="145816"/>
                  </a:lnTo>
                  <a:cubicBezTo>
                    <a:pt x="796098" y="171629"/>
                    <a:pt x="785844" y="196385"/>
                    <a:pt x="767591" y="214638"/>
                  </a:cubicBezTo>
                  <a:cubicBezTo>
                    <a:pt x="749338" y="232891"/>
                    <a:pt x="724582" y="243145"/>
                    <a:pt x="698769" y="243145"/>
                  </a:cubicBezTo>
                  <a:lnTo>
                    <a:pt x="97328" y="243145"/>
                  </a:lnTo>
                  <a:cubicBezTo>
                    <a:pt x="71515" y="243145"/>
                    <a:pt x="46759" y="232891"/>
                    <a:pt x="28507" y="214638"/>
                  </a:cubicBezTo>
                  <a:cubicBezTo>
                    <a:pt x="10254" y="196385"/>
                    <a:pt x="0" y="171629"/>
                    <a:pt x="0" y="145816"/>
                  </a:cubicBezTo>
                  <a:lnTo>
                    <a:pt x="0" y="97328"/>
                  </a:lnTo>
                  <a:cubicBezTo>
                    <a:pt x="0" y="71515"/>
                    <a:pt x="10254" y="46759"/>
                    <a:pt x="28507" y="28507"/>
                  </a:cubicBezTo>
                  <a:cubicBezTo>
                    <a:pt x="46759" y="10254"/>
                    <a:pt x="71515" y="0"/>
                    <a:pt x="97328" y="0"/>
                  </a:cubicBezTo>
                  <a:close/>
                </a:path>
              </a:pathLst>
            </a:custGeom>
            <a:solidFill>
              <a:srgbClr val="FFFFFF"/>
            </a:solidFill>
            <a:ln w="95250" cap="rnd">
              <a:solidFill>
                <a:srgbClr val="000000"/>
              </a:solidFill>
              <a:prstDash val="solid"/>
              <a:round/>
            </a:ln>
          </p:spPr>
          <p:txBody>
            <a:bodyPr/>
            <a:lstStyle/>
            <a:p>
              <a:endParaRPr lang="en-CA"/>
            </a:p>
          </p:txBody>
        </p:sp>
        <p:sp>
          <p:nvSpPr>
            <p:cNvPr id="35" name="TextBox 35"/>
            <p:cNvSpPr txBox="1"/>
            <p:nvPr/>
          </p:nvSpPr>
          <p:spPr>
            <a:xfrm>
              <a:off x="0" y="-38100"/>
              <a:ext cx="796098" cy="281245"/>
            </a:xfrm>
            <a:prstGeom prst="rect">
              <a:avLst/>
            </a:prstGeom>
          </p:spPr>
          <p:txBody>
            <a:bodyPr lIns="50800" tIns="50800" rIns="50800" bIns="50800" rtlCol="0" anchor="ctr"/>
            <a:lstStyle/>
            <a:p>
              <a:pPr algn="ctr">
                <a:lnSpc>
                  <a:spcPts val="2659"/>
                </a:lnSpc>
              </a:pPr>
              <a:endParaRPr/>
            </a:p>
          </p:txBody>
        </p:sp>
      </p:grpSp>
      <p:sp>
        <p:nvSpPr>
          <p:cNvPr id="36" name="TextBox 36"/>
          <p:cNvSpPr txBox="1"/>
          <p:nvPr/>
        </p:nvSpPr>
        <p:spPr>
          <a:xfrm>
            <a:off x="1976763" y="4127641"/>
            <a:ext cx="6191972" cy="1958506"/>
          </a:xfrm>
          <a:prstGeom prst="rect">
            <a:avLst/>
          </a:prstGeom>
        </p:spPr>
        <p:txBody>
          <a:bodyPr lIns="0" tIns="0" rIns="0" bIns="0" rtlCol="0" anchor="t">
            <a:spAutoFit/>
          </a:bodyPr>
          <a:lstStyle/>
          <a:p>
            <a:pPr algn="ctr">
              <a:lnSpc>
                <a:spcPts val="7655"/>
              </a:lnSpc>
            </a:pPr>
            <a:r>
              <a:rPr lang="en-US" sz="6543" u="sng">
                <a:solidFill>
                  <a:srgbClr val="00B0D7"/>
                </a:solidFill>
                <a:latin typeface="Bobby Jones Soft"/>
                <a:ea typeface="Bobby Jones Soft"/>
                <a:cs typeface="Bobby Jones Soft"/>
                <a:sym typeface="Bobby Jones Soft"/>
                <a:hlinkClick r:id="rId10" tooltip="https://youtu.be/f58sk-w4Ey0?si=yssARA06rTT8-B_3"/>
              </a:rPr>
              <a:t>50 DICE GAME (DOUBLES)</a:t>
            </a:r>
          </a:p>
        </p:txBody>
      </p:sp>
      <p:sp>
        <p:nvSpPr>
          <p:cNvPr id="37" name="TextBox 37"/>
          <p:cNvSpPr txBox="1"/>
          <p:nvPr/>
        </p:nvSpPr>
        <p:spPr>
          <a:xfrm>
            <a:off x="10598633" y="1276398"/>
            <a:ext cx="2215732" cy="576453"/>
          </a:xfrm>
          <a:prstGeom prst="rect">
            <a:avLst/>
          </a:prstGeom>
        </p:spPr>
        <p:txBody>
          <a:bodyPr lIns="0" tIns="0" rIns="0" bIns="0" rtlCol="0" anchor="t">
            <a:spAutoFit/>
          </a:bodyPr>
          <a:lstStyle/>
          <a:p>
            <a:pPr algn="ctr">
              <a:lnSpc>
                <a:spcPts val="4446"/>
              </a:lnSpc>
            </a:pPr>
            <a:r>
              <a:rPr lang="en-US" sz="3800">
                <a:solidFill>
                  <a:srgbClr val="000000"/>
                </a:solidFill>
                <a:latin typeface="Bobby Jones Soft"/>
                <a:ea typeface="Bobby Jones Soft"/>
                <a:cs typeface="Bobby Jones Soft"/>
                <a:sym typeface="Bobby Jones Soft"/>
              </a:rPr>
              <a:t>NUMBER</a:t>
            </a:r>
          </a:p>
        </p:txBody>
      </p:sp>
      <p:sp>
        <p:nvSpPr>
          <p:cNvPr id="38" name="TextBox 38"/>
          <p:cNvSpPr txBox="1"/>
          <p:nvPr/>
        </p:nvSpPr>
        <p:spPr>
          <a:xfrm>
            <a:off x="14147806" y="1276398"/>
            <a:ext cx="2737982" cy="576453"/>
          </a:xfrm>
          <a:prstGeom prst="rect">
            <a:avLst/>
          </a:prstGeom>
        </p:spPr>
        <p:txBody>
          <a:bodyPr lIns="0" tIns="0" rIns="0" bIns="0" rtlCol="0" anchor="t">
            <a:spAutoFit/>
          </a:bodyPr>
          <a:lstStyle/>
          <a:p>
            <a:pPr algn="ctr">
              <a:lnSpc>
                <a:spcPts val="4445"/>
              </a:lnSpc>
            </a:pPr>
            <a:r>
              <a:rPr lang="en-US" sz="3799">
                <a:solidFill>
                  <a:srgbClr val="000000"/>
                </a:solidFill>
                <a:latin typeface="Bobby Jones Soft"/>
                <a:ea typeface="Bobby Jones Soft"/>
                <a:cs typeface="Bobby Jones Soft"/>
                <a:sym typeface="Bobby Jones Soft"/>
              </a:rPr>
              <a:t>PATTERNS</a:t>
            </a:r>
          </a:p>
        </p:txBody>
      </p:sp>
      <p:sp>
        <p:nvSpPr>
          <p:cNvPr id="39" name="TextBox 39"/>
          <p:cNvSpPr txBox="1"/>
          <p:nvPr/>
        </p:nvSpPr>
        <p:spPr>
          <a:xfrm>
            <a:off x="10245963" y="5550333"/>
            <a:ext cx="3022684" cy="576453"/>
          </a:xfrm>
          <a:prstGeom prst="rect">
            <a:avLst/>
          </a:prstGeom>
        </p:spPr>
        <p:txBody>
          <a:bodyPr lIns="0" tIns="0" rIns="0" bIns="0" rtlCol="0" anchor="t">
            <a:spAutoFit/>
          </a:bodyPr>
          <a:lstStyle/>
          <a:p>
            <a:pPr algn="ctr">
              <a:lnSpc>
                <a:spcPts val="4446"/>
              </a:lnSpc>
            </a:pPr>
            <a:r>
              <a:rPr lang="en-US" sz="3800">
                <a:solidFill>
                  <a:srgbClr val="000000"/>
                </a:solidFill>
                <a:latin typeface="Bobby Jones Soft"/>
                <a:ea typeface="Bobby Jones Soft"/>
                <a:cs typeface="Bobby Jones Soft"/>
                <a:sym typeface="Bobby Jones Soft"/>
              </a:rPr>
              <a:t>STRATEGY</a:t>
            </a:r>
          </a:p>
        </p:txBody>
      </p:sp>
      <p:sp>
        <p:nvSpPr>
          <p:cNvPr id="40" name="TextBox 40"/>
          <p:cNvSpPr txBox="1"/>
          <p:nvPr/>
        </p:nvSpPr>
        <p:spPr>
          <a:xfrm>
            <a:off x="14076631" y="5550333"/>
            <a:ext cx="2880333" cy="576453"/>
          </a:xfrm>
          <a:prstGeom prst="rect">
            <a:avLst/>
          </a:prstGeom>
        </p:spPr>
        <p:txBody>
          <a:bodyPr lIns="0" tIns="0" rIns="0" bIns="0" rtlCol="0" anchor="t">
            <a:spAutoFit/>
          </a:bodyPr>
          <a:lstStyle/>
          <a:p>
            <a:pPr algn="ctr">
              <a:lnSpc>
                <a:spcPts val="4446"/>
              </a:lnSpc>
            </a:pPr>
            <a:r>
              <a:rPr lang="en-US" sz="3800">
                <a:solidFill>
                  <a:srgbClr val="000000"/>
                </a:solidFill>
                <a:latin typeface="Bobby Jones Soft"/>
                <a:ea typeface="Bobby Jones Soft"/>
                <a:cs typeface="Bobby Jones Soft"/>
                <a:sym typeface="Bobby Jones Soft"/>
              </a:rPr>
              <a:t>CALCULATIONS</a:t>
            </a:r>
          </a:p>
        </p:txBody>
      </p:sp>
      <p:sp>
        <p:nvSpPr>
          <p:cNvPr id="41" name="Freeform 41"/>
          <p:cNvSpPr/>
          <p:nvPr/>
        </p:nvSpPr>
        <p:spPr>
          <a:xfrm>
            <a:off x="14380583" y="6694044"/>
            <a:ext cx="2505205" cy="2057400"/>
          </a:xfrm>
          <a:custGeom>
            <a:avLst/>
            <a:gdLst/>
            <a:ahLst/>
            <a:cxnLst/>
            <a:rect l="l" t="t" r="r" b="b"/>
            <a:pathLst>
              <a:path w="2505205" h="2057400">
                <a:moveTo>
                  <a:pt x="0" y="0"/>
                </a:moveTo>
                <a:lnTo>
                  <a:pt x="2505205" y="0"/>
                </a:lnTo>
                <a:lnTo>
                  <a:pt x="2505205" y="2057400"/>
                </a:lnTo>
                <a:lnTo>
                  <a:pt x="0" y="20574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CA"/>
          </a:p>
        </p:txBody>
      </p:sp>
      <p:sp>
        <p:nvSpPr>
          <p:cNvPr id="42" name="Freeform 42"/>
          <p:cNvSpPr/>
          <p:nvPr/>
        </p:nvSpPr>
        <p:spPr>
          <a:xfrm>
            <a:off x="10763442" y="2353106"/>
            <a:ext cx="2505205" cy="2057400"/>
          </a:xfrm>
          <a:custGeom>
            <a:avLst/>
            <a:gdLst/>
            <a:ahLst/>
            <a:cxnLst/>
            <a:rect l="l" t="t" r="r" b="b"/>
            <a:pathLst>
              <a:path w="2505205" h="2057400">
                <a:moveTo>
                  <a:pt x="0" y="0"/>
                </a:moveTo>
                <a:lnTo>
                  <a:pt x="2505205" y="0"/>
                </a:lnTo>
                <a:lnTo>
                  <a:pt x="2505205" y="2057400"/>
                </a:lnTo>
                <a:lnTo>
                  <a:pt x="0" y="20574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CA"/>
          </a:p>
        </p:txBody>
      </p:sp>
      <p:sp>
        <p:nvSpPr>
          <p:cNvPr id="43" name="TextBox 43"/>
          <p:cNvSpPr txBox="1"/>
          <p:nvPr/>
        </p:nvSpPr>
        <p:spPr>
          <a:xfrm>
            <a:off x="3048000" y="6485076"/>
            <a:ext cx="3770306" cy="417935"/>
          </a:xfrm>
          <a:prstGeom prst="rect">
            <a:avLst/>
          </a:prstGeom>
        </p:spPr>
        <p:txBody>
          <a:bodyPr wrap="square" lIns="0" tIns="0" rIns="0" bIns="0" rtlCol="0" anchor="t">
            <a:spAutoFit/>
          </a:bodyPr>
          <a:lstStyle/>
          <a:p>
            <a:pPr algn="ctr">
              <a:lnSpc>
                <a:spcPts val="3359"/>
              </a:lnSpc>
            </a:pPr>
            <a:r>
              <a:rPr lang="en-US" sz="2400" b="1" dirty="0">
                <a:solidFill>
                  <a:srgbClr val="000000"/>
                </a:solidFill>
                <a:latin typeface="TheSansB 1 Semi-Bold"/>
                <a:ea typeface="TheSansB 1 Semi-Bold"/>
                <a:cs typeface="TheSansB 1 Semi-Bold"/>
                <a:sym typeface="TheSansB 1 Semi-Bold"/>
              </a:rPr>
              <a:t>Need: 2 dice per player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4403" y="0"/>
            <a:ext cx="18233597" cy="10287000"/>
            <a:chOff x="0" y="0"/>
            <a:chExt cx="1149350" cy="1149350"/>
          </a:xfrm>
        </p:grpSpPr>
        <p:sp>
          <p:nvSpPr>
            <p:cNvPr id="3" name="Freeform 3"/>
            <p:cNvSpPr/>
            <p:nvPr/>
          </p:nvSpPr>
          <p:spPr>
            <a:xfrm>
              <a:off x="0" y="0"/>
              <a:ext cx="8975125" cy="5063571"/>
            </a:xfrm>
            <a:custGeom>
              <a:avLst/>
              <a:gdLst/>
              <a:ahLst/>
              <a:cxnLst/>
              <a:rect l="l" t="t" r="r" b="b"/>
              <a:pathLst>
                <a:path w="8975125" h="5063571">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1172B7">
                <a:alpha val="18824"/>
              </a:srgbClr>
            </a:solidFill>
          </p:spPr>
          <p:txBody>
            <a:bodyPr/>
            <a:lstStyle/>
            <a:p>
              <a:endParaRPr lang="en-CA"/>
            </a:p>
          </p:txBody>
        </p:sp>
      </p:grpSp>
      <p:grpSp>
        <p:nvGrpSpPr>
          <p:cNvPr id="4" name="Group 4"/>
          <p:cNvGrpSpPr/>
          <p:nvPr/>
        </p:nvGrpSpPr>
        <p:grpSpPr>
          <a:xfrm>
            <a:off x="-761691" y="-813721"/>
            <a:ext cx="4013354" cy="11914442"/>
            <a:chOff x="0" y="0"/>
            <a:chExt cx="1057015" cy="3137960"/>
          </a:xfrm>
        </p:grpSpPr>
        <p:sp>
          <p:nvSpPr>
            <p:cNvPr id="5" name="Freeform 5"/>
            <p:cNvSpPr/>
            <p:nvPr/>
          </p:nvSpPr>
          <p:spPr>
            <a:xfrm>
              <a:off x="0" y="0"/>
              <a:ext cx="1057015" cy="3137960"/>
            </a:xfrm>
            <a:custGeom>
              <a:avLst/>
              <a:gdLst/>
              <a:ahLst/>
              <a:cxnLst/>
              <a:rect l="l" t="t" r="r" b="b"/>
              <a:pathLst>
                <a:path w="1057015" h="3137960">
                  <a:moveTo>
                    <a:pt x="73304" y="0"/>
                  </a:moveTo>
                  <a:lnTo>
                    <a:pt x="983711" y="0"/>
                  </a:lnTo>
                  <a:cubicBezTo>
                    <a:pt x="1003153" y="0"/>
                    <a:pt x="1021798" y="7723"/>
                    <a:pt x="1035545" y="21470"/>
                  </a:cubicBezTo>
                  <a:cubicBezTo>
                    <a:pt x="1049292" y="35217"/>
                    <a:pt x="1057015" y="53862"/>
                    <a:pt x="1057015" y="73304"/>
                  </a:cubicBezTo>
                  <a:lnTo>
                    <a:pt x="1057015" y="3064657"/>
                  </a:lnTo>
                  <a:cubicBezTo>
                    <a:pt x="1057015" y="3105141"/>
                    <a:pt x="1024196" y="3137960"/>
                    <a:pt x="983711" y="3137960"/>
                  </a:cubicBezTo>
                  <a:lnTo>
                    <a:pt x="73304" y="3137960"/>
                  </a:lnTo>
                  <a:cubicBezTo>
                    <a:pt x="32819" y="3137960"/>
                    <a:pt x="0" y="3105141"/>
                    <a:pt x="0" y="3064657"/>
                  </a:cubicBezTo>
                  <a:lnTo>
                    <a:pt x="0" y="73304"/>
                  </a:lnTo>
                  <a:cubicBezTo>
                    <a:pt x="0" y="32819"/>
                    <a:pt x="32819" y="0"/>
                    <a:pt x="73304" y="0"/>
                  </a:cubicBezTo>
                  <a:close/>
                </a:path>
              </a:pathLst>
            </a:custGeom>
            <a:solidFill>
              <a:srgbClr val="B6E4DD"/>
            </a:solidFill>
            <a:ln w="95250" cap="rnd">
              <a:solidFill>
                <a:srgbClr val="000000"/>
              </a:solidFill>
              <a:prstDash val="solid"/>
              <a:round/>
            </a:ln>
          </p:spPr>
          <p:txBody>
            <a:bodyPr/>
            <a:lstStyle/>
            <a:p>
              <a:endParaRPr lang="en-CA"/>
            </a:p>
          </p:txBody>
        </p:sp>
        <p:sp>
          <p:nvSpPr>
            <p:cNvPr id="6" name="TextBox 6"/>
            <p:cNvSpPr txBox="1"/>
            <p:nvPr/>
          </p:nvSpPr>
          <p:spPr>
            <a:xfrm>
              <a:off x="0" y="-38100"/>
              <a:ext cx="1057015" cy="3176060"/>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rot="9995285" flipV="1">
            <a:off x="7306949" y="1127156"/>
            <a:ext cx="2686695" cy="1198938"/>
          </a:xfrm>
          <a:custGeom>
            <a:avLst/>
            <a:gdLst/>
            <a:ahLst/>
            <a:cxnLst/>
            <a:rect l="l" t="t" r="r" b="b"/>
            <a:pathLst>
              <a:path w="2686695" h="1198938">
                <a:moveTo>
                  <a:pt x="0" y="1198938"/>
                </a:moveTo>
                <a:lnTo>
                  <a:pt x="2686695" y="1198938"/>
                </a:lnTo>
                <a:lnTo>
                  <a:pt x="2686695" y="0"/>
                </a:lnTo>
                <a:lnTo>
                  <a:pt x="0" y="0"/>
                </a:lnTo>
                <a:lnTo>
                  <a:pt x="0" y="119893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8" name="Freeform 8"/>
          <p:cNvSpPr/>
          <p:nvPr/>
        </p:nvSpPr>
        <p:spPr>
          <a:xfrm rot="584821" flipH="1" flipV="1">
            <a:off x="7286636" y="7801701"/>
            <a:ext cx="2686695" cy="1198938"/>
          </a:xfrm>
          <a:custGeom>
            <a:avLst/>
            <a:gdLst/>
            <a:ahLst/>
            <a:cxnLst/>
            <a:rect l="l" t="t" r="r" b="b"/>
            <a:pathLst>
              <a:path w="2686695" h="1198938">
                <a:moveTo>
                  <a:pt x="2686695" y="1198938"/>
                </a:moveTo>
                <a:lnTo>
                  <a:pt x="0" y="1198938"/>
                </a:lnTo>
                <a:lnTo>
                  <a:pt x="0" y="0"/>
                </a:lnTo>
                <a:lnTo>
                  <a:pt x="2686695" y="0"/>
                </a:lnTo>
                <a:lnTo>
                  <a:pt x="2686695" y="119893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9" name="Freeform 9"/>
          <p:cNvSpPr/>
          <p:nvPr/>
        </p:nvSpPr>
        <p:spPr>
          <a:xfrm>
            <a:off x="1028700" y="2353106"/>
            <a:ext cx="8088098" cy="5580788"/>
          </a:xfrm>
          <a:custGeom>
            <a:avLst/>
            <a:gdLst/>
            <a:ahLst/>
            <a:cxnLst/>
            <a:rect l="l" t="t" r="r" b="b"/>
            <a:pathLst>
              <a:path w="8088098" h="5580788">
                <a:moveTo>
                  <a:pt x="0" y="0"/>
                </a:moveTo>
                <a:lnTo>
                  <a:pt x="8088098" y="0"/>
                </a:lnTo>
                <a:lnTo>
                  <a:pt x="8088098" y="5580788"/>
                </a:lnTo>
                <a:lnTo>
                  <a:pt x="0" y="55807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grpSp>
        <p:nvGrpSpPr>
          <p:cNvPr id="10" name="Group 10"/>
          <p:cNvGrpSpPr/>
          <p:nvPr/>
        </p:nvGrpSpPr>
        <p:grpSpPr>
          <a:xfrm>
            <a:off x="13814920" y="1552946"/>
            <a:ext cx="3403754" cy="3403754"/>
            <a:chOff x="0" y="0"/>
            <a:chExt cx="896462" cy="896462"/>
          </a:xfrm>
        </p:grpSpPr>
        <p:sp>
          <p:nvSpPr>
            <p:cNvPr id="11" name="Freeform 11"/>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B6E4DD"/>
            </a:solidFill>
            <a:ln w="95250" cap="rnd">
              <a:solidFill>
                <a:srgbClr val="000000"/>
              </a:solidFill>
              <a:prstDash val="solid"/>
              <a:round/>
            </a:ln>
          </p:spPr>
          <p:txBody>
            <a:bodyPr/>
            <a:lstStyle/>
            <a:p>
              <a:endParaRPr lang="en-CA"/>
            </a:p>
          </p:txBody>
        </p:sp>
        <p:sp>
          <p:nvSpPr>
            <p:cNvPr id="12" name="TextBox 12"/>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10055428" y="1552946"/>
            <a:ext cx="3403754" cy="3403754"/>
            <a:chOff x="0" y="0"/>
            <a:chExt cx="896462" cy="896462"/>
          </a:xfrm>
        </p:grpSpPr>
        <p:sp>
          <p:nvSpPr>
            <p:cNvPr id="14" name="Freeform 14"/>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1172B7"/>
            </a:solidFill>
            <a:ln w="95250" cap="rnd">
              <a:solidFill>
                <a:srgbClr val="000000"/>
              </a:solidFill>
              <a:prstDash val="solid"/>
              <a:round/>
            </a:ln>
          </p:spPr>
          <p:txBody>
            <a:bodyPr/>
            <a:lstStyle/>
            <a:p>
              <a:endParaRPr lang="en-CA"/>
            </a:p>
          </p:txBody>
        </p:sp>
        <p:sp>
          <p:nvSpPr>
            <p:cNvPr id="15" name="TextBox 15"/>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10055428" y="5828845"/>
            <a:ext cx="3403754" cy="3403754"/>
            <a:chOff x="0" y="0"/>
            <a:chExt cx="896462" cy="896462"/>
          </a:xfrm>
        </p:grpSpPr>
        <p:sp>
          <p:nvSpPr>
            <p:cNvPr id="17" name="Freeform 17"/>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32B070"/>
            </a:solidFill>
            <a:ln w="95250" cap="rnd">
              <a:solidFill>
                <a:srgbClr val="000000"/>
              </a:solidFill>
              <a:prstDash val="solid"/>
              <a:round/>
            </a:ln>
          </p:spPr>
          <p:txBody>
            <a:bodyPr/>
            <a:lstStyle/>
            <a:p>
              <a:endParaRPr lang="en-CA"/>
            </a:p>
          </p:txBody>
        </p:sp>
        <p:sp>
          <p:nvSpPr>
            <p:cNvPr id="18" name="TextBox 18"/>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13813962" y="5828845"/>
            <a:ext cx="3403754" cy="3403754"/>
            <a:chOff x="0" y="0"/>
            <a:chExt cx="896462" cy="896462"/>
          </a:xfrm>
        </p:grpSpPr>
        <p:sp>
          <p:nvSpPr>
            <p:cNvPr id="20" name="Freeform 20"/>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FE6EC6"/>
            </a:solidFill>
            <a:ln w="95250" cap="rnd">
              <a:solidFill>
                <a:srgbClr val="000000"/>
              </a:solidFill>
              <a:prstDash val="solid"/>
              <a:round/>
            </a:ln>
          </p:spPr>
          <p:txBody>
            <a:bodyPr/>
            <a:lstStyle/>
            <a:p>
              <a:endParaRPr lang="en-CA"/>
            </a:p>
          </p:txBody>
        </p:sp>
        <p:sp>
          <p:nvSpPr>
            <p:cNvPr id="21" name="TextBox 21"/>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sp>
        <p:nvSpPr>
          <p:cNvPr id="22" name="Freeform 22"/>
          <p:cNvSpPr/>
          <p:nvPr/>
        </p:nvSpPr>
        <p:spPr>
          <a:xfrm rot="1435348">
            <a:off x="16609315" y="485203"/>
            <a:ext cx="1000805" cy="903644"/>
          </a:xfrm>
          <a:custGeom>
            <a:avLst/>
            <a:gdLst/>
            <a:ahLst/>
            <a:cxnLst/>
            <a:rect l="l" t="t" r="r" b="b"/>
            <a:pathLst>
              <a:path w="1000805" h="903644">
                <a:moveTo>
                  <a:pt x="0" y="0"/>
                </a:moveTo>
                <a:lnTo>
                  <a:pt x="1000806" y="0"/>
                </a:lnTo>
                <a:lnTo>
                  <a:pt x="1000806" y="903643"/>
                </a:lnTo>
                <a:lnTo>
                  <a:pt x="0" y="9036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23" name="Freeform 23"/>
          <p:cNvSpPr/>
          <p:nvPr/>
        </p:nvSpPr>
        <p:spPr>
          <a:xfrm rot="5549187">
            <a:off x="17105497" y="8766185"/>
            <a:ext cx="971928" cy="984231"/>
          </a:xfrm>
          <a:custGeom>
            <a:avLst/>
            <a:gdLst/>
            <a:ahLst/>
            <a:cxnLst/>
            <a:rect l="l" t="t" r="r" b="b"/>
            <a:pathLst>
              <a:path w="971928" h="984231">
                <a:moveTo>
                  <a:pt x="0" y="0"/>
                </a:moveTo>
                <a:lnTo>
                  <a:pt x="971928" y="0"/>
                </a:lnTo>
                <a:lnTo>
                  <a:pt x="971928" y="984230"/>
                </a:lnTo>
                <a:lnTo>
                  <a:pt x="0" y="98423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grpSp>
        <p:nvGrpSpPr>
          <p:cNvPr id="24" name="Group 24"/>
          <p:cNvGrpSpPr/>
          <p:nvPr/>
        </p:nvGrpSpPr>
        <p:grpSpPr>
          <a:xfrm>
            <a:off x="10245963" y="1091351"/>
            <a:ext cx="3022684" cy="923190"/>
            <a:chOff x="0" y="0"/>
            <a:chExt cx="796098" cy="243145"/>
          </a:xfrm>
        </p:grpSpPr>
        <p:sp>
          <p:nvSpPr>
            <p:cNvPr id="25" name="Freeform 25"/>
            <p:cNvSpPr/>
            <p:nvPr/>
          </p:nvSpPr>
          <p:spPr>
            <a:xfrm>
              <a:off x="0" y="0"/>
              <a:ext cx="796098" cy="243145"/>
            </a:xfrm>
            <a:custGeom>
              <a:avLst/>
              <a:gdLst/>
              <a:ahLst/>
              <a:cxnLst/>
              <a:rect l="l" t="t" r="r" b="b"/>
              <a:pathLst>
                <a:path w="796098" h="243145">
                  <a:moveTo>
                    <a:pt x="97328" y="0"/>
                  </a:moveTo>
                  <a:lnTo>
                    <a:pt x="698769" y="0"/>
                  </a:lnTo>
                  <a:cubicBezTo>
                    <a:pt x="752522" y="0"/>
                    <a:pt x="796098" y="43575"/>
                    <a:pt x="796098" y="97328"/>
                  </a:cubicBezTo>
                  <a:lnTo>
                    <a:pt x="796098" y="145816"/>
                  </a:lnTo>
                  <a:cubicBezTo>
                    <a:pt x="796098" y="171629"/>
                    <a:pt x="785844" y="196385"/>
                    <a:pt x="767591" y="214638"/>
                  </a:cubicBezTo>
                  <a:cubicBezTo>
                    <a:pt x="749338" y="232891"/>
                    <a:pt x="724582" y="243145"/>
                    <a:pt x="698769" y="243145"/>
                  </a:cubicBezTo>
                  <a:lnTo>
                    <a:pt x="97328" y="243145"/>
                  </a:lnTo>
                  <a:cubicBezTo>
                    <a:pt x="71515" y="243145"/>
                    <a:pt x="46759" y="232891"/>
                    <a:pt x="28507" y="214638"/>
                  </a:cubicBezTo>
                  <a:cubicBezTo>
                    <a:pt x="10254" y="196385"/>
                    <a:pt x="0" y="171629"/>
                    <a:pt x="0" y="145816"/>
                  </a:cubicBezTo>
                  <a:lnTo>
                    <a:pt x="0" y="97328"/>
                  </a:lnTo>
                  <a:cubicBezTo>
                    <a:pt x="0" y="71515"/>
                    <a:pt x="10254" y="46759"/>
                    <a:pt x="28507" y="28507"/>
                  </a:cubicBezTo>
                  <a:cubicBezTo>
                    <a:pt x="46759" y="10254"/>
                    <a:pt x="71515" y="0"/>
                    <a:pt x="97328" y="0"/>
                  </a:cubicBezTo>
                  <a:close/>
                </a:path>
              </a:pathLst>
            </a:custGeom>
            <a:solidFill>
              <a:srgbClr val="FFFFFF"/>
            </a:solidFill>
            <a:ln w="95250" cap="rnd">
              <a:solidFill>
                <a:srgbClr val="000000"/>
              </a:solidFill>
              <a:prstDash val="solid"/>
              <a:round/>
            </a:ln>
          </p:spPr>
          <p:txBody>
            <a:bodyPr/>
            <a:lstStyle/>
            <a:p>
              <a:endParaRPr lang="en-CA"/>
            </a:p>
          </p:txBody>
        </p:sp>
        <p:sp>
          <p:nvSpPr>
            <p:cNvPr id="26" name="TextBox 26"/>
            <p:cNvSpPr txBox="1"/>
            <p:nvPr/>
          </p:nvSpPr>
          <p:spPr>
            <a:xfrm>
              <a:off x="0" y="-38100"/>
              <a:ext cx="796098" cy="281245"/>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4004497" y="1091351"/>
            <a:ext cx="3022684" cy="923190"/>
            <a:chOff x="0" y="0"/>
            <a:chExt cx="796098" cy="243145"/>
          </a:xfrm>
        </p:grpSpPr>
        <p:sp>
          <p:nvSpPr>
            <p:cNvPr id="28" name="Freeform 28"/>
            <p:cNvSpPr/>
            <p:nvPr/>
          </p:nvSpPr>
          <p:spPr>
            <a:xfrm>
              <a:off x="0" y="0"/>
              <a:ext cx="796098" cy="243145"/>
            </a:xfrm>
            <a:custGeom>
              <a:avLst/>
              <a:gdLst/>
              <a:ahLst/>
              <a:cxnLst/>
              <a:rect l="l" t="t" r="r" b="b"/>
              <a:pathLst>
                <a:path w="796098" h="243145">
                  <a:moveTo>
                    <a:pt x="97328" y="0"/>
                  </a:moveTo>
                  <a:lnTo>
                    <a:pt x="698769" y="0"/>
                  </a:lnTo>
                  <a:cubicBezTo>
                    <a:pt x="752522" y="0"/>
                    <a:pt x="796098" y="43575"/>
                    <a:pt x="796098" y="97328"/>
                  </a:cubicBezTo>
                  <a:lnTo>
                    <a:pt x="796098" y="145816"/>
                  </a:lnTo>
                  <a:cubicBezTo>
                    <a:pt x="796098" y="171629"/>
                    <a:pt x="785844" y="196385"/>
                    <a:pt x="767591" y="214638"/>
                  </a:cubicBezTo>
                  <a:cubicBezTo>
                    <a:pt x="749338" y="232891"/>
                    <a:pt x="724582" y="243145"/>
                    <a:pt x="698769" y="243145"/>
                  </a:cubicBezTo>
                  <a:lnTo>
                    <a:pt x="97328" y="243145"/>
                  </a:lnTo>
                  <a:cubicBezTo>
                    <a:pt x="71515" y="243145"/>
                    <a:pt x="46759" y="232891"/>
                    <a:pt x="28507" y="214638"/>
                  </a:cubicBezTo>
                  <a:cubicBezTo>
                    <a:pt x="10254" y="196385"/>
                    <a:pt x="0" y="171629"/>
                    <a:pt x="0" y="145816"/>
                  </a:cubicBezTo>
                  <a:lnTo>
                    <a:pt x="0" y="97328"/>
                  </a:lnTo>
                  <a:cubicBezTo>
                    <a:pt x="0" y="71515"/>
                    <a:pt x="10254" y="46759"/>
                    <a:pt x="28507" y="28507"/>
                  </a:cubicBezTo>
                  <a:cubicBezTo>
                    <a:pt x="46759" y="10254"/>
                    <a:pt x="71515" y="0"/>
                    <a:pt x="97328" y="0"/>
                  </a:cubicBezTo>
                  <a:close/>
                </a:path>
              </a:pathLst>
            </a:custGeom>
            <a:solidFill>
              <a:srgbClr val="FFFFFF"/>
            </a:solidFill>
            <a:ln w="95250" cap="rnd">
              <a:solidFill>
                <a:srgbClr val="000000"/>
              </a:solidFill>
              <a:prstDash val="solid"/>
              <a:round/>
            </a:ln>
          </p:spPr>
          <p:txBody>
            <a:bodyPr/>
            <a:lstStyle/>
            <a:p>
              <a:endParaRPr lang="en-CA"/>
            </a:p>
          </p:txBody>
        </p:sp>
        <p:sp>
          <p:nvSpPr>
            <p:cNvPr id="29" name="TextBox 29"/>
            <p:cNvSpPr txBox="1"/>
            <p:nvPr/>
          </p:nvSpPr>
          <p:spPr>
            <a:xfrm>
              <a:off x="0" y="-38100"/>
              <a:ext cx="796098" cy="281245"/>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10245963" y="5367249"/>
            <a:ext cx="3022684" cy="923190"/>
            <a:chOff x="0" y="0"/>
            <a:chExt cx="796098" cy="243145"/>
          </a:xfrm>
        </p:grpSpPr>
        <p:sp>
          <p:nvSpPr>
            <p:cNvPr id="31" name="Freeform 31"/>
            <p:cNvSpPr/>
            <p:nvPr/>
          </p:nvSpPr>
          <p:spPr>
            <a:xfrm>
              <a:off x="0" y="0"/>
              <a:ext cx="796098" cy="243145"/>
            </a:xfrm>
            <a:custGeom>
              <a:avLst/>
              <a:gdLst/>
              <a:ahLst/>
              <a:cxnLst/>
              <a:rect l="l" t="t" r="r" b="b"/>
              <a:pathLst>
                <a:path w="796098" h="243145">
                  <a:moveTo>
                    <a:pt x="97328" y="0"/>
                  </a:moveTo>
                  <a:lnTo>
                    <a:pt x="698769" y="0"/>
                  </a:lnTo>
                  <a:cubicBezTo>
                    <a:pt x="752522" y="0"/>
                    <a:pt x="796098" y="43575"/>
                    <a:pt x="796098" y="97328"/>
                  </a:cubicBezTo>
                  <a:lnTo>
                    <a:pt x="796098" y="145816"/>
                  </a:lnTo>
                  <a:cubicBezTo>
                    <a:pt x="796098" y="171629"/>
                    <a:pt x="785844" y="196385"/>
                    <a:pt x="767591" y="214638"/>
                  </a:cubicBezTo>
                  <a:cubicBezTo>
                    <a:pt x="749338" y="232891"/>
                    <a:pt x="724582" y="243145"/>
                    <a:pt x="698769" y="243145"/>
                  </a:cubicBezTo>
                  <a:lnTo>
                    <a:pt x="97328" y="243145"/>
                  </a:lnTo>
                  <a:cubicBezTo>
                    <a:pt x="71515" y="243145"/>
                    <a:pt x="46759" y="232891"/>
                    <a:pt x="28507" y="214638"/>
                  </a:cubicBezTo>
                  <a:cubicBezTo>
                    <a:pt x="10254" y="196385"/>
                    <a:pt x="0" y="171629"/>
                    <a:pt x="0" y="145816"/>
                  </a:cubicBezTo>
                  <a:lnTo>
                    <a:pt x="0" y="97328"/>
                  </a:lnTo>
                  <a:cubicBezTo>
                    <a:pt x="0" y="71515"/>
                    <a:pt x="10254" y="46759"/>
                    <a:pt x="28507" y="28507"/>
                  </a:cubicBezTo>
                  <a:cubicBezTo>
                    <a:pt x="46759" y="10254"/>
                    <a:pt x="71515" y="0"/>
                    <a:pt x="97328" y="0"/>
                  </a:cubicBezTo>
                  <a:close/>
                </a:path>
              </a:pathLst>
            </a:custGeom>
            <a:solidFill>
              <a:srgbClr val="FFFFFF"/>
            </a:solidFill>
            <a:ln w="95250" cap="rnd">
              <a:solidFill>
                <a:srgbClr val="000000"/>
              </a:solidFill>
              <a:prstDash val="solid"/>
              <a:round/>
            </a:ln>
          </p:spPr>
          <p:txBody>
            <a:bodyPr/>
            <a:lstStyle/>
            <a:p>
              <a:endParaRPr lang="en-CA"/>
            </a:p>
          </p:txBody>
        </p:sp>
        <p:sp>
          <p:nvSpPr>
            <p:cNvPr id="32" name="TextBox 32"/>
            <p:cNvSpPr txBox="1"/>
            <p:nvPr/>
          </p:nvSpPr>
          <p:spPr>
            <a:xfrm>
              <a:off x="0" y="-38100"/>
              <a:ext cx="796098" cy="281245"/>
            </a:xfrm>
            <a:prstGeom prst="rect">
              <a:avLst/>
            </a:prstGeom>
          </p:spPr>
          <p:txBody>
            <a:bodyPr lIns="50800" tIns="50800" rIns="50800" bIns="50800" rtlCol="0" anchor="ctr"/>
            <a:lstStyle/>
            <a:p>
              <a:pPr algn="ctr">
                <a:lnSpc>
                  <a:spcPts val="2659"/>
                </a:lnSpc>
              </a:pPr>
              <a:endParaRPr/>
            </a:p>
          </p:txBody>
        </p:sp>
      </p:grpSp>
      <p:grpSp>
        <p:nvGrpSpPr>
          <p:cNvPr id="33" name="Group 33"/>
          <p:cNvGrpSpPr/>
          <p:nvPr/>
        </p:nvGrpSpPr>
        <p:grpSpPr>
          <a:xfrm>
            <a:off x="14004497" y="5367249"/>
            <a:ext cx="3022684" cy="923190"/>
            <a:chOff x="0" y="0"/>
            <a:chExt cx="796098" cy="243145"/>
          </a:xfrm>
        </p:grpSpPr>
        <p:sp>
          <p:nvSpPr>
            <p:cNvPr id="34" name="Freeform 34"/>
            <p:cNvSpPr/>
            <p:nvPr/>
          </p:nvSpPr>
          <p:spPr>
            <a:xfrm>
              <a:off x="0" y="0"/>
              <a:ext cx="796098" cy="243145"/>
            </a:xfrm>
            <a:custGeom>
              <a:avLst/>
              <a:gdLst/>
              <a:ahLst/>
              <a:cxnLst/>
              <a:rect l="l" t="t" r="r" b="b"/>
              <a:pathLst>
                <a:path w="796098" h="243145">
                  <a:moveTo>
                    <a:pt x="97328" y="0"/>
                  </a:moveTo>
                  <a:lnTo>
                    <a:pt x="698769" y="0"/>
                  </a:lnTo>
                  <a:cubicBezTo>
                    <a:pt x="752522" y="0"/>
                    <a:pt x="796098" y="43575"/>
                    <a:pt x="796098" y="97328"/>
                  </a:cubicBezTo>
                  <a:lnTo>
                    <a:pt x="796098" y="145816"/>
                  </a:lnTo>
                  <a:cubicBezTo>
                    <a:pt x="796098" y="171629"/>
                    <a:pt x="785844" y="196385"/>
                    <a:pt x="767591" y="214638"/>
                  </a:cubicBezTo>
                  <a:cubicBezTo>
                    <a:pt x="749338" y="232891"/>
                    <a:pt x="724582" y="243145"/>
                    <a:pt x="698769" y="243145"/>
                  </a:cubicBezTo>
                  <a:lnTo>
                    <a:pt x="97328" y="243145"/>
                  </a:lnTo>
                  <a:cubicBezTo>
                    <a:pt x="71515" y="243145"/>
                    <a:pt x="46759" y="232891"/>
                    <a:pt x="28507" y="214638"/>
                  </a:cubicBezTo>
                  <a:cubicBezTo>
                    <a:pt x="10254" y="196385"/>
                    <a:pt x="0" y="171629"/>
                    <a:pt x="0" y="145816"/>
                  </a:cubicBezTo>
                  <a:lnTo>
                    <a:pt x="0" y="97328"/>
                  </a:lnTo>
                  <a:cubicBezTo>
                    <a:pt x="0" y="71515"/>
                    <a:pt x="10254" y="46759"/>
                    <a:pt x="28507" y="28507"/>
                  </a:cubicBezTo>
                  <a:cubicBezTo>
                    <a:pt x="46759" y="10254"/>
                    <a:pt x="71515" y="0"/>
                    <a:pt x="97328" y="0"/>
                  </a:cubicBezTo>
                  <a:close/>
                </a:path>
              </a:pathLst>
            </a:custGeom>
            <a:solidFill>
              <a:srgbClr val="FFFFFF"/>
            </a:solidFill>
            <a:ln w="95250" cap="rnd">
              <a:solidFill>
                <a:srgbClr val="000000"/>
              </a:solidFill>
              <a:prstDash val="solid"/>
              <a:round/>
            </a:ln>
          </p:spPr>
          <p:txBody>
            <a:bodyPr/>
            <a:lstStyle/>
            <a:p>
              <a:endParaRPr lang="en-CA"/>
            </a:p>
          </p:txBody>
        </p:sp>
        <p:sp>
          <p:nvSpPr>
            <p:cNvPr id="35" name="TextBox 35"/>
            <p:cNvSpPr txBox="1"/>
            <p:nvPr/>
          </p:nvSpPr>
          <p:spPr>
            <a:xfrm>
              <a:off x="0" y="-38100"/>
              <a:ext cx="796098" cy="281245"/>
            </a:xfrm>
            <a:prstGeom prst="rect">
              <a:avLst/>
            </a:prstGeom>
          </p:spPr>
          <p:txBody>
            <a:bodyPr lIns="50800" tIns="50800" rIns="50800" bIns="50800" rtlCol="0" anchor="ctr"/>
            <a:lstStyle/>
            <a:p>
              <a:pPr algn="ctr">
                <a:lnSpc>
                  <a:spcPts val="2659"/>
                </a:lnSpc>
              </a:pPr>
              <a:endParaRPr/>
            </a:p>
          </p:txBody>
        </p:sp>
      </p:grpSp>
      <p:sp>
        <p:nvSpPr>
          <p:cNvPr id="36" name="TextBox 36"/>
          <p:cNvSpPr txBox="1"/>
          <p:nvPr/>
        </p:nvSpPr>
        <p:spPr>
          <a:xfrm>
            <a:off x="10598633" y="1276398"/>
            <a:ext cx="2215732" cy="576453"/>
          </a:xfrm>
          <a:prstGeom prst="rect">
            <a:avLst/>
          </a:prstGeom>
        </p:spPr>
        <p:txBody>
          <a:bodyPr lIns="0" tIns="0" rIns="0" bIns="0" rtlCol="0" anchor="t">
            <a:spAutoFit/>
          </a:bodyPr>
          <a:lstStyle/>
          <a:p>
            <a:pPr algn="ctr">
              <a:lnSpc>
                <a:spcPts val="4446"/>
              </a:lnSpc>
            </a:pPr>
            <a:r>
              <a:rPr lang="en-US" sz="3800">
                <a:solidFill>
                  <a:srgbClr val="000000"/>
                </a:solidFill>
                <a:latin typeface="Bobby Jones Soft"/>
                <a:ea typeface="Bobby Jones Soft"/>
                <a:cs typeface="Bobby Jones Soft"/>
                <a:sym typeface="Bobby Jones Soft"/>
              </a:rPr>
              <a:t>NUMBER</a:t>
            </a:r>
          </a:p>
        </p:txBody>
      </p:sp>
      <p:sp>
        <p:nvSpPr>
          <p:cNvPr id="37" name="TextBox 37"/>
          <p:cNvSpPr txBox="1"/>
          <p:nvPr/>
        </p:nvSpPr>
        <p:spPr>
          <a:xfrm>
            <a:off x="14147806" y="1276398"/>
            <a:ext cx="2737982" cy="576453"/>
          </a:xfrm>
          <a:prstGeom prst="rect">
            <a:avLst/>
          </a:prstGeom>
        </p:spPr>
        <p:txBody>
          <a:bodyPr lIns="0" tIns="0" rIns="0" bIns="0" rtlCol="0" anchor="t">
            <a:spAutoFit/>
          </a:bodyPr>
          <a:lstStyle/>
          <a:p>
            <a:pPr algn="ctr">
              <a:lnSpc>
                <a:spcPts val="4445"/>
              </a:lnSpc>
            </a:pPr>
            <a:r>
              <a:rPr lang="en-US" sz="3799">
                <a:solidFill>
                  <a:srgbClr val="000000"/>
                </a:solidFill>
                <a:latin typeface="Bobby Jones Soft"/>
                <a:ea typeface="Bobby Jones Soft"/>
                <a:cs typeface="Bobby Jones Soft"/>
                <a:sym typeface="Bobby Jones Soft"/>
              </a:rPr>
              <a:t>PATTERNS</a:t>
            </a:r>
          </a:p>
        </p:txBody>
      </p:sp>
      <p:sp>
        <p:nvSpPr>
          <p:cNvPr id="38" name="TextBox 38"/>
          <p:cNvSpPr txBox="1"/>
          <p:nvPr/>
        </p:nvSpPr>
        <p:spPr>
          <a:xfrm>
            <a:off x="10245963" y="5550333"/>
            <a:ext cx="3022684" cy="576453"/>
          </a:xfrm>
          <a:prstGeom prst="rect">
            <a:avLst/>
          </a:prstGeom>
        </p:spPr>
        <p:txBody>
          <a:bodyPr lIns="0" tIns="0" rIns="0" bIns="0" rtlCol="0" anchor="t">
            <a:spAutoFit/>
          </a:bodyPr>
          <a:lstStyle/>
          <a:p>
            <a:pPr algn="ctr">
              <a:lnSpc>
                <a:spcPts val="4446"/>
              </a:lnSpc>
            </a:pPr>
            <a:r>
              <a:rPr lang="en-US" sz="3800">
                <a:solidFill>
                  <a:srgbClr val="000000"/>
                </a:solidFill>
                <a:latin typeface="Bobby Jones Soft"/>
                <a:ea typeface="Bobby Jones Soft"/>
                <a:cs typeface="Bobby Jones Soft"/>
                <a:sym typeface="Bobby Jones Soft"/>
              </a:rPr>
              <a:t>STRATEGY</a:t>
            </a:r>
          </a:p>
        </p:txBody>
      </p:sp>
      <p:sp>
        <p:nvSpPr>
          <p:cNvPr id="39" name="TextBox 39"/>
          <p:cNvSpPr txBox="1"/>
          <p:nvPr/>
        </p:nvSpPr>
        <p:spPr>
          <a:xfrm>
            <a:off x="14076631" y="5550333"/>
            <a:ext cx="2880333" cy="576453"/>
          </a:xfrm>
          <a:prstGeom prst="rect">
            <a:avLst/>
          </a:prstGeom>
        </p:spPr>
        <p:txBody>
          <a:bodyPr lIns="0" tIns="0" rIns="0" bIns="0" rtlCol="0" anchor="t">
            <a:spAutoFit/>
          </a:bodyPr>
          <a:lstStyle/>
          <a:p>
            <a:pPr algn="ctr">
              <a:lnSpc>
                <a:spcPts val="4446"/>
              </a:lnSpc>
            </a:pPr>
            <a:r>
              <a:rPr lang="en-US" sz="3800">
                <a:solidFill>
                  <a:srgbClr val="000000"/>
                </a:solidFill>
                <a:latin typeface="Bobby Jones Soft"/>
                <a:ea typeface="Bobby Jones Soft"/>
                <a:cs typeface="Bobby Jones Soft"/>
                <a:sym typeface="Bobby Jones Soft"/>
              </a:rPr>
              <a:t>CALCULATIONS</a:t>
            </a:r>
          </a:p>
        </p:txBody>
      </p:sp>
      <p:sp>
        <p:nvSpPr>
          <p:cNvPr id="40" name="Freeform 40"/>
          <p:cNvSpPr/>
          <p:nvPr/>
        </p:nvSpPr>
        <p:spPr>
          <a:xfrm>
            <a:off x="10598633" y="2226123"/>
            <a:ext cx="2505205" cy="2057400"/>
          </a:xfrm>
          <a:custGeom>
            <a:avLst/>
            <a:gdLst/>
            <a:ahLst/>
            <a:cxnLst/>
            <a:rect l="l" t="t" r="r" b="b"/>
            <a:pathLst>
              <a:path w="2505205" h="2057400">
                <a:moveTo>
                  <a:pt x="0" y="0"/>
                </a:moveTo>
                <a:lnTo>
                  <a:pt x="2505205" y="0"/>
                </a:lnTo>
                <a:lnTo>
                  <a:pt x="2505205" y="2057400"/>
                </a:lnTo>
                <a:lnTo>
                  <a:pt x="0" y="20574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
        <p:nvSpPr>
          <p:cNvPr id="41" name="Freeform 41"/>
          <p:cNvSpPr/>
          <p:nvPr/>
        </p:nvSpPr>
        <p:spPr>
          <a:xfrm>
            <a:off x="14263236" y="6554228"/>
            <a:ext cx="2505205" cy="2057400"/>
          </a:xfrm>
          <a:custGeom>
            <a:avLst/>
            <a:gdLst/>
            <a:ahLst/>
            <a:cxnLst/>
            <a:rect l="l" t="t" r="r" b="b"/>
            <a:pathLst>
              <a:path w="2505205" h="2057400">
                <a:moveTo>
                  <a:pt x="0" y="0"/>
                </a:moveTo>
                <a:lnTo>
                  <a:pt x="2505206" y="0"/>
                </a:lnTo>
                <a:lnTo>
                  <a:pt x="2505206" y="2057400"/>
                </a:lnTo>
                <a:lnTo>
                  <a:pt x="0" y="20574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
        <p:nvSpPr>
          <p:cNvPr id="42" name="TextBox 42"/>
          <p:cNvSpPr txBox="1"/>
          <p:nvPr/>
        </p:nvSpPr>
        <p:spPr>
          <a:xfrm>
            <a:off x="1976763" y="3880054"/>
            <a:ext cx="6191972" cy="1958506"/>
          </a:xfrm>
          <a:prstGeom prst="rect">
            <a:avLst/>
          </a:prstGeom>
        </p:spPr>
        <p:txBody>
          <a:bodyPr lIns="0" tIns="0" rIns="0" bIns="0" rtlCol="0" anchor="t">
            <a:spAutoFit/>
          </a:bodyPr>
          <a:lstStyle/>
          <a:p>
            <a:pPr algn="ctr">
              <a:lnSpc>
                <a:spcPts val="7655"/>
              </a:lnSpc>
            </a:pPr>
            <a:r>
              <a:rPr lang="en-US" sz="6543" u="sng">
                <a:solidFill>
                  <a:srgbClr val="00B0D7"/>
                </a:solidFill>
                <a:latin typeface="Bobby Jones Soft"/>
                <a:ea typeface="Bobby Jones Soft"/>
                <a:cs typeface="Bobby Jones Soft"/>
                <a:sym typeface="Bobby Jones Soft"/>
                <a:hlinkClick r:id="rId12" tooltip="https://youtu.be/y-83VJ8qWF4?si=8qGQkoTuIcN-zEt2"/>
              </a:rPr>
              <a:t>MAGIC TRIANGLE PUZZLE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115300" y="1028700"/>
            <a:ext cx="2057400" cy="2057400"/>
          </a:xfrm>
          <a:custGeom>
            <a:avLst/>
            <a:gdLst/>
            <a:ahLst/>
            <a:cxnLst/>
            <a:rect l="l" t="t" r="r" b="b"/>
            <a:pathLst>
              <a:path w="2057400" h="2057400">
                <a:moveTo>
                  <a:pt x="0" y="0"/>
                </a:moveTo>
                <a:lnTo>
                  <a:pt x="2057400" y="0"/>
                </a:lnTo>
                <a:lnTo>
                  <a:pt x="2057400"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3" name="Freeform 3"/>
          <p:cNvSpPr/>
          <p:nvPr/>
        </p:nvSpPr>
        <p:spPr>
          <a:xfrm>
            <a:off x="6563430" y="3737505"/>
            <a:ext cx="2057400" cy="2057400"/>
          </a:xfrm>
          <a:custGeom>
            <a:avLst/>
            <a:gdLst/>
            <a:ahLst/>
            <a:cxnLst/>
            <a:rect l="l" t="t" r="r" b="b"/>
            <a:pathLst>
              <a:path w="2057400" h="2057400">
                <a:moveTo>
                  <a:pt x="0" y="0"/>
                </a:moveTo>
                <a:lnTo>
                  <a:pt x="2057400" y="0"/>
                </a:lnTo>
                <a:lnTo>
                  <a:pt x="2057400"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4" name="Freeform 4"/>
          <p:cNvSpPr/>
          <p:nvPr/>
        </p:nvSpPr>
        <p:spPr>
          <a:xfrm>
            <a:off x="5105400" y="6446310"/>
            <a:ext cx="2057400" cy="2057400"/>
          </a:xfrm>
          <a:custGeom>
            <a:avLst/>
            <a:gdLst/>
            <a:ahLst/>
            <a:cxnLst/>
            <a:rect l="l" t="t" r="r" b="b"/>
            <a:pathLst>
              <a:path w="2057400" h="2057400">
                <a:moveTo>
                  <a:pt x="0" y="0"/>
                </a:moveTo>
                <a:lnTo>
                  <a:pt x="2057400" y="0"/>
                </a:lnTo>
                <a:lnTo>
                  <a:pt x="2057400"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5" name="Freeform 5"/>
          <p:cNvSpPr/>
          <p:nvPr/>
        </p:nvSpPr>
        <p:spPr>
          <a:xfrm>
            <a:off x="9655855" y="3737505"/>
            <a:ext cx="2057400" cy="2057400"/>
          </a:xfrm>
          <a:custGeom>
            <a:avLst/>
            <a:gdLst/>
            <a:ahLst/>
            <a:cxnLst/>
            <a:rect l="l" t="t" r="r" b="b"/>
            <a:pathLst>
              <a:path w="2057400" h="2057400">
                <a:moveTo>
                  <a:pt x="0" y="0"/>
                </a:moveTo>
                <a:lnTo>
                  <a:pt x="2057400" y="0"/>
                </a:lnTo>
                <a:lnTo>
                  <a:pt x="2057400"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6" name="Freeform 6"/>
          <p:cNvSpPr/>
          <p:nvPr/>
        </p:nvSpPr>
        <p:spPr>
          <a:xfrm>
            <a:off x="8115300" y="6446310"/>
            <a:ext cx="2057400" cy="2057400"/>
          </a:xfrm>
          <a:custGeom>
            <a:avLst/>
            <a:gdLst/>
            <a:ahLst/>
            <a:cxnLst/>
            <a:rect l="l" t="t" r="r" b="b"/>
            <a:pathLst>
              <a:path w="2057400" h="2057400">
                <a:moveTo>
                  <a:pt x="0" y="0"/>
                </a:moveTo>
                <a:lnTo>
                  <a:pt x="2057400" y="0"/>
                </a:lnTo>
                <a:lnTo>
                  <a:pt x="2057400"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7" name="Freeform 7"/>
          <p:cNvSpPr/>
          <p:nvPr/>
        </p:nvSpPr>
        <p:spPr>
          <a:xfrm>
            <a:off x="11167930" y="6470404"/>
            <a:ext cx="2057400" cy="2057400"/>
          </a:xfrm>
          <a:custGeom>
            <a:avLst/>
            <a:gdLst/>
            <a:ahLst/>
            <a:cxnLst/>
            <a:rect l="l" t="t" r="r" b="b"/>
            <a:pathLst>
              <a:path w="2057400" h="2057400">
                <a:moveTo>
                  <a:pt x="0" y="0"/>
                </a:moveTo>
                <a:lnTo>
                  <a:pt x="2057400" y="0"/>
                </a:lnTo>
                <a:lnTo>
                  <a:pt x="2057400"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8" name="AutoShape 8"/>
          <p:cNvSpPr/>
          <p:nvPr/>
        </p:nvSpPr>
        <p:spPr>
          <a:xfrm flipV="1">
            <a:off x="8115300" y="2909013"/>
            <a:ext cx="505530" cy="1022562"/>
          </a:xfrm>
          <a:prstGeom prst="line">
            <a:avLst/>
          </a:prstGeom>
          <a:ln w="38100" cap="flat">
            <a:solidFill>
              <a:srgbClr val="000000"/>
            </a:solidFill>
            <a:prstDash val="solid"/>
            <a:headEnd type="none" w="sm" len="sm"/>
            <a:tailEnd type="none" w="sm" len="sm"/>
          </a:ln>
        </p:spPr>
        <p:txBody>
          <a:bodyPr/>
          <a:lstStyle/>
          <a:p>
            <a:endParaRPr lang="en-CA"/>
          </a:p>
        </p:txBody>
      </p:sp>
      <p:sp>
        <p:nvSpPr>
          <p:cNvPr id="9" name="AutoShape 9"/>
          <p:cNvSpPr/>
          <p:nvPr/>
        </p:nvSpPr>
        <p:spPr>
          <a:xfrm flipV="1">
            <a:off x="6580507" y="5598881"/>
            <a:ext cx="505530" cy="1022562"/>
          </a:xfrm>
          <a:prstGeom prst="line">
            <a:avLst/>
          </a:prstGeom>
          <a:ln w="38100" cap="flat">
            <a:solidFill>
              <a:srgbClr val="000000"/>
            </a:solidFill>
            <a:prstDash val="solid"/>
            <a:headEnd type="none" w="sm" len="sm"/>
            <a:tailEnd type="none" w="sm" len="sm"/>
          </a:ln>
        </p:spPr>
        <p:txBody>
          <a:bodyPr/>
          <a:lstStyle/>
          <a:p>
            <a:endParaRPr lang="en-CA"/>
          </a:p>
        </p:txBody>
      </p:sp>
      <p:sp>
        <p:nvSpPr>
          <p:cNvPr id="10" name="AutoShape 10"/>
          <p:cNvSpPr/>
          <p:nvPr/>
        </p:nvSpPr>
        <p:spPr>
          <a:xfrm flipH="1" flipV="1">
            <a:off x="9672351" y="2899485"/>
            <a:ext cx="590609" cy="1022562"/>
          </a:xfrm>
          <a:prstGeom prst="line">
            <a:avLst/>
          </a:prstGeom>
          <a:ln w="38100" cap="flat">
            <a:solidFill>
              <a:srgbClr val="000000"/>
            </a:solidFill>
            <a:prstDash val="solid"/>
            <a:headEnd type="none" w="sm" len="sm"/>
            <a:tailEnd type="none" w="sm" len="sm"/>
          </a:ln>
        </p:spPr>
        <p:txBody>
          <a:bodyPr/>
          <a:lstStyle/>
          <a:p>
            <a:endParaRPr lang="en-CA"/>
          </a:p>
        </p:txBody>
      </p:sp>
      <p:sp>
        <p:nvSpPr>
          <p:cNvPr id="11" name="AutoShape 11"/>
          <p:cNvSpPr/>
          <p:nvPr/>
        </p:nvSpPr>
        <p:spPr>
          <a:xfrm flipH="1">
            <a:off x="10139230" y="7518145"/>
            <a:ext cx="1028700" cy="19040"/>
          </a:xfrm>
          <a:prstGeom prst="line">
            <a:avLst/>
          </a:prstGeom>
          <a:ln w="38100" cap="flat">
            <a:solidFill>
              <a:srgbClr val="000000"/>
            </a:solidFill>
            <a:prstDash val="solid"/>
            <a:headEnd type="none" w="sm" len="sm"/>
            <a:tailEnd type="none" w="sm" len="sm"/>
          </a:ln>
        </p:spPr>
        <p:txBody>
          <a:bodyPr/>
          <a:lstStyle/>
          <a:p>
            <a:endParaRPr lang="en-CA" dirty="0"/>
          </a:p>
        </p:txBody>
      </p:sp>
      <p:sp>
        <p:nvSpPr>
          <p:cNvPr id="12" name="AutoShape 12"/>
          <p:cNvSpPr/>
          <p:nvPr/>
        </p:nvSpPr>
        <p:spPr>
          <a:xfrm flipH="1">
            <a:off x="7086037" y="7518143"/>
            <a:ext cx="1028861" cy="19042"/>
          </a:xfrm>
          <a:prstGeom prst="line">
            <a:avLst/>
          </a:prstGeom>
          <a:ln w="38100" cap="flat">
            <a:solidFill>
              <a:srgbClr val="000000"/>
            </a:solidFill>
            <a:prstDash val="solid"/>
            <a:headEnd type="none" w="sm" len="sm"/>
            <a:tailEnd type="none" w="sm" len="sm"/>
          </a:ln>
        </p:spPr>
        <p:txBody>
          <a:bodyPr/>
          <a:lstStyle/>
          <a:p>
            <a:endParaRPr lang="en-CA"/>
          </a:p>
        </p:txBody>
      </p:sp>
      <p:sp>
        <p:nvSpPr>
          <p:cNvPr id="13" name="AutoShape 13"/>
          <p:cNvSpPr/>
          <p:nvPr/>
        </p:nvSpPr>
        <p:spPr>
          <a:xfrm flipH="1" flipV="1">
            <a:off x="11141696" y="5608409"/>
            <a:ext cx="590609" cy="1022562"/>
          </a:xfrm>
          <a:prstGeom prst="line">
            <a:avLst/>
          </a:prstGeom>
          <a:ln w="38100" cap="flat">
            <a:solidFill>
              <a:srgbClr val="000000"/>
            </a:solidFill>
            <a:prstDash val="solid"/>
            <a:headEnd type="none" w="sm" len="sm"/>
            <a:tailEnd type="none" w="sm" len="sm"/>
          </a:ln>
        </p:spPr>
        <p:txBody>
          <a:bodyPr/>
          <a:lstStyle/>
          <a:p>
            <a:endParaRPr lang="en-CA"/>
          </a:p>
        </p:txBody>
      </p:sp>
      <p:sp>
        <p:nvSpPr>
          <p:cNvPr id="14" name="Freeform 14"/>
          <p:cNvSpPr/>
          <p:nvPr/>
        </p:nvSpPr>
        <p:spPr>
          <a:xfrm>
            <a:off x="16474158" y="5363142"/>
            <a:ext cx="1570284" cy="1570284"/>
          </a:xfrm>
          <a:custGeom>
            <a:avLst/>
            <a:gdLst/>
            <a:ahLst/>
            <a:cxnLst/>
            <a:rect l="l" t="t" r="r" b="b"/>
            <a:pathLst>
              <a:path w="1570284" h="1570284">
                <a:moveTo>
                  <a:pt x="0" y="0"/>
                </a:moveTo>
                <a:lnTo>
                  <a:pt x="1570284" y="0"/>
                </a:lnTo>
                <a:lnTo>
                  <a:pt x="1570284" y="1570284"/>
                </a:lnTo>
                <a:lnTo>
                  <a:pt x="0" y="15702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15" name="Freeform 15"/>
          <p:cNvSpPr/>
          <p:nvPr/>
        </p:nvSpPr>
        <p:spPr>
          <a:xfrm>
            <a:off x="16474158" y="8503710"/>
            <a:ext cx="1570284" cy="1570284"/>
          </a:xfrm>
          <a:custGeom>
            <a:avLst/>
            <a:gdLst/>
            <a:ahLst/>
            <a:cxnLst/>
            <a:rect l="l" t="t" r="r" b="b"/>
            <a:pathLst>
              <a:path w="1570284" h="1570284">
                <a:moveTo>
                  <a:pt x="0" y="0"/>
                </a:moveTo>
                <a:lnTo>
                  <a:pt x="1570284" y="0"/>
                </a:lnTo>
                <a:lnTo>
                  <a:pt x="1570284" y="1570284"/>
                </a:lnTo>
                <a:lnTo>
                  <a:pt x="0" y="15702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16" name="Freeform 16"/>
          <p:cNvSpPr/>
          <p:nvPr/>
        </p:nvSpPr>
        <p:spPr>
          <a:xfrm>
            <a:off x="16474158" y="6933426"/>
            <a:ext cx="1570284" cy="1570284"/>
          </a:xfrm>
          <a:custGeom>
            <a:avLst/>
            <a:gdLst/>
            <a:ahLst/>
            <a:cxnLst/>
            <a:rect l="l" t="t" r="r" b="b"/>
            <a:pathLst>
              <a:path w="1570284" h="1570284">
                <a:moveTo>
                  <a:pt x="0" y="0"/>
                </a:moveTo>
                <a:lnTo>
                  <a:pt x="1570284" y="0"/>
                </a:lnTo>
                <a:lnTo>
                  <a:pt x="1570284" y="1570284"/>
                </a:lnTo>
                <a:lnTo>
                  <a:pt x="0" y="15702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17" name="Freeform 17"/>
          <p:cNvSpPr/>
          <p:nvPr/>
        </p:nvSpPr>
        <p:spPr>
          <a:xfrm>
            <a:off x="16474158" y="3792858"/>
            <a:ext cx="1570284" cy="1570284"/>
          </a:xfrm>
          <a:custGeom>
            <a:avLst/>
            <a:gdLst/>
            <a:ahLst/>
            <a:cxnLst/>
            <a:rect l="l" t="t" r="r" b="b"/>
            <a:pathLst>
              <a:path w="1570284" h="1570284">
                <a:moveTo>
                  <a:pt x="0" y="0"/>
                </a:moveTo>
                <a:lnTo>
                  <a:pt x="1570284" y="0"/>
                </a:lnTo>
                <a:lnTo>
                  <a:pt x="1570284" y="1570284"/>
                </a:lnTo>
                <a:lnTo>
                  <a:pt x="0" y="15702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18" name="Freeform 18"/>
          <p:cNvSpPr/>
          <p:nvPr/>
        </p:nvSpPr>
        <p:spPr>
          <a:xfrm>
            <a:off x="16474158" y="2222574"/>
            <a:ext cx="1570284" cy="1570284"/>
          </a:xfrm>
          <a:custGeom>
            <a:avLst/>
            <a:gdLst/>
            <a:ahLst/>
            <a:cxnLst/>
            <a:rect l="l" t="t" r="r" b="b"/>
            <a:pathLst>
              <a:path w="1570284" h="1570284">
                <a:moveTo>
                  <a:pt x="0" y="0"/>
                </a:moveTo>
                <a:lnTo>
                  <a:pt x="1570284" y="0"/>
                </a:lnTo>
                <a:lnTo>
                  <a:pt x="1570284" y="1570284"/>
                </a:lnTo>
                <a:lnTo>
                  <a:pt x="0" y="15702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19" name="Freeform 19"/>
          <p:cNvSpPr/>
          <p:nvPr/>
        </p:nvSpPr>
        <p:spPr>
          <a:xfrm>
            <a:off x="16474158" y="652289"/>
            <a:ext cx="1570284" cy="1570284"/>
          </a:xfrm>
          <a:custGeom>
            <a:avLst/>
            <a:gdLst/>
            <a:ahLst/>
            <a:cxnLst/>
            <a:rect l="l" t="t" r="r" b="b"/>
            <a:pathLst>
              <a:path w="1570284" h="1570284">
                <a:moveTo>
                  <a:pt x="0" y="0"/>
                </a:moveTo>
                <a:lnTo>
                  <a:pt x="1570284" y="0"/>
                </a:lnTo>
                <a:lnTo>
                  <a:pt x="1570284" y="1570285"/>
                </a:lnTo>
                <a:lnTo>
                  <a:pt x="0" y="15702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20" name="TextBox 20"/>
          <p:cNvSpPr txBox="1"/>
          <p:nvPr/>
        </p:nvSpPr>
        <p:spPr>
          <a:xfrm>
            <a:off x="17092851" y="923925"/>
            <a:ext cx="332899" cy="953136"/>
          </a:xfrm>
          <a:prstGeom prst="rect">
            <a:avLst/>
          </a:prstGeom>
        </p:spPr>
        <p:txBody>
          <a:bodyPr lIns="0" tIns="0" rIns="0" bIns="0" rtlCol="0" anchor="t">
            <a:spAutoFit/>
          </a:bodyPr>
          <a:lstStyle/>
          <a:p>
            <a:pPr algn="ctr">
              <a:lnSpc>
                <a:spcPts val="7839"/>
              </a:lnSpc>
            </a:pPr>
            <a:r>
              <a:rPr lang="en-US" sz="5599" b="1">
                <a:solidFill>
                  <a:srgbClr val="000000"/>
                </a:solidFill>
                <a:latin typeface="Playpen Sans Semi-Bold"/>
                <a:ea typeface="Playpen Sans Semi-Bold"/>
                <a:cs typeface="Playpen Sans Semi-Bold"/>
                <a:sym typeface="Playpen Sans Semi-Bold"/>
              </a:rPr>
              <a:t>1</a:t>
            </a:r>
          </a:p>
        </p:txBody>
      </p:sp>
      <p:sp>
        <p:nvSpPr>
          <p:cNvPr id="21" name="TextBox 21"/>
          <p:cNvSpPr txBox="1"/>
          <p:nvPr/>
        </p:nvSpPr>
        <p:spPr>
          <a:xfrm>
            <a:off x="17008912" y="2478760"/>
            <a:ext cx="500777" cy="953136"/>
          </a:xfrm>
          <a:prstGeom prst="rect">
            <a:avLst/>
          </a:prstGeom>
        </p:spPr>
        <p:txBody>
          <a:bodyPr lIns="0" tIns="0" rIns="0" bIns="0" rtlCol="0" anchor="t">
            <a:spAutoFit/>
          </a:bodyPr>
          <a:lstStyle/>
          <a:p>
            <a:pPr algn="ctr">
              <a:lnSpc>
                <a:spcPts val="7839"/>
              </a:lnSpc>
            </a:pPr>
            <a:r>
              <a:rPr lang="en-US" sz="5599" b="1">
                <a:solidFill>
                  <a:srgbClr val="000000"/>
                </a:solidFill>
                <a:latin typeface="Playpen Sans Semi-Bold"/>
                <a:ea typeface="Playpen Sans Semi-Bold"/>
                <a:cs typeface="Playpen Sans Semi-Bold"/>
                <a:sym typeface="Playpen Sans Semi-Bold"/>
              </a:rPr>
              <a:t>2</a:t>
            </a:r>
          </a:p>
        </p:txBody>
      </p:sp>
      <p:sp>
        <p:nvSpPr>
          <p:cNvPr id="22" name="TextBox 22"/>
          <p:cNvSpPr txBox="1"/>
          <p:nvPr/>
        </p:nvSpPr>
        <p:spPr>
          <a:xfrm>
            <a:off x="17025640" y="4050033"/>
            <a:ext cx="467320" cy="953136"/>
          </a:xfrm>
          <a:prstGeom prst="rect">
            <a:avLst/>
          </a:prstGeom>
        </p:spPr>
        <p:txBody>
          <a:bodyPr lIns="0" tIns="0" rIns="0" bIns="0" rtlCol="0" anchor="t">
            <a:spAutoFit/>
          </a:bodyPr>
          <a:lstStyle/>
          <a:p>
            <a:pPr algn="ctr">
              <a:lnSpc>
                <a:spcPts val="7839"/>
              </a:lnSpc>
            </a:pPr>
            <a:r>
              <a:rPr lang="en-US" sz="5599" b="1">
                <a:solidFill>
                  <a:srgbClr val="000000"/>
                </a:solidFill>
                <a:latin typeface="Playpen Sans Semi-Bold"/>
                <a:ea typeface="Playpen Sans Semi-Bold"/>
                <a:cs typeface="Playpen Sans Semi-Bold"/>
                <a:sym typeface="Playpen Sans Semi-Bold"/>
              </a:rPr>
              <a:t>3</a:t>
            </a:r>
          </a:p>
        </p:txBody>
      </p:sp>
      <p:sp>
        <p:nvSpPr>
          <p:cNvPr id="23" name="TextBox 23"/>
          <p:cNvSpPr txBox="1"/>
          <p:nvPr/>
        </p:nvSpPr>
        <p:spPr>
          <a:xfrm>
            <a:off x="17036355" y="5601267"/>
            <a:ext cx="479346" cy="953136"/>
          </a:xfrm>
          <a:prstGeom prst="rect">
            <a:avLst/>
          </a:prstGeom>
        </p:spPr>
        <p:txBody>
          <a:bodyPr lIns="0" tIns="0" rIns="0" bIns="0" rtlCol="0" anchor="t">
            <a:spAutoFit/>
          </a:bodyPr>
          <a:lstStyle/>
          <a:p>
            <a:pPr algn="ctr">
              <a:lnSpc>
                <a:spcPts val="7839"/>
              </a:lnSpc>
            </a:pPr>
            <a:r>
              <a:rPr lang="en-US" sz="5599" b="1">
                <a:solidFill>
                  <a:srgbClr val="000000"/>
                </a:solidFill>
                <a:latin typeface="Playpen Sans Semi-Bold"/>
                <a:ea typeface="Playpen Sans Semi-Bold"/>
                <a:cs typeface="Playpen Sans Semi-Bold"/>
                <a:sym typeface="Playpen Sans Semi-Bold"/>
              </a:rPr>
              <a:t>4</a:t>
            </a:r>
          </a:p>
        </p:txBody>
      </p:sp>
      <p:sp>
        <p:nvSpPr>
          <p:cNvPr id="24" name="TextBox 24"/>
          <p:cNvSpPr txBox="1"/>
          <p:nvPr/>
        </p:nvSpPr>
        <p:spPr>
          <a:xfrm>
            <a:off x="17048083" y="7171551"/>
            <a:ext cx="455890" cy="953136"/>
          </a:xfrm>
          <a:prstGeom prst="rect">
            <a:avLst/>
          </a:prstGeom>
        </p:spPr>
        <p:txBody>
          <a:bodyPr lIns="0" tIns="0" rIns="0" bIns="0" rtlCol="0" anchor="t">
            <a:spAutoFit/>
          </a:bodyPr>
          <a:lstStyle/>
          <a:p>
            <a:pPr algn="ctr">
              <a:lnSpc>
                <a:spcPts val="7839"/>
              </a:lnSpc>
            </a:pPr>
            <a:r>
              <a:rPr lang="en-US" sz="5599" b="1">
                <a:solidFill>
                  <a:srgbClr val="000000"/>
                </a:solidFill>
                <a:latin typeface="Playpen Sans Semi-Bold"/>
                <a:ea typeface="Playpen Sans Semi-Bold"/>
                <a:cs typeface="Playpen Sans Semi-Bold"/>
                <a:sym typeface="Playpen Sans Semi-Bold"/>
              </a:rPr>
              <a:t>5</a:t>
            </a:r>
          </a:p>
        </p:txBody>
      </p:sp>
      <p:sp>
        <p:nvSpPr>
          <p:cNvPr id="25" name="TextBox 25"/>
          <p:cNvSpPr txBox="1"/>
          <p:nvPr/>
        </p:nvSpPr>
        <p:spPr>
          <a:xfrm>
            <a:off x="17037725" y="8729344"/>
            <a:ext cx="500062" cy="953136"/>
          </a:xfrm>
          <a:prstGeom prst="rect">
            <a:avLst/>
          </a:prstGeom>
        </p:spPr>
        <p:txBody>
          <a:bodyPr lIns="0" tIns="0" rIns="0" bIns="0" rtlCol="0" anchor="t">
            <a:spAutoFit/>
          </a:bodyPr>
          <a:lstStyle/>
          <a:p>
            <a:pPr algn="ctr">
              <a:lnSpc>
                <a:spcPts val="7839"/>
              </a:lnSpc>
            </a:pPr>
            <a:r>
              <a:rPr lang="en-US" sz="5599" b="1">
                <a:solidFill>
                  <a:srgbClr val="000000"/>
                </a:solidFill>
                <a:latin typeface="Playpen Sans Semi-Bold"/>
                <a:ea typeface="Playpen Sans Semi-Bold"/>
                <a:cs typeface="Playpen Sans Semi-Bold"/>
                <a:sym typeface="Playpen Sans Semi-Bold"/>
              </a:rPr>
              <a:t>6</a:t>
            </a:r>
          </a:p>
        </p:txBody>
      </p:sp>
      <p:sp>
        <p:nvSpPr>
          <p:cNvPr id="26" name="TextBox 26"/>
          <p:cNvSpPr txBox="1"/>
          <p:nvPr/>
        </p:nvSpPr>
        <p:spPr>
          <a:xfrm>
            <a:off x="1070020" y="804337"/>
            <a:ext cx="4483180" cy="633095"/>
          </a:xfrm>
          <a:prstGeom prst="rect">
            <a:avLst/>
          </a:prstGeom>
        </p:spPr>
        <p:txBody>
          <a:bodyPr lIns="0" tIns="0" rIns="0" bIns="0" rtlCol="0" anchor="t">
            <a:spAutoFit/>
          </a:bodyPr>
          <a:lstStyle/>
          <a:p>
            <a:pPr algn="ctr">
              <a:lnSpc>
                <a:spcPts val="4480"/>
              </a:lnSpc>
            </a:pPr>
            <a:r>
              <a:rPr lang="en-US" sz="3200" b="1" u="sng">
                <a:solidFill>
                  <a:srgbClr val="000000"/>
                </a:solidFill>
                <a:latin typeface="TheSansB 2 Semi-Bold"/>
                <a:ea typeface="TheSansB 2 Semi-Bold"/>
                <a:cs typeface="TheSansB 2 Semi-Bold"/>
                <a:sym typeface="TheSansB 2 Semi-Bold"/>
                <a:hlinkClick r:id="rId4" tooltip="https://youtu.be/y-83VJ8qWF4?si=8qGQkoTuIcN-zEt2"/>
              </a:rPr>
              <a:t>Magic Triangle (Addition)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4403" y="0"/>
            <a:ext cx="18233597" cy="10287000"/>
            <a:chOff x="0" y="0"/>
            <a:chExt cx="1149350" cy="1149350"/>
          </a:xfrm>
        </p:grpSpPr>
        <p:sp>
          <p:nvSpPr>
            <p:cNvPr id="3" name="Freeform 3"/>
            <p:cNvSpPr/>
            <p:nvPr/>
          </p:nvSpPr>
          <p:spPr>
            <a:xfrm>
              <a:off x="0" y="0"/>
              <a:ext cx="8975125" cy="5063571"/>
            </a:xfrm>
            <a:custGeom>
              <a:avLst/>
              <a:gdLst/>
              <a:ahLst/>
              <a:cxnLst/>
              <a:rect l="l" t="t" r="r" b="b"/>
              <a:pathLst>
                <a:path w="8975125" h="5063571">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1172B7">
                <a:alpha val="18824"/>
              </a:srgbClr>
            </a:solidFill>
          </p:spPr>
          <p:txBody>
            <a:bodyPr/>
            <a:lstStyle/>
            <a:p>
              <a:endParaRPr lang="en-CA"/>
            </a:p>
          </p:txBody>
        </p:sp>
      </p:grpSp>
      <p:grpSp>
        <p:nvGrpSpPr>
          <p:cNvPr id="4" name="Group 4"/>
          <p:cNvGrpSpPr/>
          <p:nvPr/>
        </p:nvGrpSpPr>
        <p:grpSpPr>
          <a:xfrm>
            <a:off x="-761691" y="-813721"/>
            <a:ext cx="4013354" cy="11914442"/>
            <a:chOff x="0" y="0"/>
            <a:chExt cx="1057015" cy="3137960"/>
          </a:xfrm>
        </p:grpSpPr>
        <p:sp>
          <p:nvSpPr>
            <p:cNvPr id="5" name="Freeform 5"/>
            <p:cNvSpPr/>
            <p:nvPr/>
          </p:nvSpPr>
          <p:spPr>
            <a:xfrm>
              <a:off x="0" y="0"/>
              <a:ext cx="1057015" cy="3137960"/>
            </a:xfrm>
            <a:custGeom>
              <a:avLst/>
              <a:gdLst/>
              <a:ahLst/>
              <a:cxnLst/>
              <a:rect l="l" t="t" r="r" b="b"/>
              <a:pathLst>
                <a:path w="1057015" h="3137960">
                  <a:moveTo>
                    <a:pt x="73304" y="0"/>
                  </a:moveTo>
                  <a:lnTo>
                    <a:pt x="983711" y="0"/>
                  </a:lnTo>
                  <a:cubicBezTo>
                    <a:pt x="1003153" y="0"/>
                    <a:pt x="1021798" y="7723"/>
                    <a:pt x="1035545" y="21470"/>
                  </a:cubicBezTo>
                  <a:cubicBezTo>
                    <a:pt x="1049292" y="35217"/>
                    <a:pt x="1057015" y="53862"/>
                    <a:pt x="1057015" y="73304"/>
                  </a:cubicBezTo>
                  <a:lnTo>
                    <a:pt x="1057015" y="3064657"/>
                  </a:lnTo>
                  <a:cubicBezTo>
                    <a:pt x="1057015" y="3105141"/>
                    <a:pt x="1024196" y="3137960"/>
                    <a:pt x="983711" y="3137960"/>
                  </a:cubicBezTo>
                  <a:lnTo>
                    <a:pt x="73304" y="3137960"/>
                  </a:lnTo>
                  <a:cubicBezTo>
                    <a:pt x="32819" y="3137960"/>
                    <a:pt x="0" y="3105141"/>
                    <a:pt x="0" y="3064657"/>
                  </a:cubicBezTo>
                  <a:lnTo>
                    <a:pt x="0" y="73304"/>
                  </a:lnTo>
                  <a:cubicBezTo>
                    <a:pt x="0" y="32819"/>
                    <a:pt x="32819" y="0"/>
                    <a:pt x="73304" y="0"/>
                  </a:cubicBezTo>
                  <a:close/>
                </a:path>
              </a:pathLst>
            </a:custGeom>
            <a:solidFill>
              <a:srgbClr val="B6E4DD"/>
            </a:solidFill>
            <a:ln w="95250" cap="rnd">
              <a:solidFill>
                <a:srgbClr val="000000"/>
              </a:solidFill>
              <a:prstDash val="solid"/>
              <a:round/>
            </a:ln>
          </p:spPr>
          <p:txBody>
            <a:bodyPr/>
            <a:lstStyle/>
            <a:p>
              <a:endParaRPr lang="en-CA"/>
            </a:p>
          </p:txBody>
        </p:sp>
        <p:sp>
          <p:nvSpPr>
            <p:cNvPr id="6" name="TextBox 6"/>
            <p:cNvSpPr txBox="1"/>
            <p:nvPr/>
          </p:nvSpPr>
          <p:spPr>
            <a:xfrm>
              <a:off x="0" y="-38100"/>
              <a:ext cx="1057015" cy="3176060"/>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rot="9995285" flipV="1">
            <a:off x="7306949" y="1127156"/>
            <a:ext cx="2686695" cy="1198938"/>
          </a:xfrm>
          <a:custGeom>
            <a:avLst/>
            <a:gdLst/>
            <a:ahLst/>
            <a:cxnLst/>
            <a:rect l="l" t="t" r="r" b="b"/>
            <a:pathLst>
              <a:path w="2686695" h="1198938">
                <a:moveTo>
                  <a:pt x="0" y="1198938"/>
                </a:moveTo>
                <a:lnTo>
                  <a:pt x="2686695" y="1198938"/>
                </a:lnTo>
                <a:lnTo>
                  <a:pt x="2686695" y="0"/>
                </a:lnTo>
                <a:lnTo>
                  <a:pt x="0" y="0"/>
                </a:lnTo>
                <a:lnTo>
                  <a:pt x="0" y="119893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8" name="Freeform 8"/>
          <p:cNvSpPr/>
          <p:nvPr/>
        </p:nvSpPr>
        <p:spPr>
          <a:xfrm rot="584821" flipH="1" flipV="1">
            <a:off x="7286636" y="7801701"/>
            <a:ext cx="2686695" cy="1198938"/>
          </a:xfrm>
          <a:custGeom>
            <a:avLst/>
            <a:gdLst/>
            <a:ahLst/>
            <a:cxnLst/>
            <a:rect l="l" t="t" r="r" b="b"/>
            <a:pathLst>
              <a:path w="2686695" h="1198938">
                <a:moveTo>
                  <a:pt x="2686695" y="1198938"/>
                </a:moveTo>
                <a:lnTo>
                  <a:pt x="0" y="1198938"/>
                </a:lnTo>
                <a:lnTo>
                  <a:pt x="0" y="0"/>
                </a:lnTo>
                <a:lnTo>
                  <a:pt x="2686695" y="0"/>
                </a:lnTo>
                <a:lnTo>
                  <a:pt x="2686695" y="119893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9" name="Freeform 9"/>
          <p:cNvSpPr/>
          <p:nvPr/>
        </p:nvSpPr>
        <p:spPr>
          <a:xfrm>
            <a:off x="1028700" y="2353106"/>
            <a:ext cx="8088098" cy="5580788"/>
          </a:xfrm>
          <a:custGeom>
            <a:avLst/>
            <a:gdLst/>
            <a:ahLst/>
            <a:cxnLst/>
            <a:rect l="l" t="t" r="r" b="b"/>
            <a:pathLst>
              <a:path w="8088098" h="5580788">
                <a:moveTo>
                  <a:pt x="0" y="0"/>
                </a:moveTo>
                <a:lnTo>
                  <a:pt x="8088098" y="0"/>
                </a:lnTo>
                <a:lnTo>
                  <a:pt x="8088098" y="5580788"/>
                </a:lnTo>
                <a:lnTo>
                  <a:pt x="0" y="55807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grpSp>
        <p:nvGrpSpPr>
          <p:cNvPr id="10" name="Group 10"/>
          <p:cNvGrpSpPr/>
          <p:nvPr/>
        </p:nvGrpSpPr>
        <p:grpSpPr>
          <a:xfrm>
            <a:off x="13814920" y="1552946"/>
            <a:ext cx="3403754" cy="3403754"/>
            <a:chOff x="0" y="0"/>
            <a:chExt cx="896462" cy="896462"/>
          </a:xfrm>
        </p:grpSpPr>
        <p:sp>
          <p:nvSpPr>
            <p:cNvPr id="11" name="Freeform 11"/>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B6E4DD"/>
            </a:solidFill>
            <a:ln w="95250" cap="rnd">
              <a:solidFill>
                <a:srgbClr val="000000"/>
              </a:solidFill>
              <a:prstDash val="solid"/>
              <a:round/>
            </a:ln>
          </p:spPr>
          <p:txBody>
            <a:bodyPr/>
            <a:lstStyle/>
            <a:p>
              <a:endParaRPr lang="en-CA"/>
            </a:p>
          </p:txBody>
        </p:sp>
        <p:sp>
          <p:nvSpPr>
            <p:cNvPr id="12" name="TextBox 12"/>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10055428" y="1552946"/>
            <a:ext cx="3403754" cy="3403754"/>
            <a:chOff x="0" y="0"/>
            <a:chExt cx="896462" cy="896462"/>
          </a:xfrm>
        </p:grpSpPr>
        <p:sp>
          <p:nvSpPr>
            <p:cNvPr id="14" name="Freeform 14"/>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1172B7"/>
            </a:solidFill>
            <a:ln w="95250" cap="rnd">
              <a:solidFill>
                <a:srgbClr val="000000"/>
              </a:solidFill>
              <a:prstDash val="solid"/>
              <a:round/>
            </a:ln>
          </p:spPr>
          <p:txBody>
            <a:bodyPr/>
            <a:lstStyle/>
            <a:p>
              <a:endParaRPr lang="en-CA"/>
            </a:p>
          </p:txBody>
        </p:sp>
        <p:sp>
          <p:nvSpPr>
            <p:cNvPr id="15" name="TextBox 15"/>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10055428" y="5828845"/>
            <a:ext cx="3403754" cy="3403754"/>
            <a:chOff x="0" y="0"/>
            <a:chExt cx="896462" cy="896462"/>
          </a:xfrm>
        </p:grpSpPr>
        <p:sp>
          <p:nvSpPr>
            <p:cNvPr id="17" name="Freeform 17"/>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32B070"/>
            </a:solidFill>
            <a:ln w="95250" cap="rnd">
              <a:solidFill>
                <a:srgbClr val="000000"/>
              </a:solidFill>
              <a:prstDash val="solid"/>
              <a:round/>
            </a:ln>
          </p:spPr>
          <p:txBody>
            <a:bodyPr/>
            <a:lstStyle/>
            <a:p>
              <a:endParaRPr lang="en-CA"/>
            </a:p>
          </p:txBody>
        </p:sp>
        <p:sp>
          <p:nvSpPr>
            <p:cNvPr id="18" name="TextBox 18"/>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13813962" y="5828845"/>
            <a:ext cx="3403754" cy="3403754"/>
            <a:chOff x="0" y="0"/>
            <a:chExt cx="896462" cy="896462"/>
          </a:xfrm>
        </p:grpSpPr>
        <p:sp>
          <p:nvSpPr>
            <p:cNvPr id="20" name="Freeform 20"/>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FE6EC6"/>
            </a:solidFill>
            <a:ln w="95250" cap="rnd">
              <a:solidFill>
                <a:srgbClr val="000000"/>
              </a:solidFill>
              <a:prstDash val="solid"/>
              <a:round/>
            </a:ln>
          </p:spPr>
          <p:txBody>
            <a:bodyPr/>
            <a:lstStyle/>
            <a:p>
              <a:endParaRPr lang="en-CA"/>
            </a:p>
          </p:txBody>
        </p:sp>
        <p:sp>
          <p:nvSpPr>
            <p:cNvPr id="21" name="TextBox 21"/>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sp>
        <p:nvSpPr>
          <p:cNvPr id="22" name="Freeform 22"/>
          <p:cNvSpPr/>
          <p:nvPr/>
        </p:nvSpPr>
        <p:spPr>
          <a:xfrm rot="1435348">
            <a:off x="16609315" y="485203"/>
            <a:ext cx="1000805" cy="903644"/>
          </a:xfrm>
          <a:custGeom>
            <a:avLst/>
            <a:gdLst/>
            <a:ahLst/>
            <a:cxnLst/>
            <a:rect l="l" t="t" r="r" b="b"/>
            <a:pathLst>
              <a:path w="1000805" h="903644">
                <a:moveTo>
                  <a:pt x="0" y="0"/>
                </a:moveTo>
                <a:lnTo>
                  <a:pt x="1000806" y="0"/>
                </a:lnTo>
                <a:lnTo>
                  <a:pt x="1000806" y="903643"/>
                </a:lnTo>
                <a:lnTo>
                  <a:pt x="0" y="9036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23" name="Freeform 23"/>
          <p:cNvSpPr/>
          <p:nvPr/>
        </p:nvSpPr>
        <p:spPr>
          <a:xfrm rot="5549187">
            <a:off x="17105497" y="8766185"/>
            <a:ext cx="971928" cy="984231"/>
          </a:xfrm>
          <a:custGeom>
            <a:avLst/>
            <a:gdLst/>
            <a:ahLst/>
            <a:cxnLst/>
            <a:rect l="l" t="t" r="r" b="b"/>
            <a:pathLst>
              <a:path w="971928" h="984231">
                <a:moveTo>
                  <a:pt x="0" y="0"/>
                </a:moveTo>
                <a:lnTo>
                  <a:pt x="971928" y="0"/>
                </a:lnTo>
                <a:lnTo>
                  <a:pt x="971928" y="984230"/>
                </a:lnTo>
                <a:lnTo>
                  <a:pt x="0" y="98423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grpSp>
        <p:nvGrpSpPr>
          <p:cNvPr id="24" name="Group 24"/>
          <p:cNvGrpSpPr/>
          <p:nvPr/>
        </p:nvGrpSpPr>
        <p:grpSpPr>
          <a:xfrm>
            <a:off x="10245963" y="1091351"/>
            <a:ext cx="3022684" cy="923190"/>
            <a:chOff x="0" y="0"/>
            <a:chExt cx="796098" cy="243145"/>
          </a:xfrm>
        </p:grpSpPr>
        <p:sp>
          <p:nvSpPr>
            <p:cNvPr id="25" name="Freeform 25"/>
            <p:cNvSpPr/>
            <p:nvPr/>
          </p:nvSpPr>
          <p:spPr>
            <a:xfrm>
              <a:off x="0" y="0"/>
              <a:ext cx="796098" cy="243145"/>
            </a:xfrm>
            <a:custGeom>
              <a:avLst/>
              <a:gdLst/>
              <a:ahLst/>
              <a:cxnLst/>
              <a:rect l="l" t="t" r="r" b="b"/>
              <a:pathLst>
                <a:path w="796098" h="243145">
                  <a:moveTo>
                    <a:pt x="97328" y="0"/>
                  </a:moveTo>
                  <a:lnTo>
                    <a:pt x="698769" y="0"/>
                  </a:lnTo>
                  <a:cubicBezTo>
                    <a:pt x="752522" y="0"/>
                    <a:pt x="796098" y="43575"/>
                    <a:pt x="796098" y="97328"/>
                  </a:cubicBezTo>
                  <a:lnTo>
                    <a:pt x="796098" y="145816"/>
                  </a:lnTo>
                  <a:cubicBezTo>
                    <a:pt x="796098" y="171629"/>
                    <a:pt x="785844" y="196385"/>
                    <a:pt x="767591" y="214638"/>
                  </a:cubicBezTo>
                  <a:cubicBezTo>
                    <a:pt x="749338" y="232891"/>
                    <a:pt x="724582" y="243145"/>
                    <a:pt x="698769" y="243145"/>
                  </a:cubicBezTo>
                  <a:lnTo>
                    <a:pt x="97328" y="243145"/>
                  </a:lnTo>
                  <a:cubicBezTo>
                    <a:pt x="71515" y="243145"/>
                    <a:pt x="46759" y="232891"/>
                    <a:pt x="28507" y="214638"/>
                  </a:cubicBezTo>
                  <a:cubicBezTo>
                    <a:pt x="10254" y="196385"/>
                    <a:pt x="0" y="171629"/>
                    <a:pt x="0" y="145816"/>
                  </a:cubicBezTo>
                  <a:lnTo>
                    <a:pt x="0" y="97328"/>
                  </a:lnTo>
                  <a:cubicBezTo>
                    <a:pt x="0" y="71515"/>
                    <a:pt x="10254" y="46759"/>
                    <a:pt x="28507" y="28507"/>
                  </a:cubicBezTo>
                  <a:cubicBezTo>
                    <a:pt x="46759" y="10254"/>
                    <a:pt x="71515" y="0"/>
                    <a:pt x="97328" y="0"/>
                  </a:cubicBezTo>
                  <a:close/>
                </a:path>
              </a:pathLst>
            </a:custGeom>
            <a:solidFill>
              <a:srgbClr val="FFFFFF"/>
            </a:solidFill>
            <a:ln w="95250" cap="rnd">
              <a:solidFill>
                <a:srgbClr val="000000"/>
              </a:solidFill>
              <a:prstDash val="solid"/>
              <a:round/>
            </a:ln>
          </p:spPr>
          <p:txBody>
            <a:bodyPr/>
            <a:lstStyle/>
            <a:p>
              <a:endParaRPr lang="en-CA"/>
            </a:p>
          </p:txBody>
        </p:sp>
        <p:sp>
          <p:nvSpPr>
            <p:cNvPr id="26" name="TextBox 26"/>
            <p:cNvSpPr txBox="1"/>
            <p:nvPr/>
          </p:nvSpPr>
          <p:spPr>
            <a:xfrm>
              <a:off x="0" y="-38100"/>
              <a:ext cx="796098" cy="281245"/>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4004497" y="1091351"/>
            <a:ext cx="3022684" cy="923190"/>
            <a:chOff x="0" y="0"/>
            <a:chExt cx="796098" cy="243145"/>
          </a:xfrm>
        </p:grpSpPr>
        <p:sp>
          <p:nvSpPr>
            <p:cNvPr id="28" name="Freeform 28"/>
            <p:cNvSpPr/>
            <p:nvPr/>
          </p:nvSpPr>
          <p:spPr>
            <a:xfrm>
              <a:off x="0" y="0"/>
              <a:ext cx="796098" cy="243145"/>
            </a:xfrm>
            <a:custGeom>
              <a:avLst/>
              <a:gdLst/>
              <a:ahLst/>
              <a:cxnLst/>
              <a:rect l="l" t="t" r="r" b="b"/>
              <a:pathLst>
                <a:path w="796098" h="243145">
                  <a:moveTo>
                    <a:pt x="97328" y="0"/>
                  </a:moveTo>
                  <a:lnTo>
                    <a:pt x="698769" y="0"/>
                  </a:lnTo>
                  <a:cubicBezTo>
                    <a:pt x="752522" y="0"/>
                    <a:pt x="796098" y="43575"/>
                    <a:pt x="796098" y="97328"/>
                  </a:cubicBezTo>
                  <a:lnTo>
                    <a:pt x="796098" y="145816"/>
                  </a:lnTo>
                  <a:cubicBezTo>
                    <a:pt x="796098" y="171629"/>
                    <a:pt x="785844" y="196385"/>
                    <a:pt x="767591" y="214638"/>
                  </a:cubicBezTo>
                  <a:cubicBezTo>
                    <a:pt x="749338" y="232891"/>
                    <a:pt x="724582" y="243145"/>
                    <a:pt x="698769" y="243145"/>
                  </a:cubicBezTo>
                  <a:lnTo>
                    <a:pt x="97328" y="243145"/>
                  </a:lnTo>
                  <a:cubicBezTo>
                    <a:pt x="71515" y="243145"/>
                    <a:pt x="46759" y="232891"/>
                    <a:pt x="28507" y="214638"/>
                  </a:cubicBezTo>
                  <a:cubicBezTo>
                    <a:pt x="10254" y="196385"/>
                    <a:pt x="0" y="171629"/>
                    <a:pt x="0" y="145816"/>
                  </a:cubicBezTo>
                  <a:lnTo>
                    <a:pt x="0" y="97328"/>
                  </a:lnTo>
                  <a:cubicBezTo>
                    <a:pt x="0" y="71515"/>
                    <a:pt x="10254" y="46759"/>
                    <a:pt x="28507" y="28507"/>
                  </a:cubicBezTo>
                  <a:cubicBezTo>
                    <a:pt x="46759" y="10254"/>
                    <a:pt x="71515" y="0"/>
                    <a:pt x="97328" y="0"/>
                  </a:cubicBezTo>
                  <a:close/>
                </a:path>
              </a:pathLst>
            </a:custGeom>
            <a:solidFill>
              <a:srgbClr val="FFFFFF"/>
            </a:solidFill>
            <a:ln w="95250" cap="rnd">
              <a:solidFill>
                <a:srgbClr val="000000"/>
              </a:solidFill>
              <a:prstDash val="solid"/>
              <a:round/>
            </a:ln>
          </p:spPr>
          <p:txBody>
            <a:bodyPr/>
            <a:lstStyle/>
            <a:p>
              <a:endParaRPr lang="en-CA"/>
            </a:p>
          </p:txBody>
        </p:sp>
        <p:sp>
          <p:nvSpPr>
            <p:cNvPr id="29" name="TextBox 29"/>
            <p:cNvSpPr txBox="1"/>
            <p:nvPr/>
          </p:nvSpPr>
          <p:spPr>
            <a:xfrm>
              <a:off x="0" y="-38100"/>
              <a:ext cx="796098" cy="281245"/>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10245963" y="5367249"/>
            <a:ext cx="3022684" cy="923190"/>
            <a:chOff x="0" y="0"/>
            <a:chExt cx="796098" cy="243145"/>
          </a:xfrm>
        </p:grpSpPr>
        <p:sp>
          <p:nvSpPr>
            <p:cNvPr id="31" name="Freeform 31"/>
            <p:cNvSpPr/>
            <p:nvPr/>
          </p:nvSpPr>
          <p:spPr>
            <a:xfrm>
              <a:off x="0" y="0"/>
              <a:ext cx="796098" cy="243145"/>
            </a:xfrm>
            <a:custGeom>
              <a:avLst/>
              <a:gdLst/>
              <a:ahLst/>
              <a:cxnLst/>
              <a:rect l="l" t="t" r="r" b="b"/>
              <a:pathLst>
                <a:path w="796098" h="243145">
                  <a:moveTo>
                    <a:pt x="97328" y="0"/>
                  </a:moveTo>
                  <a:lnTo>
                    <a:pt x="698769" y="0"/>
                  </a:lnTo>
                  <a:cubicBezTo>
                    <a:pt x="752522" y="0"/>
                    <a:pt x="796098" y="43575"/>
                    <a:pt x="796098" y="97328"/>
                  </a:cubicBezTo>
                  <a:lnTo>
                    <a:pt x="796098" y="145816"/>
                  </a:lnTo>
                  <a:cubicBezTo>
                    <a:pt x="796098" y="171629"/>
                    <a:pt x="785844" y="196385"/>
                    <a:pt x="767591" y="214638"/>
                  </a:cubicBezTo>
                  <a:cubicBezTo>
                    <a:pt x="749338" y="232891"/>
                    <a:pt x="724582" y="243145"/>
                    <a:pt x="698769" y="243145"/>
                  </a:cubicBezTo>
                  <a:lnTo>
                    <a:pt x="97328" y="243145"/>
                  </a:lnTo>
                  <a:cubicBezTo>
                    <a:pt x="71515" y="243145"/>
                    <a:pt x="46759" y="232891"/>
                    <a:pt x="28507" y="214638"/>
                  </a:cubicBezTo>
                  <a:cubicBezTo>
                    <a:pt x="10254" y="196385"/>
                    <a:pt x="0" y="171629"/>
                    <a:pt x="0" y="145816"/>
                  </a:cubicBezTo>
                  <a:lnTo>
                    <a:pt x="0" y="97328"/>
                  </a:lnTo>
                  <a:cubicBezTo>
                    <a:pt x="0" y="71515"/>
                    <a:pt x="10254" y="46759"/>
                    <a:pt x="28507" y="28507"/>
                  </a:cubicBezTo>
                  <a:cubicBezTo>
                    <a:pt x="46759" y="10254"/>
                    <a:pt x="71515" y="0"/>
                    <a:pt x="97328" y="0"/>
                  </a:cubicBezTo>
                  <a:close/>
                </a:path>
              </a:pathLst>
            </a:custGeom>
            <a:solidFill>
              <a:srgbClr val="FFFFFF"/>
            </a:solidFill>
            <a:ln w="95250" cap="rnd">
              <a:solidFill>
                <a:srgbClr val="000000"/>
              </a:solidFill>
              <a:prstDash val="solid"/>
              <a:round/>
            </a:ln>
          </p:spPr>
          <p:txBody>
            <a:bodyPr/>
            <a:lstStyle/>
            <a:p>
              <a:endParaRPr lang="en-CA"/>
            </a:p>
          </p:txBody>
        </p:sp>
        <p:sp>
          <p:nvSpPr>
            <p:cNvPr id="32" name="TextBox 32"/>
            <p:cNvSpPr txBox="1"/>
            <p:nvPr/>
          </p:nvSpPr>
          <p:spPr>
            <a:xfrm>
              <a:off x="0" y="-38100"/>
              <a:ext cx="796098" cy="281245"/>
            </a:xfrm>
            <a:prstGeom prst="rect">
              <a:avLst/>
            </a:prstGeom>
          </p:spPr>
          <p:txBody>
            <a:bodyPr lIns="50800" tIns="50800" rIns="50800" bIns="50800" rtlCol="0" anchor="ctr"/>
            <a:lstStyle/>
            <a:p>
              <a:pPr algn="ctr">
                <a:lnSpc>
                  <a:spcPts val="2659"/>
                </a:lnSpc>
              </a:pPr>
              <a:endParaRPr/>
            </a:p>
          </p:txBody>
        </p:sp>
      </p:grpSp>
      <p:grpSp>
        <p:nvGrpSpPr>
          <p:cNvPr id="33" name="Group 33"/>
          <p:cNvGrpSpPr/>
          <p:nvPr/>
        </p:nvGrpSpPr>
        <p:grpSpPr>
          <a:xfrm>
            <a:off x="14004497" y="5367249"/>
            <a:ext cx="3022684" cy="923190"/>
            <a:chOff x="0" y="0"/>
            <a:chExt cx="796098" cy="243145"/>
          </a:xfrm>
        </p:grpSpPr>
        <p:sp>
          <p:nvSpPr>
            <p:cNvPr id="34" name="Freeform 34"/>
            <p:cNvSpPr/>
            <p:nvPr/>
          </p:nvSpPr>
          <p:spPr>
            <a:xfrm>
              <a:off x="0" y="0"/>
              <a:ext cx="796098" cy="243145"/>
            </a:xfrm>
            <a:custGeom>
              <a:avLst/>
              <a:gdLst/>
              <a:ahLst/>
              <a:cxnLst/>
              <a:rect l="l" t="t" r="r" b="b"/>
              <a:pathLst>
                <a:path w="796098" h="243145">
                  <a:moveTo>
                    <a:pt x="97328" y="0"/>
                  </a:moveTo>
                  <a:lnTo>
                    <a:pt x="698769" y="0"/>
                  </a:lnTo>
                  <a:cubicBezTo>
                    <a:pt x="752522" y="0"/>
                    <a:pt x="796098" y="43575"/>
                    <a:pt x="796098" y="97328"/>
                  </a:cubicBezTo>
                  <a:lnTo>
                    <a:pt x="796098" y="145816"/>
                  </a:lnTo>
                  <a:cubicBezTo>
                    <a:pt x="796098" y="171629"/>
                    <a:pt x="785844" y="196385"/>
                    <a:pt x="767591" y="214638"/>
                  </a:cubicBezTo>
                  <a:cubicBezTo>
                    <a:pt x="749338" y="232891"/>
                    <a:pt x="724582" y="243145"/>
                    <a:pt x="698769" y="243145"/>
                  </a:cubicBezTo>
                  <a:lnTo>
                    <a:pt x="97328" y="243145"/>
                  </a:lnTo>
                  <a:cubicBezTo>
                    <a:pt x="71515" y="243145"/>
                    <a:pt x="46759" y="232891"/>
                    <a:pt x="28507" y="214638"/>
                  </a:cubicBezTo>
                  <a:cubicBezTo>
                    <a:pt x="10254" y="196385"/>
                    <a:pt x="0" y="171629"/>
                    <a:pt x="0" y="145816"/>
                  </a:cubicBezTo>
                  <a:lnTo>
                    <a:pt x="0" y="97328"/>
                  </a:lnTo>
                  <a:cubicBezTo>
                    <a:pt x="0" y="71515"/>
                    <a:pt x="10254" y="46759"/>
                    <a:pt x="28507" y="28507"/>
                  </a:cubicBezTo>
                  <a:cubicBezTo>
                    <a:pt x="46759" y="10254"/>
                    <a:pt x="71515" y="0"/>
                    <a:pt x="97328" y="0"/>
                  </a:cubicBezTo>
                  <a:close/>
                </a:path>
              </a:pathLst>
            </a:custGeom>
            <a:solidFill>
              <a:srgbClr val="FFFFFF"/>
            </a:solidFill>
            <a:ln w="95250" cap="rnd">
              <a:solidFill>
                <a:srgbClr val="000000"/>
              </a:solidFill>
              <a:prstDash val="solid"/>
              <a:round/>
            </a:ln>
          </p:spPr>
          <p:txBody>
            <a:bodyPr/>
            <a:lstStyle/>
            <a:p>
              <a:endParaRPr lang="en-CA"/>
            </a:p>
          </p:txBody>
        </p:sp>
        <p:sp>
          <p:nvSpPr>
            <p:cNvPr id="35" name="TextBox 35"/>
            <p:cNvSpPr txBox="1"/>
            <p:nvPr/>
          </p:nvSpPr>
          <p:spPr>
            <a:xfrm>
              <a:off x="0" y="-38100"/>
              <a:ext cx="796098" cy="281245"/>
            </a:xfrm>
            <a:prstGeom prst="rect">
              <a:avLst/>
            </a:prstGeom>
          </p:spPr>
          <p:txBody>
            <a:bodyPr lIns="50800" tIns="50800" rIns="50800" bIns="50800" rtlCol="0" anchor="ctr"/>
            <a:lstStyle/>
            <a:p>
              <a:pPr algn="ctr">
                <a:lnSpc>
                  <a:spcPts val="2659"/>
                </a:lnSpc>
              </a:pPr>
              <a:endParaRPr/>
            </a:p>
          </p:txBody>
        </p:sp>
      </p:grpSp>
      <p:sp>
        <p:nvSpPr>
          <p:cNvPr id="36" name="TextBox 36"/>
          <p:cNvSpPr txBox="1"/>
          <p:nvPr/>
        </p:nvSpPr>
        <p:spPr>
          <a:xfrm>
            <a:off x="10598633" y="1276398"/>
            <a:ext cx="2215732" cy="576453"/>
          </a:xfrm>
          <a:prstGeom prst="rect">
            <a:avLst/>
          </a:prstGeom>
        </p:spPr>
        <p:txBody>
          <a:bodyPr lIns="0" tIns="0" rIns="0" bIns="0" rtlCol="0" anchor="t">
            <a:spAutoFit/>
          </a:bodyPr>
          <a:lstStyle/>
          <a:p>
            <a:pPr algn="ctr">
              <a:lnSpc>
                <a:spcPts val="4446"/>
              </a:lnSpc>
            </a:pPr>
            <a:r>
              <a:rPr lang="en-US" sz="3800">
                <a:solidFill>
                  <a:srgbClr val="000000"/>
                </a:solidFill>
                <a:latin typeface="Bobby Jones Soft"/>
                <a:ea typeface="Bobby Jones Soft"/>
                <a:cs typeface="Bobby Jones Soft"/>
                <a:sym typeface="Bobby Jones Soft"/>
              </a:rPr>
              <a:t>NUMBER</a:t>
            </a:r>
          </a:p>
        </p:txBody>
      </p:sp>
      <p:sp>
        <p:nvSpPr>
          <p:cNvPr id="37" name="TextBox 37"/>
          <p:cNvSpPr txBox="1"/>
          <p:nvPr/>
        </p:nvSpPr>
        <p:spPr>
          <a:xfrm>
            <a:off x="14147806" y="1276398"/>
            <a:ext cx="2737982" cy="576453"/>
          </a:xfrm>
          <a:prstGeom prst="rect">
            <a:avLst/>
          </a:prstGeom>
        </p:spPr>
        <p:txBody>
          <a:bodyPr lIns="0" tIns="0" rIns="0" bIns="0" rtlCol="0" anchor="t">
            <a:spAutoFit/>
          </a:bodyPr>
          <a:lstStyle/>
          <a:p>
            <a:pPr algn="ctr">
              <a:lnSpc>
                <a:spcPts val="4445"/>
              </a:lnSpc>
            </a:pPr>
            <a:r>
              <a:rPr lang="en-US" sz="3799">
                <a:solidFill>
                  <a:srgbClr val="000000"/>
                </a:solidFill>
                <a:latin typeface="Bobby Jones Soft"/>
                <a:ea typeface="Bobby Jones Soft"/>
                <a:cs typeface="Bobby Jones Soft"/>
                <a:sym typeface="Bobby Jones Soft"/>
              </a:rPr>
              <a:t>PATTERNS</a:t>
            </a:r>
          </a:p>
        </p:txBody>
      </p:sp>
      <p:sp>
        <p:nvSpPr>
          <p:cNvPr id="38" name="TextBox 38"/>
          <p:cNvSpPr txBox="1"/>
          <p:nvPr/>
        </p:nvSpPr>
        <p:spPr>
          <a:xfrm>
            <a:off x="10245963" y="5550333"/>
            <a:ext cx="3022684" cy="576453"/>
          </a:xfrm>
          <a:prstGeom prst="rect">
            <a:avLst/>
          </a:prstGeom>
        </p:spPr>
        <p:txBody>
          <a:bodyPr lIns="0" tIns="0" rIns="0" bIns="0" rtlCol="0" anchor="t">
            <a:spAutoFit/>
          </a:bodyPr>
          <a:lstStyle/>
          <a:p>
            <a:pPr algn="ctr">
              <a:lnSpc>
                <a:spcPts val="4446"/>
              </a:lnSpc>
            </a:pPr>
            <a:r>
              <a:rPr lang="en-US" sz="3800">
                <a:solidFill>
                  <a:srgbClr val="000000"/>
                </a:solidFill>
                <a:latin typeface="Bobby Jones Soft"/>
                <a:ea typeface="Bobby Jones Soft"/>
                <a:cs typeface="Bobby Jones Soft"/>
                <a:sym typeface="Bobby Jones Soft"/>
              </a:rPr>
              <a:t>STRATEGY</a:t>
            </a:r>
          </a:p>
        </p:txBody>
      </p:sp>
      <p:sp>
        <p:nvSpPr>
          <p:cNvPr id="39" name="TextBox 39"/>
          <p:cNvSpPr txBox="1"/>
          <p:nvPr/>
        </p:nvSpPr>
        <p:spPr>
          <a:xfrm>
            <a:off x="14076631" y="5550333"/>
            <a:ext cx="2880333" cy="576453"/>
          </a:xfrm>
          <a:prstGeom prst="rect">
            <a:avLst/>
          </a:prstGeom>
        </p:spPr>
        <p:txBody>
          <a:bodyPr lIns="0" tIns="0" rIns="0" bIns="0" rtlCol="0" anchor="t">
            <a:spAutoFit/>
          </a:bodyPr>
          <a:lstStyle/>
          <a:p>
            <a:pPr algn="ctr">
              <a:lnSpc>
                <a:spcPts val="4446"/>
              </a:lnSpc>
            </a:pPr>
            <a:r>
              <a:rPr lang="en-US" sz="3800">
                <a:solidFill>
                  <a:srgbClr val="000000"/>
                </a:solidFill>
                <a:latin typeface="Bobby Jones Soft"/>
                <a:ea typeface="Bobby Jones Soft"/>
                <a:cs typeface="Bobby Jones Soft"/>
                <a:sym typeface="Bobby Jones Soft"/>
              </a:rPr>
              <a:t>CALCULATIONS</a:t>
            </a:r>
          </a:p>
        </p:txBody>
      </p:sp>
      <p:sp>
        <p:nvSpPr>
          <p:cNvPr id="40" name="Freeform 40"/>
          <p:cNvSpPr/>
          <p:nvPr/>
        </p:nvSpPr>
        <p:spPr>
          <a:xfrm>
            <a:off x="10598633" y="2226123"/>
            <a:ext cx="2505205" cy="2057400"/>
          </a:xfrm>
          <a:custGeom>
            <a:avLst/>
            <a:gdLst/>
            <a:ahLst/>
            <a:cxnLst/>
            <a:rect l="l" t="t" r="r" b="b"/>
            <a:pathLst>
              <a:path w="2505205" h="2057400">
                <a:moveTo>
                  <a:pt x="0" y="0"/>
                </a:moveTo>
                <a:lnTo>
                  <a:pt x="2505205" y="0"/>
                </a:lnTo>
                <a:lnTo>
                  <a:pt x="2505205" y="2057400"/>
                </a:lnTo>
                <a:lnTo>
                  <a:pt x="0" y="20574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
        <p:nvSpPr>
          <p:cNvPr id="41" name="Freeform 41"/>
          <p:cNvSpPr/>
          <p:nvPr/>
        </p:nvSpPr>
        <p:spPr>
          <a:xfrm>
            <a:off x="14263236" y="6554228"/>
            <a:ext cx="2505205" cy="2057400"/>
          </a:xfrm>
          <a:custGeom>
            <a:avLst/>
            <a:gdLst/>
            <a:ahLst/>
            <a:cxnLst/>
            <a:rect l="l" t="t" r="r" b="b"/>
            <a:pathLst>
              <a:path w="2505205" h="2057400">
                <a:moveTo>
                  <a:pt x="0" y="0"/>
                </a:moveTo>
                <a:lnTo>
                  <a:pt x="2505206" y="0"/>
                </a:lnTo>
                <a:lnTo>
                  <a:pt x="2505206" y="2057400"/>
                </a:lnTo>
                <a:lnTo>
                  <a:pt x="0" y="20574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
        <p:nvSpPr>
          <p:cNvPr id="42" name="TextBox 42"/>
          <p:cNvSpPr txBox="1"/>
          <p:nvPr/>
        </p:nvSpPr>
        <p:spPr>
          <a:xfrm>
            <a:off x="1976763" y="3880054"/>
            <a:ext cx="6191972" cy="2930056"/>
          </a:xfrm>
          <a:prstGeom prst="rect">
            <a:avLst/>
          </a:prstGeom>
        </p:spPr>
        <p:txBody>
          <a:bodyPr lIns="0" tIns="0" rIns="0" bIns="0" rtlCol="0" anchor="t">
            <a:spAutoFit/>
          </a:bodyPr>
          <a:lstStyle/>
          <a:p>
            <a:pPr algn="ctr">
              <a:lnSpc>
                <a:spcPts val="7655"/>
              </a:lnSpc>
            </a:pPr>
            <a:r>
              <a:rPr lang="en-US" sz="6543">
                <a:solidFill>
                  <a:srgbClr val="000000"/>
                </a:solidFill>
                <a:latin typeface="Bobby Jones Soft"/>
                <a:ea typeface="Bobby Jones Soft"/>
                <a:cs typeface="Bobby Jones Soft"/>
                <a:sym typeface="Bobby Jones Soft"/>
              </a:rPr>
              <a:t>MAGIC SQUARE PUZZLE FROM CHINA</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208921" y="3648642"/>
            <a:ext cx="2057400" cy="2057400"/>
          </a:xfrm>
          <a:custGeom>
            <a:avLst/>
            <a:gdLst/>
            <a:ahLst/>
            <a:cxnLst/>
            <a:rect l="l" t="t" r="r" b="b"/>
            <a:pathLst>
              <a:path w="2057400" h="2057400">
                <a:moveTo>
                  <a:pt x="0" y="0"/>
                </a:moveTo>
                <a:lnTo>
                  <a:pt x="2057400" y="0"/>
                </a:lnTo>
                <a:lnTo>
                  <a:pt x="2057400"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3" name="Freeform 3"/>
          <p:cNvSpPr/>
          <p:nvPr/>
        </p:nvSpPr>
        <p:spPr>
          <a:xfrm>
            <a:off x="5453842" y="3648642"/>
            <a:ext cx="2057400" cy="2057400"/>
          </a:xfrm>
          <a:custGeom>
            <a:avLst/>
            <a:gdLst/>
            <a:ahLst/>
            <a:cxnLst/>
            <a:rect l="l" t="t" r="r" b="b"/>
            <a:pathLst>
              <a:path w="2057400" h="2057400">
                <a:moveTo>
                  <a:pt x="0" y="0"/>
                </a:moveTo>
                <a:lnTo>
                  <a:pt x="2057400" y="0"/>
                </a:lnTo>
                <a:lnTo>
                  <a:pt x="2057400"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4" name="Freeform 4"/>
          <p:cNvSpPr/>
          <p:nvPr/>
        </p:nvSpPr>
        <p:spPr>
          <a:xfrm>
            <a:off x="5453842" y="6247626"/>
            <a:ext cx="2057400" cy="2057400"/>
          </a:xfrm>
          <a:custGeom>
            <a:avLst/>
            <a:gdLst/>
            <a:ahLst/>
            <a:cxnLst/>
            <a:rect l="l" t="t" r="r" b="b"/>
            <a:pathLst>
              <a:path w="2057400" h="2057400">
                <a:moveTo>
                  <a:pt x="0" y="0"/>
                </a:moveTo>
                <a:lnTo>
                  <a:pt x="2057400" y="0"/>
                </a:lnTo>
                <a:lnTo>
                  <a:pt x="2057400"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5" name="Freeform 5"/>
          <p:cNvSpPr/>
          <p:nvPr/>
        </p:nvSpPr>
        <p:spPr>
          <a:xfrm>
            <a:off x="10964000" y="3648642"/>
            <a:ext cx="2057400" cy="2057400"/>
          </a:xfrm>
          <a:custGeom>
            <a:avLst/>
            <a:gdLst/>
            <a:ahLst/>
            <a:cxnLst/>
            <a:rect l="l" t="t" r="r" b="b"/>
            <a:pathLst>
              <a:path w="2057400" h="2057400">
                <a:moveTo>
                  <a:pt x="0" y="0"/>
                </a:moveTo>
                <a:lnTo>
                  <a:pt x="2057400" y="0"/>
                </a:lnTo>
                <a:lnTo>
                  <a:pt x="2057400"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6" name="Freeform 6"/>
          <p:cNvSpPr/>
          <p:nvPr/>
        </p:nvSpPr>
        <p:spPr>
          <a:xfrm>
            <a:off x="8208921" y="6247626"/>
            <a:ext cx="2057400" cy="2057400"/>
          </a:xfrm>
          <a:custGeom>
            <a:avLst/>
            <a:gdLst/>
            <a:ahLst/>
            <a:cxnLst/>
            <a:rect l="l" t="t" r="r" b="b"/>
            <a:pathLst>
              <a:path w="2057400" h="2057400">
                <a:moveTo>
                  <a:pt x="0" y="0"/>
                </a:moveTo>
                <a:lnTo>
                  <a:pt x="2057400" y="0"/>
                </a:lnTo>
                <a:lnTo>
                  <a:pt x="2057400"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7" name="Freeform 7"/>
          <p:cNvSpPr/>
          <p:nvPr/>
        </p:nvSpPr>
        <p:spPr>
          <a:xfrm>
            <a:off x="10983050" y="6247626"/>
            <a:ext cx="2057400" cy="2057400"/>
          </a:xfrm>
          <a:custGeom>
            <a:avLst/>
            <a:gdLst/>
            <a:ahLst/>
            <a:cxnLst/>
            <a:rect l="l" t="t" r="r" b="b"/>
            <a:pathLst>
              <a:path w="2057400" h="2057400">
                <a:moveTo>
                  <a:pt x="0" y="0"/>
                </a:moveTo>
                <a:lnTo>
                  <a:pt x="2057400" y="0"/>
                </a:lnTo>
                <a:lnTo>
                  <a:pt x="2057400"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8" name="AutoShape 8"/>
          <p:cNvSpPr/>
          <p:nvPr/>
        </p:nvSpPr>
        <p:spPr>
          <a:xfrm flipH="1">
            <a:off x="10266321" y="7276326"/>
            <a:ext cx="716729" cy="0"/>
          </a:xfrm>
          <a:prstGeom prst="line">
            <a:avLst/>
          </a:prstGeom>
          <a:ln w="38100" cap="flat">
            <a:solidFill>
              <a:srgbClr val="000000"/>
            </a:solidFill>
            <a:prstDash val="solid"/>
            <a:headEnd type="none" w="sm" len="sm"/>
            <a:tailEnd type="none" w="sm" len="sm"/>
          </a:ln>
        </p:spPr>
        <p:txBody>
          <a:bodyPr/>
          <a:lstStyle/>
          <a:p>
            <a:endParaRPr lang="en-CA"/>
          </a:p>
        </p:txBody>
      </p:sp>
      <p:sp>
        <p:nvSpPr>
          <p:cNvPr id="9" name="Freeform 9"/>
          <p:cNvSpPr/>
          <p:nvPr/>
        </p:nvSpPr>
        <p:spPr>
          <a:xfrm>
            <a:off x="16474158" y="5363142"/>
            <a:ext cx="1570284" cy="1570284"/>
          </a:xfrm>
          <a:custGeom>
            <a:avLst/>
            <a:gdLst/>
            <a:ahLst/>
            <a:cxnLst/>
            <a:rect l="l" t="t" r="r" b="b"/>
            <a:pathLst>
              <a:path w="1570284" h="1570284">
                <a:moveTo>
                  <a:pt x="0" y="0"/>
                </a:moveTo>
                <a:lnTo>
                  <a:pt x="1570284" y="0"/>
                </a:lnTo>
                <a:lnTo>
                  <a:pt x="1570284" y="1570284"/>
                </a:lnTo>
                <a:lnTo>
                  <a:pt x="0" y="15702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10" name="Freeform 10"/>
          <p:cNvSpPr/>
          <p:nvPr/>
        </p:nvSpPr>
        <p:spPr>
          <a:xfrm>
            <a:off x="16474158" y="8503710"/>
            <a:ext cx="1570284" cy="1570284"/>
          </a:xfrm>
          <a:custGeom>
            <a:avLst/>
            <a:gdLst/>
            <a:ahLst/>
            <a:cxnLst/>
            <a:rect l="l" t="t" r="r" b="b"/>
            <a:pathLst>
              <a:path w="1570284" h="1570284">
                <a:moveTo>
                  <a:pt x="0" y="0"/>
                </a:moveTo>
                <a:lnTo>
                  <a:pt x="1570284" y="0"/>
                </a:lnTo>
                <a:lnTo>
                  <a:pt x="1570284" y="1570284"/>
                </a:lnTo>
                <a:lnTo>
                  <a:pt x="0" y="15702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11" name="Freeform 11"/>
          <p:cNvSpPr/>
          <p:nvPr/>
        </p:nvSpPr>
        <p:spPr>
          <a:xfrm>
            <a:off x="16474158" y="6933426"/>
            <a:ext cx="1570284" cy="1570284"/>
          </a:xfrm>
          <a:custGeom>
            <a:avLst/>
            <a:gdLst/>
            <a:ahLst/>
            <a:cxnLst/>
            <a:rect l="l" t="t" r="r" b="b"/>
            <a:pathLst>
              <a:path w="1570284" h="1570284">
                <a:moveTo>
                  <a:pt x="0" y="0"/>
                </a:moveTo>
                <a:lnTo>
                  <a:pt x="1570284" y="0"/>
                </a:lnTo>
                <a:lnTo>
                  <a:pt x="1570284" y="1570284"/>
                </a:lnTo>
                <a:lnTo>
                  <a:pt x="0" y="15702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12" name="Freeform 12"/>
          <p:cNvSpPr/>
          <p:nvPr/>
        </p:nvSpPr>
        <p:spPr>
          <a:xfrm>
            <a:off x="16469450" y="3792858"/>
            <a:ext cx="1570284" cy="1570284"/>
          </a:xfrm>
          <a:custGeom>
            <a:avLst/>
            <a:gdLst/>
            <a:ahLst/>
            <a:cxnLst/>
            <a:rect l="l" t="t" r="r" b="b"/>
            <a:pathLst>
              <a:path w="1570284" h="1570284">
                <a:moveTo>
                  <a:pt x="0" y="0"/>
                </a:moveTo>
                <a:lnTo>
                  <a:pt x="1570284" y="0"/>
                </a:lnTo>
                <a:lnTo>
                  <a:pt x="1570284" y="1570284"/>
                </a:lnTo>
                <a:lnTo>
                  <a:pt x="0" y="15702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13" name="Freeform 13"/>
          <p:cNvSpPr/>
          <p:nvPr/>
        </p:nvSpPr>
        <p:spPr>
          <a:xfrm>
            <a:off x="16474158" y="2222574"/>
            <a:ext cx="1570284" cy="1570284"/>
          </a:xfrm>
          <a:custGeom>
            <a:avLst/>
            <a:gdLst/>
            <a:ahLst/>
            <a:cxnLst/>
            <a:rect l="l" t="t" r="r" b="b"/>
            <a:pathLst>
              <a:path w="1570284" h="1570284">
                <a:moveTo>
                  <a:pt x="0" y="0"/>
                </a:moveTo>
                <a:lnTo>
                  <a:pt x="1570284" y="0"/>
                </a:lnTo>
                <a:lnTo>
                  <a:pt x="1570284" y="1570284"/>
                </a:lnTo>
                <a:lnTo>
                  <a:pt x="0" y="15702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14" name="Freeform 14"/>
          <p:cNvSpPr/>
          <p:nvPr/>
        </p:nvSpPr>
        <p:spPr>
          <a:xfrm>
            <a:off x="16474158" y="652289"/>
            <a:ext cx="1570284" cy="1570284"/>
          </a:xfrm>
          <a:custGeom>
            <a:avLst/>
            <a:gdLst/>
            <a:ahLst/>
            <a:cxnLst/>
            <a:rect l="l" t="t" r="r" b="b"/>
            <a:pathLst>
              <a:path w="1570284" h="1570284">
                <a:moveTo>
                  <a:pt x="0" y="0"/>
                </a:moveTo>
                <a:lnTo>
                  <a:pt x="1570284" y="0"/>
                </a:lnTo>
                <a:lnTo>
                  <a:pt x="1570284" y="1570285"/>
                </a:lnTo>
                <a:lnTo>
                  <a:pt x="0" y="15702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15" name="TextBox 15"/>
          <p:cNvSpPr txBox="1"/>
          <p:nvPr/>
        </p:nvSpPr>
        <p:spPr>
          <a:xfrm>
            <a:off x="17092851" y="923925"/>
            <a:ext cx="332899" cy="953136"/>
          </a:xfrm>
          <a:prstGeom prst="rect">
            <a:avLst/>
          </a:prstGeom>
        </p:spPr>
        <p:txBody>
          <a:bodyPr lIns="0" tIns="0" rIns="0" bIns="0" rtlCol="0" anchor="t">
            <a:spAutoFit/>
          </a:bodyPr>
          <a:lstStyle/>
          <a:p>
            <a:pPr algn="ctr">
              <a:lnSpc>
                <a:spcPts val="7839"/>
              </a:lnSpc>
            </a:pPr>
            <a:r>
              <a:rPr lang="en-US" sz="5599" b="1">
                <a:solidFill>
                  <a:srgbClr val="000000"/>
                </a:solidFill>
                <a:latin typeface="Playpen Sans Semi-Bold"/>
                <a:ea typeface="Playpen Sans Semi-Bold"/>
                <a:cs typeface="Playpen Sans Semi-Bold"/>
                <a:sym typeface="Playpen Sans Semi-Bold"/>
              </a:rPr>
              <a:t>1</a:t>
            </a:r>
          </a:p>
        </p:txBody>
      </p:sp>
      <p:sp>
        <p:nvSpPr>
          <p:cNvPr id="16" name="TextBox 16"/>
          <p:cNvSpPr txBox="1"/>
          <p:nvPr/>
        </p:nvSpPr>
        <p:spPr>
          <a:xfrm>
            <a:off x="17008912" y="2478760"/>
            <a:ext cx="500777" cy="953136"/>
          </a:xfrm>
          <a:prstGeom prst="rect">
            <a:avLst/>
          </a:prstGeom>
        </p:spPr>
        <p:txBody>
          <a:bodyPr lIns="0" tIns="0" rIns="0" bIns="0" rtlCol="0" anchor="t">
            <a:spAutoFit/>
          </a:bodyPr>
          <a:lstStyle/>
          <a:p>
            <a:pPr algn="ctr">
              <a:lnSpc>
                <a:spcPts val="7839"/>
              </a:lnSpc>
            </a:pPr>
            <a:r>
              <a:rPr lang="en-US" sz="5599" b="1">
                <a:solidFill>
                  <a:srgbClr val="000000"/>
                </a:solidFill>
                <a:latin typeface="Playpen Sans Semi-Bold"/>
                <a:ea typeface="Playpen Sans Semi-Bold"/>
                <a:cs typeface="Playpen Sans Semi-Bold"/>
                <a:sym typeface="Playpen Sans Semi-Bold"/>
              </a:rPr>
              <a:t>2</a:t>
            </a:r>
          </a:p>
        </p:txBody>
      </p:sp>
      <p:sp>
        <p:nvSpPr>
          <p:cNvPr id="17" name="TextBox 17"/>
          <p:cNvSpPr txBox="1"/>
          <p:nvPr/>
        </p:nvSpPr>
        <p:spPr>
          <a:xfrm>
            <a:off x="17025640" y="4050033"/>
            <a:ext cx="467320" cy="953136"/>
          </a:xfrm>
          <a:prstGeom prst="rect">
            <a:avLst/>
          </a:prstGeom>
        </p:spPr>
        <p:txBody>
          <a:bodyPr lIns="0" tIns="0" rIns="0" bIns="0" rtlCol="0" anchor="t">
            <a:spAutoFit/>
          </a:bodyPr>
          <a:lstStyle/>
          <a:p>
            <a:pPr algn="ctr">
              <a:lnSpc>
                <a:spcPts val="7839"/>
              </a:lnSpc>
            </a:pPr>
            <a:r>
              <a:rPr lang="en-US" sz="5599" b="1">
                <a:solidFill>
                  <a:srgbClr val="000000"/>
                </a:solidFill>
                <a:latin typeface="Playpen Sans Semi-Bold"/>
                <a:ea typeface="Playpen Sans Semi-Bold"/>
                <a:cs typeface="Playpen Sans Semi-Bold"/>
                <a:sym typeface="Playpen Sans Semi-Bold"/>
              </a:rPr>
              <a:t>3</a:t>
            </a:r>
          </a:p>
        </p:txBody>
      </p:sp>
      <p:sp>
        <p:nvSpPr>
          <p:cNvPr id="18" name="TextBox 18"/>
          <p:cNvSpPr txBox="1"/>
          <p:nvPr/>
        </p:nvSpPr>
        <p:spPr>
          <a:xfrm>
            <a:off x="17036355" y="5601267"/>
            <a:ext cx="479346" cy="953136"/>
          </a:xfrm>
          <a:prstGeom prst="rect">
            <a:avLst/>
          </a:prstGeom>
        </p:spPr>
        <p:txBody>
          <a:bodyPr lIns="0" tIns="0" rIns="0" bIns="0" rtlCol="0" anchor="t">
            <a:spAutoFit/>
          </a:bodyPr>
          <a:lstStyle/>
          <a:p>
            <a:pPr algn="ctr">
              <a:lnSpc>
                <a:spcPts val="7839"/>
              </a:lnSpc>
            </a:pPr>
            <a:r>
              <a:rPr lang="en-US" sz="5599" b="1">
                <a:solidFill>
                  <a:srgbClr val="000000"/>
                </a:solidFill>
                <a:latin typeface="Playpen Sans Semi-Bold"/>
                <a:ea typeface="Playpen Sans Semi-Bold"/>
                <a:cs typeface="Playpen Sans Semi-Bold"/>
                <a:sym typeface="Playpen Sans Semi-Bold"/>
              </a:rPr>
              <a:t>4</a:t>
            </a:r>
          </a:p>
        </p:txBody>
      </p:sp>
      <p:sp>
        <p:nvSpPr>
          <p:cNvPr id="19" name="TextBox 19"/>
          <p:cNvSpPr txBox="1"/>
          <p:nvPr/>
        </p:nvSpPr>
        <p:spPr>
          <a:xfrm>
            <a:off x="17048083" y="7171551"/>
            <a:ext cx="455890" cy="953136"/>
          </a:xfrm>
          <a:prstGeom prst="rect">
            <a:avLst/>
          </a:prstGeom>
        </p:spPr>
        <p:txBody>
          <a:bodyPr lIns="0" tIns="0" rIns="0" bIns="0" rtlCol="0" anchor="t">
            <a:spAutoFit/>
          </a:bodyPr>
          <a:lstStyle/>
          <a:p>
            <a:pPr algn="ctr">
              <a:lnSpc>
                <a:spcPts val="7839"/>
              </a:lnSpc>
            </a:pPr>
            <a:r>
              <a:rPr lang="en-US" sz="5599" b="1">
                <a:solidFill>
                  <a:srgbClr val="000000"/>
                </a:solidFill>
                <a:latin typeface="Playpen Sans Semi-Bold"/>
                <a:ea typeface="Playpen Sans Semi-Bold"/>
                <a:cs typeface="Playpen Sans Semi-Bold"/>
                <a:sym typeface="Playpen Sans Semi-Bold"/>
              </a:rPr>
              <a:t>5</a:t>
            </a:r>
          </a:p>
        </p:txBody>
      </p:sp>
      <p:sp>
        <p:nvSpPr>
          <p:cNvPr id="20" name="TextBox 20"/>
          <p:cNvSpPr txBox="1"/>
          <p:nvPr/>
        </p:nvSpPr>
        <p:spPr>
          <a:xfrm>
            <a:off x="17037725" y="8729344"/>
            <a:ext cx="500062" cy="953136"/>
          </a:xfrm>
          <a:prstGeom prst="rect">
            <a:avLst/>
          </a:prstGeom>
        </p:spPr>
        <p:txBody>
          <a:bodyPr lIns="0" tIns="0" rIns="0" bIns="0" rtlCol="0" anchor="t">
            <a:spAutoFit/>
          </a:bodyPr>
          <a:lstStyle/>
          <a:p>
            <a:pPr algn="ctr">
              <a:lnSpc>
                <a:spcPts val="7839"/>
              </a:lnSpc>
            </a:pPr>
            <a:r>
              <a:rPr lang="en-US" sz="5599" b="1">
                <a:solidFill>
                  <a:srgbClr val="000000"/>
                </a:solidFill>
                <a:latin typeface="Playpen Sans Semi-Bold"/>
                <a:ea typeface="Playpen Sans Semi-Bold"/>
                <a:cs typeface="Playpen Sans Semi-Bold"/>
                <a:sym typeface="Playpen Sans Semi-Bold"/>
              </a:rPr>
              <a:t>6</a:t>
            </a:r>
          </a:p>
        </p:txBody>
      </p:sp>
      <p:sp>
        <p:nvSpPr>
          <p:cNvPr id="21" name="TextBox 21"/>
          <p:cNvSpPr txBox="1"/>
          <p:nvPr/>
        </p:nvSpPr>
        <p:spPr>
          <a:xfrm>
            <a:off x="1446198" y="499889"/>
            <a:ext cx="2897624" cy="1195070"/>
          </a:xfrm>
          <a:prstGeom prst="rect">
            <a:avLst/>
          </a:prstGeom>
        </p:spPr>
        <p:txBody>
          <a:bodyPr lIns="0" tIns="0" rIns="0" bIns="0" rtlCol="0" anchor="t">
            <a:spAutoFit/>
          </a:bodyPr>
          <a:lstStyle/>
          <a:p>
            <a:pPr algn="ctr">
              <a:lnSpc>
                <a:spcPts val="4480"/>
              </a:lnSpc>
            </a:pPr>
            <a:r>
              <a:rPr lang="en-US" sz="3200" b="1">
                <a:solidFill>
                  <a:srgbClr val="000000"/>
                </a:solidFill>
                <a:latin typeface="TheSansB 2 Semi-Bold"/>
                <a:ea typeface="TheSansB 2 Semi-Bold"/>
                <a:cs typeface="TheSansB 2 Semi-Bold"/>
                <a:sym typeface="TheSansB 2 Semi-Bold"/>
              </a:rPr>
              <a:t>Magic Square</a:t>
            </a:r>
          </a:p>
          <a:p>
            <a:pPr algn="ctr">
              <a:lnSpc>
                <a:spcPts val="4480"/>
              </a:lnSpc>
            </a:pPr>
            <a:r>
              <a:rPr lang="en-US" sz="3200" b="1">
                <a:solidFill>
                  <a:srgbClr val="000000"/>
                </a:solidFill>
                <a:latin typeface="TheSansB 2 Semi-Bold"/>
                <a:ea typeface="TheSansB 2 Semi-Bold"/>
                <a:cs typeface="TheSansB 2 Semi-Bold"/>
                <a:sym typeface="TheSansB 2 Semi-Bold"/>
              </a:rPr>
              <a:t> (Addition to 15)</a:t>
            </a:r>
          </a:p>
        </p:txBody>
      </p:sp>
      <p:sp>
        <p:nvSpPr>
          <p:cNvPr id="22" name="Freeform 22"/>
          <p:cNvSpPr/>
          <p:nvPr/>
        </p:nvSpPr>
        <p:spPr>
          <a:xfrm>
            <a:off x="10964000" y="1028700"/>
            <a:ext cx="2057400" cy="2057400"/>
          </a:xfrm>
          <a:custGeom>
            <a:avLst/>
            <a:gdLst/>
            <a:ahLst/>
            <a:cxnLst/>
            <a:rect l="l" t="t" r="r" b="b"/>
            <a:pathLst>
              <a:path w="2057400" h="2057400">
                <a:moveTo>
                  <a:pt x="0" y="0"/>
                </a:moveTo>
                <a:lnTo>
                  <a:pt x="2057400" y="0"/>
                </a:lnTo>
                <a:lnTo>
                  <a:pt x="2057400"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23" name="Freeform 23"/>
          <p:cNvSpPr/>
          <p:nvPr/>
        </p:nvSpPr>
        <p:spPr>
          <a:xfrm>
            <a:off x="8208921" y="1028700"/>
            <a:ext cx="2057400" cy="2057400"/>
          </a:xfrm>
          <a:custGeom>
            <a:avLst/>
            <a:gdLst/>
            <a:ahLst/>
            <a:cxnLst/>
            <a:rect l="l" t="t" r="r" b="b"/>
            <a:pathLst>
              <a:path w="2057400" h="2057400">
                <a:moveTo>
                  <a:pt x="0" y="0"/>
                </a:moveTo>
                <a:lnTo>
                  <a:pt x="2057400" y="0"/>
                </a:lnTo>
                <a:lnTo>
                  <a:pt x="2057400"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24" name="Freeform 24"/>
          <p:cNvSpPr/>
          <p:nvPr/>
        </p:nvSpPr>
        <p:spPr>
          <a:xfrm>
            <a:off x="5453842" y="1028700"/>
            <a:ext cx="2057400" cy="2057400"/>
          </a:xfrm>
          <a:custGeom>
            <a:avLst/>
            <a:gdLst/>
            <a:ahLst/>
            <a:cxnLst/>
            <a:rect l="l" t="t" r="r" b="b"/>
            <a:pathLst>
              <a:path w="2057400" h="2057400">
                <a:moveTo>
                  <a:pt x="0" y="0"/>
                </a:moveTo>
                <a:lnTo>
                  <a:pt x="2057400" y="0"/>
                </a:lnTo>
                <a:lnTo>
                  <a:pt x="2057400"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25" name="AutoShape 25"/>
          <p:cNvSpPr/>
          <p:nvPr/>
        </p:nvSpPr>
        <p:spPr>
          <a:xfrm flipH="1">
            <a:off x="7511242" y="7276326"/>
            <a:ext cx="697679" cy="0"/>
          </a:xfrm>
          <a:prstGeom prst="line">
            <a:avLst/>
          </a:prstGeom>
          <a:ln w="38100" cap="flat">
            <a:solidFill>
              <a:srgbClr val="000000"/>
            </a:solidFill>
            <a:prstDash val="solid"/>
            <a:headEnd type="none" w="sm" len="sm"/>
            <a:tailEnd type="none" w="sm" len="sm"/>
          </a:ln>
        </p:spPr>
        <p:txBody>
          <a:bodyPr/>
          <a:lstStyle/>
          <a:p>
            <a:endParaRPr lang="en-CA"/>
          </a:p>
        </p:txBody>
      </p:sp>
      <p:sp>
        <p:nvSpPr>
          <p:cNvPr id="26" name="AutoShape 26"/>
          <p:cNvSpPr/>
          <p:nvPr/>
        </p:nvSpPr>
        <p:spPr>
          <a:xfrm flipH="1">
            <a:off x="7511242" y="4558950"/>
            <a:ext cx="697679" cy="0"/>
          </a:xfrm>
          <a:prstGeom prst="line">
            <a:avLst/>
          </a:prstGeom>
          <a:ln w="38100" cap="flat">
            <a:solidFill>
              <a:srgbClr val="000000"/>
            </a:solidFill>
            <a:prstDash val="solid"/>
            <a:headEnd type="none" w="sm" len="sm"/>
            <a:tailEnd type="none" w="sm" len="sm"/>
          </a:ln>
        </p:spPr>
        <p:txBody>
          <a:bodyPr/>
          <a:lstStyle/>
          <a:p>
            <a:endParaRPr lang="en-CA"/>
          </a:p>
        </p:txBody>
      </p:sp>
      <p:sp>
        <p:nvSpPr>
          <p:cNvPr id="27" name="AutoShape 27"/>
          <p:cNvSpPr/>
          <p:nvPr/>
        </p:nvSpPr>
        <p:spPr>
          <a:xfrm flipH="1">
            <a:off x="7511242" y="2057400"/>
            <a:ext cx="697679" cy="0"/>
          </a:xfrm>
          <a:prstGeom prst="line">
            <a:avLst/>
          </a:prstGeom>
          <a:ln w="38100" cap="flat">
            <a:solidFill>
              <a:srgbClr val="000000"/>
            </a:solidFill>
            <a:prstDash val="solid"/>
            <a:headEnd type="none" w="sm" len="sm"/>
            <a:tailEnd type="none" w="sm" len="sm"/>
          </a:ln>
        </p:spPr>
        <p:txBody>
          <a:bodyPr/>
          <a:lstStyle/>
          <a:p>
            <a:endParaRPr lang="en-CA"/>
          </a:p>
        </p:txBody>
      </p:sp>
      <p:sp>
        <p:nvSpPr>
          <p:cNvPr id="28" name="AutoShape 28"/>
          <p:cNvSpPr/>
          <p:nvPr/>
        </p:nvSpPr>
        <p:spPr>
          <a:xfrm flipH="1">
            <a:off x="10266321" y="2076450"/>
            <a:ext cx="697679" cy="0"/>
          </a:xfrm>
          <a:prstGeom prst="line">
            <a:avLst/>
          </a:prstGeom>
          <a:ln w="38100" cap="flat">
            <a:solidFill>
              <a:srgbClr val="000000"/>
            </a:solidFill>
            <a:prstDash val="solid"/>
            <a:headEnd type="none" w="sm" len="sm"/>
            <a:tailEnd type="none" w="sm" len="sm"/>
          </a:ln>
        </p:spPr>
        <p:txBody>
          <a:bodyPr/>
          <a:lstStyle/>
          <a:p>
            <a:endParaRPr lang="en-CA"/>
          </a:p>
        </p:txBody>
      </p:sp>
      <p:sp>
        <p:nvSpPr>
          <p:cNvPr id="29" name="AutoShape 29"/>
          <p:cNvSpPr/>
          <p:nvPr/>
        </p:nvSpPr>
        <p:spPr>
          <a:xfrm flipH="1">
            <a:off x="10266321" y="4578988"/>
            <a:ext cx="697679" cy="0"/>
          </a:xfrm>
          <a:prstGeom prst="line">
            <a:avLst/>
          </a:prstGeom>
          <a:ln w="38100" cap="flat">
            <a:solidFill>
              <a:srgbClr val="000000"/>
            </a:solidFill>
            <a:prstDash val="solid"/>
            <a:headEnd type="none" w="sm" len="sm"/>
            <a:tailEnd type="none" w="sm" len="sm"/>
          </a:ln>
        </p:spPr>
        <p:txBody>
          <a:bodyPr/>
          <a:lstStyle/>
          <a:p>
            <a:endParaRPr lang="en-CA"/>
          </a:p>
        </p:txBody>
      </p:sp>
      <p:sp>
        <p:nvSpPr>
          <p:cNvPr id="30" name="AutoShape 30"/>
          <p:cNvSpPr/>
          <p:nvPr/>
        </p:nvSpPr>
        <p:spPr>
          <a:xfrm flipH="1" flipV="1">
            <a:off x="11992700" y="5706042"/>
            <a:ext cx="19050" cy="541584"/>
          </a:xfrm>
          <a:prstGeom prst="line">
            <a:avLst/>
          </a:prstGeom>
          <a:ln w="38100" cap="flat">
            <a:solidFill>
              <a:srgbClr val="000000"/>
            </a:solidFill>
            <a:prstDash val="solid"/>
            <a:headEnd type="none" w="sm" len="sm"/>
            <a:tailEnd type="none" w="sm" len="sm"/>
          </a:ln>
        </p:spPr>
        <p:txBody>
          <a:bodyPr/>
          <a:lstStyle/>
          <a:p>
            <a:endParaRPr lang="en-CA"/>
          </a:p>
        </p:txBody>
      </p:sp>
      <p:sp>
        <p:nvSpPr>
          <p:cNvPr id="31" name="AutoShape 31"/>
          <p:cNvSpPr/>
          <p:nvPr/>
        </p:nvSpPr>
        <p:spPr>
          <a:xfrm flipV="1">
            <a:off x="11992700" y="3086100"/>
            <a:ext cx="0" cy="562542"/>
          </a:xfrm>
          <a:prstGeom prst="line">
            <a:avLst/>
          </a:prstGeom>
          <a:ln w="38100" cap="flat">
            <a:solidFill>
              <a:srgbClr val="000000"/>
            </a:solidFill>
            <a:prstDash val="solid"/>
            <a:headEnd type="none" w="sm" len="sm"/>
            <a:tailEnd type="none" w="sm" len="sm"/>
          </a:ln>
        </p:spPr>
        <p:txBody>
          <a:bodyPr/>
          <a:lstStyle/>
          <a:p>
            <a:endParaRPr lang="en-CA"/>
          </a:p>
        </p:txBody>
      </p:sp>
      <p:sp>
        <p:nvSpPr>
          <p:cNvPr id="32" name="AutoShape 32"/>
          <p:cNvSpPr/>
          <p:nvPr/>
        </p:nvSpPr>
        <p:spPr>
          <a:xfrm flipV="1">
            <a:off x="9256671" y="3086100"/>
            <a:ext cx="0" cy="562542"/>
          </a:xfrm>
          <a:prstGeom prst="line">
            <a:avLst/>
          </a:prstGeom>
          <a:ln w="38100" cap="flat">
            <a:solidFill>
              <a:srgbClr val="000000"/>
            </a:solidFill>
            <a:prstDash val="solid"/>
            <a:headEnd type="none" w="sm" len="sm"/>
            <a:tailEnd type="none" w="sm" len="sm"/>
          </a:ln>
        </p:spPr>
        <p:txBody>
          <a:bodyPr/>
          <a:lstStyle/>
          <a:p>
            <a:endParaRPr lang="en-CA"/>
          </a:p>
        </p:txBody>
      </p:sp>
      <p:sp>
        <p:nvSpPr>
          <p:cNvPr id="33" name="AutoShape 33"/>
          <p:cNvSpPr/>
          <p:nvPr/>
        </p:nvSpPr>
        <p:spPr>
          <a:xfrm flipV="1">
            <a:off x="6520642" y="3086100"/>
            <a:ext cx="0" cy="562542"/>
          </a:xfrm>
          <a:prstGeom prst="line">
            <a:avLst/>
          </a:prstGeom>
          <a:ln w="38100" cap="flat">
            <a:solidFill>
              <a:srgbClr val="000000"/>
            </a:solidFill>
            <a:prstDash val="solid"/>
            <a:headEnd type="none" w="sm" len="sm"/>
            <a:tailEnd type="none" w="sm" len="sm"/>
          </a:ln>
        </p:spPr>
        <p:txBody>
          <a:bodyPr/>
          <a:lstStyle/>
          <a:p>
            <a:endParaRPr lang="en-CA"/>
          </a:p>
        </p:txBody>
      </p:sp>
      <p:sp>
        <p:nvSpPr>
          <p:cNvPr id="34" name="AutoShape 34"/>
          <p:cNvSpPr/>
          <p:nvPr/>
        </p:nvSpPr>
        <p:spPr>
          <a:xfrm flipV="1">
            <a:off x="6463492" y="5706042"/>
            <a:ext cx="0" cy="562542"/>
          </a:xfrm>
          <a:prstGeom prst="line">
            <a:avLst/>
          </a:prstGeom>
          <a:ln w="38100" cap="flat">
            <a:solidFill>
              <a:srgbClr val="000000"/>
            </a:solidFill>
            <a:prstDash val="solid"/>
            <a:headEnd type="none" w="sm" len="sm"/>
            <a:tailEnd type="none" w="sm" len="sm"/>
          </a:ln>
        </p:spPr>
        <p:txBody>
          <a:bodyPr/>
          <a:lstStyle/>
          <a:p>
            <a:endParaRPr lang="en-CA"/>
          </a:p>
        </p:txBody>
      </p:sp>
      <p:sp>
        <p:nvSpPr>
          <p:cNvPr id="35" name="AutoShape 35"/>
          <p:cNvSpPr/>
          <p:nvPr/>
        </p:nvSpPr>
        <p:spPr>
          <a:xfrm flipV="1">
            <a:off x="9256671" y="5706042"/>
            <a:ext cx="0" cy="562542"/>
          </a:xfrm>
          <a:prstGeom prst="line">
            <a:avLst/>
          </a:prstGeom>
          <a:ln w="38100" cap="flat">
            <a:solidFill>
              <a:srgbClr val="000000"/>
            </a:solidFill>
            <a:prstDash val="solid"/>
            <a:headEnd type="none" w="sm" len="sm"/>
            <a:tailEnd type="none" w="sm" len="sm"/>
          </a:ln>
        </p:spPr>
        <p:txBody>
          <a:bodyPr/>
          <a:lstStyle/>
          <a:p>
            <a:endParaRPr lang="en-CA"/>
          </a:p>
        </p:txBody>
      </p:sp>
      <p:sp>
        <p:nvSpPr>
          <p:cNvPr id="36" name="AutoShape 36"/>
          <p:cNvSpPr/>
          <p:nvPr/>
        </p:nvSpPr>
        <p:spPr>
          <a:xfrm flipH="1" flipV="1">
            <a:off x="9977275" y="5332026"/>
            <a:ext cx="1294832" cy="1222377"/>
          </a:xfrm>
          <a:prstGeom prst="line">
            <a:avLst/>
          </a:prstGeom>
          <a:ln w="38100" cap="flat">
            <a:solidFill>
              <a:srgbClr val="000000"/>
            </a:solidFill>
            <a:prstDash val="solid"/>
            <a:headEnd type="none" w="sm" len="sm"/>
            <a:tailEnd type="none" w="sm" len="sm"/>
          </a:ln>
        </p:spPr>
        <p:txBody>
          <a:bodyPr/>
          <a:lstStyle/>
          <a:p>
            <a:endParaRPr lang="en-CA"/>
          </a:p>
        </p:txBody>
      </p:sp>
      <p:sp>
        <p:nvSpPr>
          <p:cNvPr id="37" name="AutoShape 37"/>
          <p:cNvSpPr/>
          <p:nvPr/>
        </p:nvSpPr>
        <p:spPr>
          <a:xfrm flipH="1" flipV="1">
            <a:off x="7198963" y="2712544"/>
            <a:ext cx="1303642" cy="1248070"/>
          </a:xfrm>
          <a:prstGeom prst="line">
            <a:avLst/>
          </a:prstGeom>
          <a:ln w="38100" cap="flat">
            <a:solidFill>
              <a:srgbClr val="000000"/>
            </a:solidFill>
            <a:prstDash val="solid"/>
            <a:headEnd type="none" w="sm" len="sm"/>
            <a:tailEnd type="none" w="sm" len="sm"/>
          </a:ln>
        </p:spPr>
        <p:txBody>
          <a:bodyPr/>
          <a:lstStyle/>
          <a:p>
            <a:endParaRPr lang="en-CA"/>
          </a:p>
        </p:txBody>
      </p:sp>
      <p:sp>
        <p:nvSpPr>
          <p:cNvPr id="38" name="AutoShape 38"/>
          <p:cNvSpPr/>
          <p:nvPr/>
        </p:nvSpPr>
        <p:spPr>
          <a:xfrm flipH="1">
            <a:off x="9977275" y="2712544"/>
            <a:ext cx="1294832" cy="1248070"/>
          </a:xfrm>
          <a:prstGeom prst="line">
            <a:avLst/>
          </a:prstGeom>
          <a:ln w="38100" cap="flat">
            <a:solidFill>
              <a:srgbClr val="000000"/>
            </a:solidFill>
            <a:prstDash val="solid"/>
            <a:headEnd type="none" w="sm" len="sm"/>
            <a:tailEnd type="none" w="sm" len="sm"/>
          </a:ln>
        </p:spPr>
        <p:txBody>
          <a:bodyPr/>
          <a:lstStyle/>
          <a:p>
            <a:endParaRPr lang="en-CA"/>
          </a:p>
        </p:txBody>
      </p:sp>
      <p:sp>
        <p:nvSpPr>
          <p:cNvPr id="39" name="AutoShape 39"/>
          <p:cNvSpPr/>
          <p:nvPr/>
        </p:nvSpPr>
        <p:spPr>
          <a:xfrm flipH="1">
            <a:off x="7243769" y="5376857"/>
            <a:ext cx="1294832" cy="1248070"/>
          </a:xfrm>
          <a:prstGeom prst="line">
            <a:avLst/>
          </a:prstGeom>
          <a:ln w="38100" cap="flat">
            <a:solidFill>
              <a:srgbClr val="000000"/>
            </a:solidFill>
            <a:prstDash val="solid"/>
            <a:headEnd type="none" w="sm" len="sm"/>
            <a:tailEnd type="none" w="sm" len="sm"/>
          </a:ln>
        </p:spPr>
        <p:txBody>
          <a:bodyPr/>
          <a:lstStyle/>
          <a:p>
            <a:endParaRPr lang="en-CA"/>
          </a:p>
        </p:txBody>
      </p:sp>
      <p:sp>
        <p:nvSpPr>
          <p:cNvPr id="40" name="Freeform 40"/>
          <p:cNvSpPr/>
          <p:nvPr/>
        </p:nvSpPr>
        <p:spPr>
          <a:xfrm>
            <a:off x="14899166" y="3773808"/>
            <a:ext cx="1570284" cy="1570284"/>
          </a:xfrm>
          <a:custGeom>
            <a:avLst/>
            <a:gdLst/>
            <a:ahLst/>
            <a:cxnLst/>
            <a:rect l="l" t="t" r="r" b="b"/>
            <a:pathLst>
              <a:path w="1570284" h="1570284">
                <a:moveTo>
                  <a:pt x="0" y="0"/>
                </a:moveTo>
                <a:lnTo>
                  <a:pt x="1570284" y="0"/>
                </a:lnTo>
                <a:lnTo>
                  <a:pt x="1570284" y="1570284"/>
                </a:lnTo>
                <a:lnTo>
                  <a:pt x="0" y="15702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41" name="Freeform 41"/>
          <p:cNvSpPr/>
          <p:nvPr/>
        </p:nvSpPr>
        <p:spPr>
          <a:xfrm>
            <a:off x="14899166" y="5376857"/>
            <a:ext cx="1570284" cy="1570284"/>
          </a:xfrm>
          <a:custGeom>
            <a:avLst/>
            <a:gdLst/>
            <a:ahLst/>
            <a:cxnLst/>
            <a:rect l="l" t="t" r="r" b="b"/>
            <a:pathLst>
              <a:path w="1570284" h="1570284">
                <a:moveTo>
                  <a:pt x="0" y="0"/>
                </a:moveTo>
                <a:lnTo>
                  <a:pt x="1570284" y="0"/>
                </a:lnTo>
                <a:lnTo>
                  <a:pt x="1570284" y="1570284"/>
                </a:lnTo>
                <a:lnTo>
                  <a:pt x="0" y="15702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42" name="Freeform 42"/>
          <p:cNvSpPr/>
          <p:nvPr/>
        </p:nvSpPr>
        <p:spPr>
          <a:xfrm>
            <a:off x="14899166" y="6975716"/>
            <a:ext cx="1570284" cy="1570284"/>
          </a:xfrm>
          <a:custGeom>
            <a:avLst/>
            <a:gdLst/>
            <a:ahLst/>
            <a:cxnLst/>
            <a:rect l="l" t="t" r="r" b="b"/>
            <a:pathLst>
              <a:path w="1570284" h="1570284">
                <a:moveTo>
                  <a:pt x="0" y="0"/>
                </a:moveTo>
                <a:lnTo>
                  <a:pt x="1570284" y="0"/>
                </a:lnTo>
                <a:lnTo>
                  <a:pt x="1570284" y="1570285"/>
                </a:lnTo>
                <a:lnTo>
                  <a:pt x="0" y="15702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43" name="TextBox 43"/>
          <p:cNvSpPr txBox="1"/>
          <p:nvPr/>
        </p:nvSpPr>
        <p:spPr>
          <a:xfrm>
            <a:off x="15480532" y="4148386"/>
            <a:ext cx="407551" cy="953136"/>
          </a:xfrm>
          <a:prstGeom prst="rect">
            <a:avLst/>
          </a:prstGeom>
        </p:spPr>
        <p:txBody>
          <a:bodyPr lIns="0" tIns="0" rIns="0" bIns="0" rtlCol="0" anchor="t">
            <a:spAutoFit/>
          </a:bodyPr>
          <a:lstStyle/>
          <a:p>
            <a:pPr algn="ctr">
              <a:lnSpc>
                <a:spcPts val="7839"/>
              </a:lnSpc>
            </a:pPr>
            <a:r>
              <a:rPr lang="en-US" sz="5599" b="1">
                <a:solidFill>
                  <a:srgbClr val="000000"/>
                </a:solidFill>
                <a:latin typeface="Playpen Sans Semi-Bold"/>
                <a:ea typeface="Playpen Sans Semi-Bold"/>
                <a:cs typeface="Playpen Sans Semi-Bold"/>
                <a:sym typeface="Playpen Sans Semi-Bold"/>
              </a:rPr>
              <a:t>7</a:t>
            </a:r>
          </a:p>
        </p:txBody>
      </p:sp>
      <p:sp>
        <p:nvSpPr>
          <p:cNvPr id="44" name="TextBox 44"/>
          <p:cNvSpPr txBox="1"/>
          <p:nvPr/>
        </p:nvSpPr>
        <p:spPr>
          <a:xfrm>
            <a:off x="15461288" y="5601267"/>
            <a:ext cx="445294" cy="953136"/>
          </a:xfrm>
          <a:prstGeom prst="rect">
            <a:avLst/>
          </a:prstGeom>
        </p:spPr>
        <p:txBody>
          <a:bodyPr lIns="0" tIns="0" rIns="0" bIns="0" rtlCol="0" anchor="t">
            <a:spAutoFit/>
          </a:bodyPr>
          <a:lstStyle/>
          <a:p>
            <a:pPr algn="ctr">
              <a:lnSpc>
                <a:spcPts val="7839"/>
              </a:lnSpc>
            </a:pPr>
            <a:r>
              <a:rPr lang="en-US" sz="5599" b="1">
                <a:solidFill>
                  <a:srgbClr val="000000"/>
                </a:solidFill>
                <a:latin typeface="Playpen Sans Semi-Bold"/>
                <a:ea typeface="Playpen Sans Semi-Bold"/>
                <a:cs typeface="Playpen Sans Semi-Bold"/>
                <a:sym typeface="Playpen Sans Semi-Bold"/>
              </a:rPr>
              <a:t>8</a:t>
            </a:r>
          </a:p>
        </p:txBody>
      </p:sp>
      <p:sp>
        <p:nvSpPr>
          <p:cNvPr id="45" name="TextBox 45"/>
          <p:cNvSpPr txBox="1"/>
          <p:nvPr/>
        </p:nvSpPr>
        <p:spPr>
          <a:xfrm>
            <a:off x="15473389" y="7231903"/>
            <a:ext cx="421838" cy="953136"/>
          </a:xfrm>
          <a:prstGeom prst="rect">
            <a:avLst/>
          </a:prstGeom>
        </p:spPr>
        <p:txBody>
          <a:bodyPr lIns="0" tIns="0" rIns="0" bIns="0" rtlCol="0" anchor="t">
            <a:spAutoFit/>
          </a:bodyPr>
          <a:lstStyle/>
          <a:p>
            <a:pPr algn="ctr">
              <a:lnSpc>
                <a:spcPts val="7839"/>
              </a:lnSpc>
            </a:pPr>
            <a:r>
              <a:rPr lang="en-US" sz="5599" b="1">
                <a:solidFill>
                  <a:srgbClr val="000000"/>
                </a:solidFill>
                <a:latin typeface="Playpen Sans Semi-Bold"/>
                <a:ea typeface="Playpen Sans Semi-Bold"/>
                <a:cs typeface="Playpen Sans Semi-Bold"/>
                <a:sym typeface="Playpen Sans Semi-Bold"/>
              </a:rPr>
              <a:t>9</a:t>
            </a:r>
          </a:p>
        </p:txBody>
      </p:sp>
      <p:sp>
        <p:nvSpPr>
          <p:cNvPr id="46" name="TextBox 46"/>
          <p:cNvSpPr txBox="1"/>
          <p:nvPr/>
        </p:nvSpPr>
        <p:spPr>
          <a:xfrm>
            <a:off x="457200" y="9473512"/>
            <a:ext cx="3470119" cy="417935"/>
          </a:xfrm>
          <a:prstGeom prst="rect">
            <a:avLst/>
          </a:prstGeom>
        </p:spPr>
        <p:txBody>
          <a:bodyPr wrap="square" lIns="0" tIns="0" rIns="0" bIns="0" rtlCol="0" anchor="t">
            <a:spAutoFit/>
          </a:bodyPr>
          <a:lstStyle/>
          <a:p>
            <a:pPr algn="ctr">
              <a:lnSpc>
                <a:spcPts val="3359"/>
              </a:lnSpc>
            </a:pPr>
            <a:r>
              <a:rPr lang="en-US" sz="2400" b="1" dirty="0">
                <a:solidFill>
                  <a:srgbClr val="000000"/>
                </a:solidFill>
                <a:latin typeface="TheSansB 1 Semi-Bold"/>
                <a:ea typeface="TheSansB 1 Semi-Bold"/>
                <a:cs typeface="TheSansB 1 Semi-Bold"/>
                <a:sym typeface="TheSansB 1 Semi-Bold"/>
              </a:rPr>
              <a:t>Solution on next page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62956" y="6685095"/>
            <a:ext cx="2067493" cy="2067493"/>
          </a:xfrm>
          <a:custGeom>
            <a:avLst/>
            <a:gdLst/>
            <a:ahLst/>
            <a:cxnLst/>
            <a:rect l="l" t="t" r="r" b="b"/>
            <a:pathLst>
              <a:path w="2067493" h="2067493">
                <a:moveTo>
                  <a:pt x="0" y="0"/>
                </a:moveTo>
                <a:lnTo>
                  <a:pt x="2067494" y="0"/>
                </a:lnTo>
                <a:lnTo>
                  <a:pt x="2067494" y="2067493"/>
                </a:lnTo>
                <a:lnTo>
                  <a:pt x="0" y="2067493"/>
                </a:lnTo>
                <a:lnTo>
                  <a:pt x="0" y="0"/>
                </a:lnTo>
                <a:close/>
              </a:path>
            </a:pathLst>
          </a:custGeom>
          <a:blipFill>
            <a:blip r:embed="rId2"/>
            <a:stretch>
              <a:fillRect/>
            </a:stretch>
          </a:blipFill>
        </p:spPr>
        <p:txBody>
          <a:bodyPr/>
          <a:lstStyle/>
          <a:p>
            <a:endParaRPr lang="en-CA"/>
          </a:p>
        </p:txBody>
      </p:sp>
      <p:sp>
        <p:nvSpPr>
          <p:cNvPr id="3" name="TextBox 3"/>
          <p:cNvSpPr txBox="1"/>
          <p:nvPr/>
        </p:nvSpPr>
        <p:spPr>
          <a:xfrm>
            <a:off x="267463" y="5905500"/>
            <a:ext cx="3058478" cy="472440"/>
          </a:xfrm>
          <a:prstGeom prst="rect">
            <a:avLst/>
          </a:prstGeom>
        </p:spPr>
        <p:txBody>
          <a:bodyPr lIns="0" tIns="0" rIns="0" bIns="0" rtlCol="0" anchor="t">
            <a:spAutoFit/>
          </a:bodyPr>
          <a:lstStyle/>
          <a:p>
            <a:pPr algn="ctr">
              <a:lnSpc>
                <a:spcPts val="3359"/>
              </a:lnSpc>
            </a:pPr>
            <a:r>
              <a:rPr lang="en-US" sz="2400" b="1" dirty="0" err="1">
                <a:solidFill>
                  <a:srgbClr val="000000"/>
                </a:solidFill>
                <a:latin typeface="TheSansB 1 Semi-Bold"/>
                <a:ea typeface="TheSansB 1 Semi-Bold"/>
                <a:cs typeface="TheSansB 1 Semi-Bold"/>
                <a:sym typeface="TheSansB 1 Semi-Bold"/>
              </a:rPr>
              <a:t>Luoshu</a:t>
            </a:r>
            <a:r>
              <a:rPr lang="en-US" sz="2400" b="1" dirty="0">
                <a:solidFill>
                  <a:srgbClr val="000000"/>
                </a:solidFill>
                <a:latin typeface="TheSansB 1 Semi-Bold"/>
                <a:ea typeface="TheSansB 1 Semi-Bold"/>
                <a:cs typeface="TheSansB 1 Semi-Bold"/>
                <a:sym typeface="TheSansB 1 Semi-Bold"/>
              </a:rPr>
              <a:t> (Magic Square)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202" y="0"/>
            <a:ext cx="18233597" cy="10287000"/>
            <a:chOff x="0" y="0"/>
            <a:chExt cx="1149350" cy="1149350"/>
          </a:xfrm>
        </p:grpSpPr>
        <p:sp>
          <p:nvSpPr>
            <p:cNvPr id="3" name="Freeform 3"/>
            <p:cNvSpPr/>
            <p:nvPr/>
          </p:nvSpPr>
          <p:spPr>
            <a:xfrm>
              <a:off x="0" y="0"/>
              <a:ext cx="8975125" cy="5063571"/>
            </a:xfrm>
            <a:custGeom>
              <a:avLst/>
              <a:gdLst/>
              <a:ahLst/>
              <a:cxnLst/>
              <a:rect l="l" t="t" r="r" b="b"/>
              <a:pathLst>
                <a:path w="8975125" h="5063571">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1172B7">
                <a:alpha val="18824"/>
              </a:srgbClr>
            </a:solidFill>
          </p:spPr>
          <p:txBody>
            <a:bodyPr/>
            <a:lstStyle/>
            <a:p>
              <a:endParaRPr lang="en-CA"/>
            </a:p>
          </p:txBody>
        </p:sp>
      </p:grpSp>
      <p:grpSp>
        <p:nvGrpSpPr>
          <p:cNvPr id="4" name="Group 4"/>
          <p:cNvGrpSpPr/>
          <p:nvPr/>
        </p:nvGrpSpPr>
        <p:grpSpPr>
          <a:xfrm>
            <a:off x="13855546" y="1028700"/>
            <a:ext cx="3403754" cy="3403754"/>
            <a:chOff x="0" y="0"/>
            <a:chExt cx="896462" cy="896462"/>
          </a:xfrm>
        </p:grpSpPr>
        <p:sp>
          <p:nvSpPr>
            <p:cNvPr id="5" name="Freeform 5"/>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B6E4DD"/>
            </a:solidFill>
            <a:ln w="95250" cap="rnd">
              <a:solidFill>
                <a:srgbClr val="000000"/>
              </a:solidFill>
              <a:prstDash val="solid"/>
              <a:round/>
            </a:ln>
          </p:spPr>
          <p:txBody>
            <a:bodyPr/>
            <a:lstStyle/>
            <a:p>
              <a:endParaRPr lang="en-CA"/>
            </a:p>
          </p:txBody>
        </p:sp>
        <p:sp>
          <p:nvSpPr>
            <p:cNvPr id="6" name="TextBox 6"/>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rot="9864969">
            <a:off x="13611471" y="1892697"/>
            <a:ext cx="2686695" cy="1198938"/>
          </a:xfrm>
          <a:custGeom>
            <a:avLst/>
            <a:gdLst/>
            <a:ahLst/>
            <a:cxnLst/>
            <a:rect l="l" t="t" r="r" b="b"/>
            <a:pathLst>
              <a:path w="2686695" h="1198938">
                <a:moveTo>
                  <a:pt x="0" y="0"/>
                </a:moveTo>
                <a:lnTo>
                  <a:pt x="2686695" y="0"/>
                </a:lnTo>
                <a:lnTo>
                  <a:pt x="2686695" y="1198938"/>
                </a:lnTo>
                <a:lnTo>
                  <a:pt x="0" y="11989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grpSp>
        <p:nvGrpSpPr>
          <p:cNvPr id="8" name="Group 8"/>
          <p:cNvGrpSpPr/>
          <p:nvPr/>
        </p:nvGrpSpPr>
        <p:grpSpPr>
          <a:xfrm>
            <a:off x="1028700" y="1028700"/>
            <a:ext cx="3403754" cy="3403754"/>
            <a:chOff x="0" y="0"/>
            <a:chExt cx="896462" cy="896462"/>
          </a:xfrm>
        </p:grpSpPr>
        <p:sp>
          <p:nvSpPr>
            <p:cNvPr id="9" name="Freeform 9"/>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1172B7"/>
            </a:solidFill>
            <a:ln w="95250" cap="rnd">
              <a:solidFill>
                <a:srgbClr val="000000"/>
              </a:solidFill>
              <a:prstDash val="solid"/>
              <a:round/>
            </a:ln>
          </p:spPr>
          <p:txBody>
            <a:bodyPr/>
            <a:lstStyle/>
            <a:p>
              <a:endParaRPr lang="en-CA"/>
            </a:p>
          </p:txBody>
        </p:sp>
        <p:sp>
          <p:nvSpPr>
            <p:cNvPr id="10" name="TextBox 10"/>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028700" y="5854546"/>
            <a:ext cx="3403754" cy="3403754"/>
            <a:chOff x="0" y="0"/>
            <a:chExt cx="896462" cy="896462"/>
          </a:xfrm>
        </p:grpSpPr>
        <p:sp>
          <p:nvSpPr>
            <p:cNvPr id="12" name="Freeform 12"/>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32B070"/>
            </a:solidFill>
            <a:ln w="95250" cap="rnd">
              <a:solidFill>
                <a:srgbClr val="000000"/>
              </a:solidFill>
              <a:prstDash val="solid"/>
              <a:round/>
            </a:ln>
          </p:spPr>
          <p:txBody>
            <a:bodyPr/>
            <a:lstStyle/>
            <a:p>
              <a:endParaRPr lang="en-CA"/>
            </a:p>
          </p:txBody>
        </p:sp>
        <p:sp>
          <p:nvSpPr>
            <p:cNvPr id="13" name="TextBox 13"/>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3855546" y="5854546"/>
            <a:ext cx="3403754" cy="3403754"/>
            <a:chOff x="0" y="0"/>
            <a:chExt cx="896462" cy="896462"/>
          </a:xfrm>
        </p:grpSpPr>
        <p:sp>
          <p:nvSpPr>
            <p:cNvPr id="15" name="Freeform 15"/>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FE6EC6"/>
            </a:solidFill>
            <a:ln w="95250" cap="rnd">
              <a:solidFill>
                <a:srgbClr val="000000"/>
              </a:solidFill>
              <a:prstDash val="solid"/>
              <a:round/>
            </a:ln>
          </p:spPr>
          <p:txBody>
            <a:bodyPr/>
            <a:lstStyle/>
            <a:p>
              <a:endParaRPr lang="en-CA"/>
            </a:p>
          </p:txBody>
        </p:sp>
        <p:sp>
          <p:nvSpPr>
            <p:cNvPr id="16" name="TextBox 16"/>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rot="-8100000" flipH="1">
            <a:off x="1715328" y="2131108"/>
            <a:ext cx="2686695" cy="1198938"/>
          </a:xfrm>
          <a:custGeom>
            <a:avLst/>
            <a:gdLst/>
            <a:ahLst/>
            <a:cxnLst/>
            <a:rect l="l" t="t" r="r" b="b"/>
            <a:pathLst>
              <a:path w="2686695" h="1198938">
                <a:moveTo>
                  <a:pt x="2686695" y="0"/>
                </a:moveTo>
                <a:lnTo>
                  <a:pt x="0" y="0"/>
                </a:lnTo>
                <a:lnTo>
                  <a:pt x="0" y="1198938"/>
                </a:lnTo>
                <a:lnTo>
                  <a:pt x="2686695" y="1198938"/>
                </a:lnTo>
                <a:lnTo>
                  <a:pt x="2686695"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18" name="Freeform 18"/>
          <p:cNvSpPr/>
          <p:nvPr/>
        </p:nvSpPr>
        <p:spPr>
          <a:xfrm rot="2291670" flipH="1">
            <a:off x="13582890" y="6820772"/>
            <a:ext cx="2686695" cy="1198938"/>
          </a:xfrm>
          <a:custGeom>
            <a:avLst/>
            <a:gdLst/>
            <a:ahLst/>
            <a:cxnLst/>
            <a:rect l="l" t="t" r="r" b="b"/>
            <a:pathLst>
              <a:path w="2686695" h="1198938">
                <a:moveTo>
                  <a:pt x="2686696" y="0"/>
                </a:moveTo>
                <a:lnTo>
                  <a:pt x="0" y="0"/>
                </a:lnTo>
                <a:lnTo>
                  <a:pt x="0" y="1198938"/>
                </a:lnTo>
                <a:lnTo>
                  <a:pt x="2686696" y="1198938"/>
                </a:lnTo>
                <a:lnTo>
                  <a:pt x="2686696"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19" name="Freeform 19"/>
          <p:cNvSpPr/>
          <p:nvPr/>
        </p:nvSpPr>
        <p:spPr>
          <a:xfrm rot="9710595" flipH="1" flipV="1">
            <a:off x="1804813" y="6820772"/>
            <a:ext cx="2686695" cy="1198938"/>
          </a:xfrm>
          <a:custGeom>
            <a:avLst/>
            <a:gdLst/>
            <a:ahLst/>
            <a:cxnLst/>
            <a:rect l="l" t="t" r="r" b="b"/>
            <a:pathLst>
              <a:path w="2686695" h="1198938">
                <a:moveTo>
                  <a:pt x="2686695" y="1198938"/>
                </a:moveTo>
                <a:lnTo>
                  <a:pt x="0" y="1198938"/>
                </a:lnTo>
                <a:lnTo>
                  <a:pt x="0" y="0"/>
                </a:lnTo>
                <a:lnTo>
                  <a:pt x="2686695" y="0"/>
                </a:lnTo>
                <a:lnTo>
                  <a:pt x="2686695" y="119893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20" name="Freeform 20"/>
          <p:cNvSpPr/>
          <p:nvPr/>
        </p:nvSpPr>
        <p:spPr>
          <a:xfrm>
            <a:off x="3941604" y="1553847"/>
            <a:ext cx="10404792" cy="7179306"/>
          </a:xfrm>
          <a:custGeom>
            <a:avLst/>
            <a:gdLst/>
            <a:ahLst/>
            <a:cxnLst/>
            <a:rect l="l" t="t" r="r" b="b"/>
            <a:pathLst>
              <a:path w="10404792" h="7179306">
                <a:moveTo>
                  <a:pt x="0" y="0"/>
                </a:moveTo>
                <a:lnTo>
                  <a:pt x="10404792" y="0"/>
                </a:lnTo>
                <a:lnTo>
                  <a:pt x="10404792" y="7179306"/>
                </a:lnTo>
                <a:lnTo>
                  <a:pt x="0" y="71793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21" name="Freeform 21"/>
          <p:cNvSpPr/>
          <p:nvPr/>
        </p:nvSpPr>
        <p:spPr>
          <a:xfrm flipH="1">
            <a:off x="14108830" y="8814361"/>
            <a:ext cx="2300998" cy="1472639"/>
          </a:xfrm>
          <a:custGeom>
            <a:avLst/>
            <a:gdLst/>
            <a:ahLst/>
            <a:cxnLst/>
            <a:rect l="l" t="t" r="r" b="b"/>
            <a:pathLst>
              <a:path w="2300998" h="1472639">
                <a:moveTo>
                  <a:pt x="2300998" y="0"/>
                </a:moveTo>
                <a:lnTo>
                  <a:pt x="0" y="0"/>
                </a:lnTo>
                <a:lnTo>
                  <a:pt x="0" y="1472639"/>
                </a:lnTo>
                <a:lnTo>
                  <a:pt x="2300998" y="1472639"/>
                </a:lnTo>
                <a:lnTo>
                  <a:pt x="2300998"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22" name="Freeform 22"/>
          <p:cNvSpPr/>
          <p:nvPr/>
        </p:nvSpPr>
        <p:spPr>
          <a:xfrm flipH="1">
            <a:off x="16038833" y="7556423"/>
            <a:ext cx="2440933" cy="2642743"/>
          </a:xfrm>
          <a:custGeom>
            <a:avLst/>
            <a:gdLst/>
            <a:ahLst/>
            <a:cxnLst/>
            <a:rect l="l" t="t" r="r" b="b"/>
            <a:pathLst>
              <a:path w="2440933" h="2642743">
                <a:moveTo>
                  <a:pt x="2440934" y="0"/>
                </a:moveTo>
                <a:lnTo>
                  <a:pt x="0" y="0"/>
                </a:lnTo>
                <a:lnTo>
                  <a:pt x="0" y="2642743"/>
                </a:lnTo>
                <a:lnTo>
                  <a:pt x="2440934" y="2642743"/>
                </a:lnTo>
                <a:lnTo>
                  <a:pt x="2440934"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23" name="Freeform 23"/>
          <p:cNvSpPr/>
          <p:nvPr/>
        </p:nvSpPr>
        <p:spPr>
          <a:xfrm>
            <a:off x="469461" y="534574"/>
            <a:ext cx="2261116" cy="1644448"/>
          </a:xfrm>
          <a:custGeom>
            <a:avLst/>
            <a:gdLst/>
            <a:ahLst/>
            <a:cxnLst/>
            <a:rect l="l" t="t" r="r" b="b"/>
            <a:pathLst>
              <a:path w="2261116" h="1644448">
                <a:moveTo>
                  <a:pt x="0" y="0"/>
                </a:moveTo>
                <a:lnTo>
                  <a:pt x="2261116" y="0"/>
                </a:lnTo>
                <a:lnTo>
                  <a:pt x="2261116" y="1644448"/>
                </a:lnTo>
                <a:lnTo>
                  <a:pt x="0" y="164444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
        <p:nvSpPr>
          <p:cNvPr id="24" name="Freeform 24"/>
          <p:cNvSpPr/>
          <p:nvPr/>
        </p:nvSpPr>
        <p:spPr>
          <a:xfrm>
            <a:off x="2478331" y="4713123"/>
            <a:ext cx="3908246" cy="5686601"/>
          </a:xfrm>
          <a:custGeom>
            <a:avLst/>
            <a:gdLst/>
            <a:ahLst/>
            <a:cxnLst/>
            <a:rect l="l" t="t" r="r" b="b"/>
            <a:pathLst>
              <a:path w="3908246" h="5686601">
                <a:moveTo>
                  <a:pt x="0" y="0"/>
                </a:moveTo>
                <a:lnTo>
                  <a:pt x="3908246" y="0"/>
                </a:lnTo>
                <a:lnTo>
                  <a:pt x="3908246" y="5686601"/>
                </a:lnTo>
                <a:lnTo>
                  <a:pt x="0" y="568660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CA"/>
          </a:p>
        </p:txBody>
      </p:sp>
      <p:sp>
        <p:nvSpPr>
          <p:cNvPr id="25" name="Freeform 25"/>
          <p:cNvSpPr/>
          <p:nvPr/>
        </p:nvSpPr>
        <p:spPr>
          <a:xfrm rot="-2473091">
            <a:off x="16609227" y="2666056"/>
            <a:ext cx="2980090" cy="5791694"/>
          </a:xfrm>
          <a:custGeom>
            <a:avLst/>
            <a:gdLst/>
            <a:ahLst/>
            <a:cxnLst/>
            <a:rect l="l" t="t" r="r" b="b"/>
            <a:pathLst>
              <a:path w="2980090" h="5791694">
                <a:moveTo>
                  <a:pt x="0" y="0"/>
                </a:moveTo>
                <a:lnTo>
                  <a:pt x="2980090" y="0"/>
                </a:lnTo>
                <a:lnTo>
                  <a:pt x="2980090" y="5791695"/>
                </a:lnTo>
                <a:lnTo>
                  <a:pt x="0" y="579169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CA"/>
          </a:p>
        </p:txBody>
      </p:sp>
      <p:sp>
        <p:nvSpPr>
          <p:cNvPr id="26" name="Freeform 26"/>
          <p:cNvSpPr/>
          <p:nvPr/>
        </p:nvSpPr>
        <p:spPr>
          <a:xfrm>
            <a:off x="16676463" y="304291"/>
            <a:ext cx="1165675" cy="1052507"/>
          </a:xfrm>
          <a:custGeom>
            <a:avLst/>
            <a:gdLst/>
            <a:ahLst/>
            <a:cxnLst/>
            <a:rect l="l" t="t" r="r" b="b"/>
            <a:pathLst>
              <a:path w="1165675" h="1052507">
                <a:moveTo>
                  <a:pt x="0" y="0"/>
                </a:moveTo>
                <a:lnTo>
                  <a:pt x="1165674" y="0"/>
                </a:lnTo>
                <a:lnTo>
                  <a:pt x="1165674" y="1052507"/>
                </a:lnTo>
                <a:lnTo>
                  <a:pt x="0" y="105250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CA"/>
          </a:p>
        </p:txBody>
      </p:sp>
      <p:sp>
        <p:nvSpPr>
          <p:cNvPr id="27" name="Freeform 27"/>
          <p:cNvSpPr/>
          <p:nvPr/>
        </p:nvSpPr>
        <p:spPr>
          <a:xfrm rot="-9239269">
            <a:off x="202008" y="8790563"/>
            <a:ext cx="1185320" cy="1200324"/>
          </a:xfrm>
          <a:custGeom>
            <a:avLst/>
            <a:gdLst/>
            <a:ahLst/>
            <a:cxnLst/>
            <a:rect l="l" t="t" r="r" b="b"/>
            <a:pathLst>
              <a:path w="1185320" h="1200324">
                <a:moveTo>
                  <a:pt x="0" y="0"/>
                </a:moveTo>
                <a:lnTo>
                  <a:pt x="1185320" y="0"/>
                </a:lnTo>
                <a:lnTo>
                  <a:pt x="1185320" y="1200325"/>
                </a:lnTo>
                <a:lnTo>
                  <a:pt x="0" y="120032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CA"/>
          </a:p>
        </p:txBody>
      </p:sp>
      <p:sp>
        <p:nvSpPr>
          <p:cNvPr id="28" name="TextBox 28"/>
          <p:cNvSpPr txBox="1"/>
          <p:nvPr/>
        </p:nvSpPr>
        <p:spPr>
          <a:xfrm>
            <a:off x="5023962" y="2968559"/>
            <a:ext cx="8240076" cy="3463452"/>
          </a:xfrm>
          <a:prstGeom prst="rect">
            <a:avLst/>
          </a:prstGeom>
        </p:spPr>
        <p:txBody>
          <a:bodyPr lIns="0" tIns="0" rIns="0" bIns="0" rtlCol="0" anchor="t">
            <a:spAutoFit/>
          </a:bodyPr>
          <a:lstStyle/>
          <a:p>
            <a:pPr algn="ctr">
              <a:lnSpc>
                <a:spcPts val="13504"/>
              </a:lnSpc>
            </a:pPr>
            <a:r>
              <a:rPr lang="en-US" sz="11542">
                <a:solidFill>
                  <a:srgbClr val="000000"/>
                </a:solidFill>
                <a:latin typeface="Bobby Jones Soft"/>
                <a:ea typeface="Bobby Jones Soft"/>
                <a:cs typeface="Bobby Jones Soft"/>
                <a:sym typeface="Bobby Jones Soft"/>
              </a:rPr>
              <a:t>MORE TO COME...</a:t>
            </a:r>
          </a:p>
        </p:txBody>
      </p:sp>
      <p:sp>
        <p:nvSpPr>
          <p:cNvPr id="29" name="TextBox 29"/>
          <p:cNvSpPr txBox="1"/>
          <p:nvPr/>
        </p:nvSpPr>
        <p:spPr>
          <a:xfrm>
            <a:off x="6212654" y="6308186"/>
            <a:ext cx="6306785" cy="1273659"/>
          </a:xfrm>
          <a:prstGeom prst="rect">
            <a:avLst/>
          </a:prstGeom>
        </p:spPr>
        <p:txBody>
          <a:bodyPr lIns="0" tIns="0" rIns="0" bIns="0" rtlCol="0" anchor="t">
            <a:spAutoFit/>
          </a:bodyPr>
          <a:lstStyle/>
          <a:p>
            <a:pPr algn="ctr">
              <a:lnSpc>
                <a:spcPts val="9928"/>
              </a:lnSpc>
            </a:pPr>
            <a:r>
              <a:rPr lang="en-US" sz="8485">
                <a:solidFill>
                  <a:srgbClr val="000000"/>
                </a:solidFill>
                <a:latin typeface="Playpen Sans"/>
                <a:ea typeface="Playpen Sans"/>
                <a:cs typeface="Playpen Sans"/>
                <a:sym typeface="Playpen Sans"/>
              </a:rPr>
              <a:t>Stay tuned!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97357" y="0"/>
            <a:ext cx="18233597" cy="10287000"/>
            <a:chOff x="0" y="0"/>
            <a:chExt cx="1149350" cy="1149350"/>
          </a:xfrm>
        </p:grpSpPr>
        <p:sp>
          <p:nvSpPr>
            <p:cNvPr id="3" name="Freeform 3"/>
            <p:cNvSpPr/>
            <p:nvPr/>
          </p:nvSpPr>
          <p:spPr>
            <a:xfrm>
              <a:off x="0" y="0"/>
              <a:ext cx="8975125" cy="5063571"/>
            </a:xfrm>
            <a:custGeom>
              <a:avLst/>
              <a:gdLst/>
              <a:ahLst/>
              <a:cxnLst/>
              <a:rect l="l" t="t" r="r" b="b"/>
              <a:pathLst>
                <a:path w="8975125" h="5063571">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1172B7">
                <a:alpha val="18824"/>
              </a:srgbClr>
            </a:solidFill>
          </p:spPr>
          <p:txBody>
            <a:bodyPr/>
            <a:lstStyle/>
            <a:p>
              <a:endParaRPr lang="en-CA"/>
            </a:p>
          </p:txBody>
        </p:sp>
      </p:grpSp>
      <p:grpSp>
        <p:nvGrpSpPr>
          <p:cNvPr id="4" name="Group 4"/>
          <p:cNvGrpSpPr/>
          <p:nvPr/>
        </p:nvGrpSpPr>
        <p:grpSpPr>
          <a:xfrm>
            <a:off x="-761691" y="-813721"/>
            <a:ext cx="4013354" cy="11914442"/>
            <a:chOff x="0" y="0"/>
            <a:chExt cx="1057015" cy="3137960"/>
          </a:xfrm>
        </p:grpSpPr>
        <p:sp>
          <p:nvSpPr>
            <p:cNvPr id="5" name="Freeform 5"/>
            <p:cNvSpPr/>
            <p:nvPr/>
          </p:nvSpPr>
          <p:spPr>
            <a:xfrm>
              <a:off x="0" y="0"/>
              <a:ext cx="1057015" cy="3137960"/>
            </a:xfrm>
            <a:custGeom>
              <a:avLst/>
              <a:gdLst/>
              <a:ahLst/>
              <a:cxnLst/>
              <a:rect l="l" t="t" r="r" b="b"/>
              <a:pathLst>
                <a:path w="1057015" h="3137960">
                  <a:moveTo>
                    <a:pt x="73304" y="0"/>
                  </a:moveTo>
                  <a:lnTo>
                    <a:pt x="983711" y="0"/>
                  </a:lnTo>
                  <a:cubicBezTo>
                    <a:pt x="1003153" y="0"/>
                    <a:pt x="1021798" y="7723"/>
                    <a:pt x="1035545" y="21470"/>
                  </a:cubicBezTo>
                  <a:cubicBezTo>
                    <a:pt x="1049292" y="35217"/>
                    <a:pt x="1057015" y="53862"/>
                    <a:pt x="1057015" y="73304"/>
                  </a:cubicBezTo>
                  <a:lnTo>
                    <a:pt x="1057015" y="3064657"/>
                  </a:lnTo>
                  <a:cubicBezTo>
                    <a:pt x="1057015" y="3105141"/>
                    <a:pt x="1024196" y="3137960"/>
                    <a:pt x="983711" y="3137960"/>
                  </a:cubicBezTo>
                  <a:lnTo>
                    <a:pt x="73304" y="3137960"/>
                  </a:lnTo>
                  <a:cubicBezTo>
                    <a:pt x="32819" y="3137960"/>
                    <a:pt x="0" y="3105141"/>
                    <a:pt x="0" y="3064657"/>
                  </a:cubicBezTo>
                  <a:lnTo>
                    <a:pt x="0" y="73304"/>
                  </a:lnTo>
                  <a:cubicBezTo>
                    <a:pt x="0" y="32819"/>
                    <a:pt x="32819" y="0"/>
                    <a:pt x="73304" y="0"/>
                  </a:cubicBezTo>
                  <a:close/>
                </a:path>
              </a:pathLst>
            </a:custGeom>
            <a:solidFill>
              <a:srgbClr val="B6E4DD"/>
            </a:solidFill>
            <a:ln w="95250" cap="rnd">
              <a:solidFill>
                <a:srgbClr val="000000"/>
              </a:solidFill>
              <a:prstDash val="solid"/>
              <a:round/>
            </a:ln>
          </p:spPr>
          <p:txBody>
            <a:bodyPr/>
            <a:lstStyle/>
            <a:p>
              <a:endParaRPr lang="en-CA"/>
            </a:p>
          </p:txBody>
        </p:sp>
        <p:sp>
          <p:nvSpPr>
            <p:cNvPr id="6" name="TextBox 6"/>
            <p:cNvSpPr txBox="1"/>
            <p:nvPr/>
          </p:nvSpPr>
          <p:spPr>
            <a:xfrm>
              <a:off x="0" y="-38100"/>
              <a:ext cx="1057015" cy="3176060"/>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rot="9995285" flipV="1">
            <a:off x="7306949" y="1127156"/>
            <a:ext cx="2686695" cy="1198938"/>
          </a:xfrm>
          <a:custGeom>
            <a:avLst/>
            <a:gdLst/>
            <a:ahLst/>
            <a:cxnLst/>
            <a:rect l="l" t="t" r="r" b="b"/>
            <a:pathLst>
              <a:path w="2686695" h="1198938">
                <a:moveTo>
                  <a:pt x="0" y="1198938"/>
                </a:moveTo>
                <a:lnTo>
                  <a:pt x="2686695" y="1198938"/>
                </a:lnTo>
                <a:lnTo>
                  <a:pt x="2686695" y="0"/>
                </a:lnTo>
                <a:lnTo>
                  <a:pt x="0" y="0"/>
                </a:lnTo>
                <a:lnTo>
                  <a:pt x="0" y="119893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8" name="Freeform 8"/>
          <p:cNvSpPr/>
          <p:nvPr/>
        </p:nvSpPr>
        <p:spPr>
          <a:xfrm rot="584821" flipH="1" flipV="1">
            <a:off x="7286636" y="7801701"/>
            <a:ext cx="2686695" cy="1198938"/>
          </a:xfrm>
          <a:custGeom>
            <a:avLst/>
            <a:gdLst/>
            <a:ahLst/>
            <a:cxnLst/>
            <a:rect l="l" t="t" r="r" b="b"/>
            <a:pathLst>
              <a:path w="2686695" h="1198938">
                <a:moveTo>
                  <a:pt x="2686695" y="1198938"/>
                </a:moveTo>
                <a:lnTo>
                  <a:pt x="0" y="1198938"/>
                </a:lnTo>
                <a:lnTo>
                  <a:pt x="0" y="0"/>
                </a:lnTo>
                <a:lnTo>
                  <a:pt x="2686695" y="0"/>
                </a:lnTo>
                <a:lnTo>
                  <a:pt x="2686695" y="119893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9" name="Freeform 9"/>
          <p:cNvSpPr/>
          <p:nvPr/>
        </p:nvSpPr>
        <p:spPr>
          <a:xfrm>
            <a:off x="1028700" y="2353106"/>
            <a:ext cx="8088098" cy="5580788"/>
          </a:xfrm>
          <a:custGeom>
            <a:avLst/>
            <a:gdLst/>
            <a:ahLst/>
            <a:cxnLst/>
            <a:rect l="l" t="t" r="r" b="b"/>
            <a:pathLst>
              <a:path w="8088098" h="5580788">
                <a:moveTo>
                  <a:pt x="0" y="0"/>
                </a:moveTo>
                <a:lnTo>
                  <a:pt x="8088098" y="0"/>
                </a:lnTo>
                <a:lnTo>
                  <a:pt x="8088098" y="5580788"/>
                </a:lnTo>
                <a:lnTo>
                  <a:pt x="0" y="55807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grpSp>
        <p:nvGrpSpPr>
          <p:cNvPr id="10" name="Group 10"/>
          <p:cNvGrpSpPr/>
          <p:nvPr/>
        </p:nvGrpSpPr>
        <p:grpSpPr>
          <a:xfrm>
            <a:off x="13814920" y="1552946"/>
            <a:ext cx="3403754" cy="3403754"/>
            <a:chOff x="0" y="0"/>
            <a:chExt cx="896462" cy="896462"/>
          </a:xfrm>
        </p:grpSpPr>
        <p:sp>
          <p:nvSpPr>
            <p:cNvPr id="11" name="Freeform 11"/>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B6E4DD"/>
            </a:solidFill>
            <a:ln w="95250" cap="rnd">
              <a:solidFill>
                <a:srgbClr val="000000"/>
              </a:solidFill>
              <a:prstDash val="solid"/>
              <a:round/>
            </a:ln>
          </p:spPr>
          <p:txBody>
            <a:bodyPr/>
            <a:lstStyle/>
            <a:p>
              <a:endParaRPr lang="en-CA"/>
            </a:p>
          </p:txBody>
        </p:sp>
        <p:sp>
          <p:nvSpPr>
            <p:cNvPr id="12" name="TextBox 12"/>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10055428" y="1552946"/>
            <a:ext cx="3403754" cy="3403754"/>
            <a:chOff x="0" y="0"/>
            <a:chExt cx="896462" cy="896462"/>
          </a:xfrm>
        </p:grpSpPr>
        <p:sp>
          <p:nvSpPr>
            <p:cNvPr id="14" name="Freeform 14"/>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1172B7"/>
            </a:solidFill>
            <a:ln w="95250" cap="rnd">
              <a:solidFill>
                <a:srgbClr val="000000"/>
              </a:solidFill>
              <a:prstDash val="solid"/>
              <a:round/>
            </a:ln>
          </p:spPr>
          <p:txBody>
            <a:bodyPr/>
            <a:lstStyle/>
            <a:p>
              <a:endParaRPr lang="en-CA"/>
            </a:p>
          </p:txBody>
        </p:sp>
        <p:sp>
          <p:nvSpPr>
            <p:cNvPr id="15" name="TextBox 15"/>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10055428" y="5828845"/>
            <a:ext cx="3403754" cy="3403754"/>
            <a:chOff x="0" y="0"/>
            <a:chExt cx="896462" cy="896462"/>
          </a:xfrm>
        </p:grpSpPr>
        <p:sp>
          <p:nvSpPr>
            <p:cNvPr id="17" name="Freeform 17"/>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32B070"/>
            </a:solidFill>
            <a:ln w="95250" cap="rnd">
              <a:solidFill>
                <a:srgbClr val="000000"/>
              </a:solidFill>
              <a:prstDash val="solid"/>
              <a:round/>
            </a:ln>
          </p:spPr>
          <p:txBody>
            <a:bodyPr/>
            <a:lstStyle/>
            <a:p>
              <a:endParaRPr lang="en-CA"/>
            </a:p>
          </p:txBody>
        </p:sp>
        <p:sp>
          <p:nvSpPr>
            <p:cNvPr id="18" name="TextBox 18"/>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13813962" y="5828845"/>
            <a:ext cx="3403754" cy="3403754"/>
            <a:chOff x="0" y="0"/>
            <a:chExt cx="896462" cy="896462"/>
          </a:xfrm>
        </p:grpSpPr>
        <p:sp>
          <p:nvSpPr>
            <p:cNvPr id="20" name="Freeform 20"/>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FE6EC6"/>
            </a:solidFill>
            <a:ln w="95250" cap="rnd">
              <a:solidFill>
                <a:srgbClr val="000000"/>
              </a:solidFill>
              <a:prstDash val="solid"/>
              <a:round/>
            </a:ln>
          </p:spPr>
          <p:txBody>
            <a:bodyPr/>
            <a:lstStyle/>
            <a:p>
              <a:endParaRPr lang="en-CA"/>
            </a:p>
          </p:txBody>
        </p:sp>
        <p:sp>
          <p:nvSpPr>
            <p:cNvPr id="21" name="TextBox 21"/>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sp>
        <p:nvSpPr>
          <p:cNvPr id="22" name="Freeform 22"/>
          <p:cNvSpPr/>
          <p:nvPr/>
        </p:nvSpPr>
        <p:spPr>
          <a:xfrm rot="1435348">
            <a:off x="16609315" y="485203"/>
            <a:ext cx="1000805" cy="903644"/>
          </a:xfrm>
          <a:custGeom>
            <a:avLst/>
            <a:gdLst/>
            <a:ahLst/>
            <a:cxnLst/>
            <a:rect l="l" t="t" r="r" b="b"/>
            <a:pathLst>
              <a:path w="1000805" h="903644">
                <a:moveTo>
                  <a:pt x="0" y="0"/>
                </a:moveTo>
                <a:lnTo>
                  <a:pt x="1000806" y="0"/>
                </a:lnTo>
                <a:lnTo>
                  <a:pt x="1000806" y="903643"/>
                </a:lnTo>
                <a:lnTo>
                  <a:pt x="0" y="9036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23" name="Freeform 23"/>
          <p:cNvSpPr/>
          <p:nvPr/>
        </p:nvSpPr>
        <p:spPr>
          <a:xfrm rot="5549187">
            <a:off x="17105497" y="8766185"/>
            <a:ext cx="971928" cy="984231"/>
          </a:xfrm>
          <a:custGeom>
            <a:avLst/>
            <a:gdLst/>
            <a:ahLst/>
            <a:cxnLst/>
            <a:rect l="l" t="t" r="r" b="b"/>
            <a:pathLst>
              <a:path w="971928" h="984231">
                <a:moveTo>
                  <a:pt x="0" y="0"/>
                </a:moveTo>
                <a:lnTo>
                  <a:pt x="971928" y="0"/>
                </a:lnTo>
                <a:lnTo>
                  <a:pt x="971928" y="984230"/>
                </a:lnTo>
                <a:lnTo>
                  <a:pt x="0" y="98423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grpSp>
        <p:nvGrpSpPr>
          <p:cNvPr id="24" name="Group 24"/>
          <p:cNvGrpSpPr/>
          <p:nvPr/>
        </p:nvGrpSpPr>
        <p:grpSpPr>
          <a:xfrm>
            <a:off x="10245963" y="1091351"/>
            <a:ext cx="3022684" cy="923190"/>
            <a:chOff x="0" y="0"/>
            <a:chExt cx="796098" cy="243145"/>
          </a:xfrm>
        </p:grpSpPr>
        <p:sp>
          <p:nvSpPr>
            <p:cNvPr id="25" name="Freeform 25"/>
            <p:cNvSpPr/>
            <p:nvPr/>
          </p:nvSpPr>
          <p:spPr>
            <a:xfrm>
              <a:off x="0" y="0"/>
              <a:ext cx="796098" cy="243145"/>
            </a:xfrm>
            <a:custGeom>
              <a:avLst/>
              <a:gdLst/>
              <a:ahLst/>
              <a:cxnLst/>
              <a:rect l="l" t="t" r="r" b="b"/>
              <a:pathLst>
                <a:path w="796098" h="243145">
                  <a:moveTo>
                    <a:pt x="97328" y="0"/>
                  </a:moveTo>
                  <a:lnTo>
                    <a:pt x="698769" y="0"/>
                  </a:lnTo>
                  <a:cubicBezTo>
                    <a:pt x="752522" y="0"/>
                    <a:pt x="796098" y="43575"/>
                    <a:pt x="796098" y="97328"/>
                  </a:cubicBezTo>
                  <a:lnTo>
                    <a:pt x="796098" y="145816"/>
                  </a:lnTo>
                  <a:cubicBezTo>
                    <a:pt x="796098" y="171629"/>
                    <a:pt x="785844" y="196385"/>
                    <a:pt x="767591" y="214638"/>
                  </a:cubicBezTo>
                  <a:cubicBezTo>
                    <a:pt x="749338" y="232891"/>
                    <a:pt x="724582" y="243145"/>
                    <a:pt x="698769" y="243145"/>
                  </a:cubicBezTo>
                  <a:lnTo>
                    <a:pt x="97328" y="243145"/>
                  </a:lnTo>
                  <a:cubicBezTo>
                    <a:pt x="71515" y="243145"/>
                    <a:pt x="46759" y="232891"/>
                    <a:pt x="28507" y="214638"/>
                  </a:cubicBezTo>
                  <a:cubicBezTo>
                    <a:pt x="10254" y="196385"/>
                    <a:pt x="0" y="171629"/>
                    <a:pt x="0" y="145816"/>
                  </a:cubicBezTo>
                  <a:lnTo>
                    <a:pt x="0" y="97328"/>
                  </a:lnTo>
                  <a:cubicBezTo>
                    <a:pt x="0" y="71515"/>
                    <a:pt x="10254" y="46759"/>
                    <a:pt x="28507" y="28507"/>
                  </a:cubicBezTo>
                  <a:cubicBezTo>
                    <a:pt x="46759" y="10254"/>
                    <a:pt x="71515" y="0"/>
                    <a:pt x="97328" y="0"/>
                  </a:cubicBezTo>
                  <a:close/>
                </a:path>
              </a:pathLst>
            </a:custGeom>
            <a:solidFill>
              <a:srgbClr val="FFFFFF"/>
            </a:solidFill>
            <a:ln w="95250" cap="rnd">
              <a:solidFill>
                <a:srgbClr val="000000"/>
              </a:solidFill>
              <a:prstDash val="solid"/>
              <a:round/>
            </a:ln>
          </p:spPr>
          <p:txBody>
            <a:bodyPr/>
            <a:lstStyle/>
            <a:p>
              <a:endParaRPr lang="en-CA"/>
            </a:p>
          </p:txBody>
        </p:sp>
        <p:sp>
          <p:nvSpPr>
            <p:cNvPr id="26" name="TextBox 26"/>
            <p:cNvSpPr txBox="1"/>
            <p:nvPr/>
          </p:nvSpPr>
          <p:spPr>
            <a:xfrm>
              <a:off x="0" y="-38100"/>
              <a:ext cx="796098" cy="281245"/>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4004497" y="1091351"/>
            <a:ext cx="3022684" cy="923190"/>
            <a:chOff x="0" y="0"/>
            <a:chExt cx="796098" cy="243145"/>
          </a:xfrm>
        </p:grpSpPr>
        <p:sp>
          <p:nvSpPr>
            <p:cNvPr id="28" name="Freeform 28"/>
            <p:cNvSpPr/>
            <p:nvPr/>
          </p:nvSpPr>
          <p:spPr>
            <a:xfrm>
              <a:off x="0" y="0"/>
              <a:ext cx="796098" cy="243145"/>
            </a:xfrm>
            <a:custGeom>
              <a:avLst/>
              <a:gdLst/>
              <a:ahLst/>
              <a:cxnLst/>
              <a:rect l="l" t="t" r="r" b="b"/>
              <a:pathLst>
                <a:path w="796098" h="243145">
                  <a:moveTo>
                    <a:pt x="97328" y="0"/>
                  </a:moveTo>
                  <a:lnTo>
                    <a:pt x="698769" y="0"/>
                  </a:lnTo>
                  <a:cubicBezTo>
                    <a:pt x="752522" y="0"/>
                    <a:pt x="796098" y="43575"/>
                    <a:pt x="796098" y="97328"/>
                  </a:cubicBezTo>
                  <a:lnTo>
                    <a:pt x="796098" y="145816"/>
                  </a:lnTo>
                  <a:cubicBezTo>
                    <a:pt x="796098" y="171629"/>
                    <a:pt x="785844" y="196385"/>
                    <a:pt x="767591" y="214638"/>
                  </a:cubicBezTo>
                  <a:cubicBezTo>
                    <a:pt x="749338" y="232891"/>
                    <a:pt x="724582" y="243145"/>
                    <a:pt x="698769" y="243145"/>
                  </a:cubicBezTo>
                  <a:lnTo>
                    <a:pt x="97328" y="243145"/>
                  </a:lnTo>
                  <a:cubicBezTo>
                    <a:pt x="71515" y="243145"/>
                    <a:pt x="46759" y="232891"/>
                    <a:pt x="28507" y="214638"/>
                  </a:cubicBezTo>
                  <a:cubicBezTo>
                    <a:pt x="10254" y="196385"/>
                    <a:pt x="0" y="171629"/>
                    <a:pt x="0" y="145816"/>
                  </a:cubicBezTo>
                  <a:lnTo>
                    <a:pt x="0" y="97328"/>
                  </a:lnTo>
                  <a:cubicBezTo>
                    <a:pt x="0" y="71515"/>
                    <a:pt x="10254" y="46759"/>
                    <a:pt x="28507" y="28507"/>
                  </a:cubicBezTo>
                  <a:cubicBezTo>
                    <a:pt x="46759" y="10254"/>
                    <a:pt x="71515" y="0"/>
                    <a:pt x="97328" y="0"/>
                  </a:cubicBezTo>
                  <a:close/>
                </a:path>
              </a:pathLst>
            </a:custGeom>
            <a:solidFill>
              <a:srgbClr val="FFFFFF"/>
            </a:solidFill>
            <a:ln w="95250" cap="rnd">
              <a:solidFill>
                <a:srgbClr val="000000"/>
              </a:solidFill>
              <a:prstDash val="solid"/>
              <a:round/>
            </a:ln>
          </p:spPr>
          <p:txBody>
            <a:bodyPr/>
            <a:lstStyle/>
            <a:p>
              <a:endParaRPr lang="en-CA"/>
            </a:p>
          </p:txBody>
        </p:sp>
        <p:sp>
          <p:nvSpPr>
            <p:cNvPr id="29" name="TextBox 29"/>
            <p:cNvSpPr txBox="1"/>
            <p:nvPr/>
          </p:nvSpPr>
          <p:spPr>
            <a:xfrm>
              <a:off x="0" y="-38100"/>
              <a:ext cx="796098" cy="281245"/>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10245963" y="5367249"/>
            <a:ext cx="3022684" cy="923190"/>
            <a:chOff x="0" y="0"/>
            <a:chExt cx="796098" cy="243145"/>
          </a:xfrm>
        </p:grpSpPr>
        <p:sp>
          <p:nvSpPr>
            <p:cNvPr id="31" name="Freeform 31"/>
            <p:cNvSpPr/>
            <p:nvPr/>
          </p:nvSpPr>
          <p:spPr>
            <a:xfrm>
              <a:off x="0" y="0"/>
              <a:ext cx="796098" cy="243145"/>
            </a:xfrm>
            <a:custGeom>
              <a:avLst/>
              <a:gdLst/>
              <a:ahLst/>
              <a:cxnLst/>
              <a:rect l="l" t="t" r="r" b="b"/>
              <a:pathLst>
                <a:path w="796098" h="243145">
                  <a:moveTo>
                    <a:pt x="97328" y="0"/>
                  </a:moveTo>
                  <a:lnTo>
                    <a:pt x="698769" y="0"/>
                  </a:lnTo>
                  <a:cubicBezTo>
                    <a:pt x="752522" y="0"/>
                    <a:pt x="796098" y="43575"/>
                    <a:pt x="796098" y="97328"/>
                  </a:cubicBezTo>
                  <a:lnTo>
                    <a:pt x="796098" y="145816"/>
                  </a:lnTo>
                  <a:cubicBezTo>
                    <a:pt x="796098" y="171629"/>
                    <a:pt x="785844" y="196385"/>
                    <a:pt x="767591" y="214638"/>
                  </a:cubicBezTo>
                  <a:cubicBezTo>
                    <a:pt x="749338" y="232891"/>
                    <a:pt x="724582" y="243145"/>
                    <a:pt x="698769" y="243145"/>
                  </a:cubicBezTo>
                  <a:lnTo>
                    <a:pt x="97328" y="243145"/>
                  </a:lnTo>
                  <a:cubicBezTo>
                    <a:pt x="71515" y="243145"/>
                    <a:pt x="46759" y="232891"/>
                    <a:pt x="28507" y="214638"/>
                  </a:cubicBezTo>
                  <a:cubicBezTo>
                    <a:pt x="10254" y="196385"/>
                    <a:pt x="0" y="171629"/>
                    <a:pt x="0" y="145816"/>
                  </a:cubicBezTo>
                  <a:lnTo>
                    <a:pt x="0" y="97328"/>
                  </a:lnTo>
                  <a:cubicBezTo>
                    <a:pt x="0" y="71515"/>
                    <a:pt x="10254" y="46759"/>
                    <a:pt x="28507" y="28507"/>
                  </a:cubicBezTo>
                  <a:cubicBezTo>
                    <a:pt x="46759" y="10254"/>
                    <a:pt x="71515" y="0"/>
                    <a:pt x="97328" y="0"/>
                  </a:cubicBezTo>
                  <a:close/>
                </a:path>
              </a:pathLst>
            </a:custGeom>
            <a:solidFill>
              <a:srgbClr val="FFFFFF"/>
            </a:solidFill>
            <a:ln w="95250" cap="rnd">
              <a:solidFill>
                <a:srgbClr val="000000"/>
              </a:solidFill>
              <a:prstDash val="solid"/>
              <a:round/>
            </a:ln>
          </p:spPr>
          <p:txBody>
            <a:bodyPr/>
            <a:lstStyle/>
            <a:p>
              <a:endParaRPr lang="en-CA"/>
            </a:p>
          </p:txBody>
        </p:sp>
        <p:sp>
          <p:nvSpPr>
            <p:cNvPr id="32" name="TextBox 32"/>
            <p:cNvSpPr txBox="1"/>
            <p:nvPr/>
          </p:nvSpPr>
          <p:spPr>
            <a:xfrm>
              <a:off x="0" y="-38100"/>
              <a:ext cx="796098" cy="281245"/>
            </a:xfrm>
            <a:prstGeom prst="rect">
              <a:avLst/>
            </a:prstGeom>
          </p:spPr>
          <p:txBody>
            <a:bodyPr lIns="50800" tIns="50800" rIns="50800" bIns="50800" rtlCol="0" anchor="ctr"/>
            <a:lstStyle/>
            <a:p>
              <a:pPr algn="ctr">
                <a:lnSpc>
                  <a:spcPts val="2659"/>
                </a:lnSpc>
              </a:pPr>
              <a:endParaRPr/>
            </a:p>
          </p:txBody>
        </p:sp>
      </p:grpSp>
      <p:grpSp>
        <p:nvGrpSpPr>
          <p:cNvPr id="33" name="Group 33"/>
          <p:cNvGrpSpPr/>
          <p:nvPr/>
        </p:nvGrpSpPr>
        <p:grpSpPr>
          <a:xfrm>
            <a:off x="14004497" y="5367249"/>
            <a:ext cx="3022684" cy="923190"/>
            <a:chOff x="0" y="0"/>
            <a:chExt cx="796098" cy="243145"/>
          </a:xfrm>
        </p:grpSpPr>
        <p:sp>
          <p:nvSpPr>
            <p:cNvPr id="34" name="Freeform 34"/>
            <p:cNvSpPr/>
            <p:nvPr/>
          </p:nvSpPr>
          <p:spPr>
            <a:xfrm>
              <a:off x="0" y="0"/>
              <a:ext cx="796098" cy="243145"/>
            </a:xfrm>
            <a:custGeom>
              <a:avLst/>
              <a:gdLst/>
              <a:ahLst/>
              <a:cxnLst/>
              <a:rect l="l" t="t" r="r" b="b"/>
              <a:pathLst>
                <a:path w="796098" h="243145">
                  <a:moveTo>
                    <a:pt x="97328" y="0"/>
                  </a:moveTo>
                  <a:lnTo>
                    <a:pt x="698769" y="0"/>
                  </a:lnTo>
                  <a:cubicBezTo>
                    <a:pt x="752522" y="0"/>
                    <a:pt x="796098" y="43575"/>
                    <a:pt x="796098" y="97328"/>
                  </a:cubicBezTo>
                  <a:lnTo>
                    <a:pt x="796098" y="145816"/>
                  </a:lnTo>
                  <a:cubicBezTo>
                    <a:pt x="796098" y="171629"/>
                    <a:pt x="785844" y="196385"/>
                    <a:pt x="767591" y="214638"/>
                  </a:cubicBezTo>
                  <a:cubicBezTo>
                    <a:pt x="749338" y="232891"/>
                    <a:pt x="724582" y="243145"/>
                    <a:pt x="698769" y="243145"/>
                  </a:cubicBezTo>
                  <a:lnTo>
                    <a:pt x="97328" y="243145"/>
                  </a:lnTo>
                  <a:cubicBezTo>
                    <a:pt x="71515" y="243145"/>
                    <a:pt x="46759" y="232891"/>
                    <a:pt x="28507" y="214638"/>
                  </a:cubicBezTo>
                  <a:cubicBezTo>
                    <a:pt x="10254" y="196385"/>
                    <a:pt x="0" y="171629"/>
                    <a:pt x="0" y="145816"/>
                  </a:cubicBezTo>
                  <a:lnTo>
                    <a:pt x="0" y="97328"/>
                  </a:lnTo>
                  <a:cubicBezTo>
                    <a:pt x="0" y="71515"/>
                    <a:pt x="10254" y="46759"/>
                    <a:pt x="28507" y="28507"/>
                  </a:cubicBezTo>
                  <a:cubicBezTo>
                    <a:pt x="46759" y="10254"/>
                    <a:pt x="71515" y="0"/>
                    <a:pt x="97328" y="0"/>
                  </a:cubicBezTo>
                  <a:close/>
                </a:path>
              </a:pathLst>
            </a:custGeom>
            <a:solidFill>
              <a:srgbClr val="FFFFFF"/>
            </a:solidFill>
            <a:ln w="95250" cap="rnd">
              <a:solidFill>
                <a:srgbClr val="000000"/>
              </a:solidFill>
              <a:prstDash val="solid"/>
              <a:round/>
            </a:ln>
          </p:spPr>
          <p:txBody>
            <a:bodyPr/>
            <a:lstStyle/>
            <a:p>
              <a:endParaRPr lang="en-CA"/>
            </a:p>
          </p:txBody>
        </p:sp>
        <p:sp>
          <p:nvSpPr>
            <p:cNvPr id="35" name="TextBox 35"/>
            <p:cNvSpPr txBox="1"/>
            <p:nvPr/>
          </p:nvSpPr>
          <p:spPr>
            <a:xfrm>
              <a:off x="0" y="-38100"/>
              <a:ext cx="796098" cy="281245"/>
            </a:xfrm>
            <a:prstGeom prst="rect">
              <a:avLst/>
            </a:prstGeom>
          </p:spPr>
          <p:txBody>
            <a:bodyPr lIns="50800" tIns="50800" rIns="50800" bIns="50800" rtlCol="0" anchor="ctr"/>
            <a:lstStyle/>
            <a:p>
              <a:pPr algn="ctr">
                <a:lnSpc>
                  <a:spcPts val="2659"/>
                </a:lnSpc>
              </a:pPr>
              <a:endParaRPr/>
            </a:p>
          </p:txBody>
        </p:sp>
      </p:grpSp>
      <p:sp>
        <p:nvSpPr>
          <p:cNvPr id="36" name="TextBox 36"/>
          <p:cNvSpPr txBox="1"/>
          <p:nvPr/>
        </p:nvSpPr>
        <p:spPr>
          <a:xfrm>
            <a:off x="1815908" y="3197460"/>
            <a:ext cx="6477395" cy="3901606"/>
          </a:xfrm>
          <a:prstGeom prst="rect">
            <a:avLst/>
          </a:prstGeom>
        </p:spPr>
        <p:txBody>
          <a:bodyPr lIns="0" tIns="0" rIns="0" bIns="0" rtlCol="0" anchor="t">
            <a:spAutoFit/>
          </a:bodyPr>
          <a:lstStyle/>
          <a:p>
            <a:pPr algn="ctr">
              <a:lnSpc>
                <a:spcPts val="7655"/>
              </a:lnSpc>
            </a:pPr>
            <a:r>
              <a:rPr lang="en-US" sz="6543">
                <a:solidFill>
                  <a:srgbClr val="000000"/>
                </a:solidFill>
                <a:latin typeface="Bobby Jones Soft"/>
                <a:ea typeface="Bobby Jones Soft"/>
                <a:cs typeface="Bobby Jones Soft"/>
                <a:sym typeface="Bobby Jones Soft"/>
              </a:rPr>
              <a:t>KOLOWIS AWITHLAKNANNAI - THE FIGHTING SERPENTS GAME</a:t>
            </a:r>
          </a:p>
        </p:txBody>
      </p:sp>
      <p:sp>
        <p:nvSpPr>
          <p:cNvPr id="37" name="TextBox 37"/>
          <p:cNvSpPr txBox="1"/>
          <p:nvPr/>
        </p:nvSpPr>
        <p:spPr>
          <a:xfrm>
            <a:off x="10598633" y="1276398"/>
            <a:ext cx="2215732" cy="576453"/>
          </a:xfrm>
          <a:prstGeom prst="rect">
            <a:avLst/>
          </a:prstGeom>
        </p:spPr>
        <p:txBody>
          <a:bodyPr lIns="0" tIns="0" rIns="0" bIns="0" rtlCol="0" anchor="t">
            <a:spAutoFit/>
          </a:bodyPr>
          <a:lstStyle/>
          <a:p>
            <a:pPr algn="ctr">
              <a:lnSpc>
                <a:spcPts val="4446"/>
              </a:lnSpc>
            </a:pPr>
            <a:r>
              <a:rPr lang="en-US" sz="3800">
                <a:solidFill>
                  <a:srgbClr val="000000"/>
                </a:solidFill>
                <a:latin typeface="Bobby Jones Soft"/>
                <a:ea typeface="Bobby Jones Soft"/>
                <a:cs typeface="Bobby Jones Soft"/>
                <a:sym typeface="Bobby Jones Soft"/>
              </a:rPr>
              <a:t>NUMBER</a:t>
            </a:r>
          </a:p>
        </p:txBody>
      </p:sp>
      <p:sp>
        <p:nvSpPr>
          <p:cNvPr id="38" name="TextBox 38"/>
          <p:cNvSpPr txBox="1"/>
          <p:nvPr/>
        </p:nvSpPr>
        <p:spPr>
          <a:xfrm>
            <a:off x="14147806" y="1276398"/>
            <a:ext cx="2737982" cy="576453"/>
          </a:xfrm>
          <a:prstGeom prst="rect">
            <a:avLst/>
          </a:prstGeom>
        </p:spPr>
        <p:txBody>
          <a:bodyPr lIns="0" tIns="0" rIns="0" bIns="0" rtlCol="0" anchor="t">
            <a:spAutoFit/>
          </a:bodyPr>
          <a:lstStyle/>
          <a:p>
            <a:pPr algn="ctr">
              <a:lnSpc>
                <a:spcPts val="4445"/>
              </a:lnSpc>
            </a:pPr>
            <a:r>
              <a:rPr lang="en-US" sz="3799">
                <a:solidFill>
                  <a:srgbClr val="000000"/>
                </a:solidFill>
                <a:latin typeface="Bobby Jones Soft"/>
                <a:ea typeface="Bobby Jones Soft"/>
                <a:cs typeface="Bobby Jones Soft"/>
                <a:sym typeface="Bobby Jones Soft"/>
              </a:rPr>
              <a:t>PATTERNS</a:t>
            </a:r>
          </a:p>
        </p:txBody>
      </p:sp>
      <p:sp>
        <p:nvSpPr>
          <p:cNvPr id="39" name="TextBox 39"/>
          <p:cNvSpPr txBox="1"/>
          <p:nvPr/>
        </p:nvSpPr>
        <p:spPr>
          <a:xfrm>
            <a:off x="10245963" y="5550333"/>
            <a:ext cx="3022684" cy="576453"/>
          </a:xfrm>
          <a:prstGeom prst="rect">
            <a:avLst/>
          </a:prstGeom>
        </p:spPr>
        <p:txBody>
          <a:bodyPr lIns="0" tIns="0" rIns="0" bIns="0" rtlCol="0" anchor="t">
            <a:spAutoFit/>
          </a:bodyPr>
          <a:lstStyle/>
          <a:p>
            <a:pPr algn="ctr">
              <a:lnSpc>
                <a:spcPts val="4446"/>
              </a:lnSpc>
            </a:pPr>
            <a:r>
              <a:rPr lang="en-US" sz="3800">
                <a:solidFill>
                  <a:srgbClr val="000000"/>
                </a:solidFill>
                <a:latin typeface="Bobby Jones Soft"/>
                <a:ea typeface="Bobby Jones Soft"/>
                <a:cs typeface="Bobby Jones Soft"/>
                <a:sym typeface="Bobby Jones Soft"/>
              </a:rPr>
              <a:t>STRATEGY</a:t>
            </a:r>
          </a:p>
        </p:txBody>
      </p:sp>
      <p:sp>
        <p:nvSpPr>
          <p:cNvPr id="40" name="TextBox 40"/>
          <p:cNvSpPr txBox="1"/>
          <p:nvPr/>
        </p:nvSpPr>
        <p:spPr>
          <a:xfrm>
            <a:off x="14076631" y="5550333"/>
            <a:ext cx="2880333" cy="576453"/>
          </a:xfrm>
          <a:prstGeom prst="rect">
            <a:avLst/>
          </a:prstGeom>
        </p:spPr>
        <p:txBody>
          <a:bodyPr lIns="0" tIns="0" rIns="0" bIns="0" rtlCol="0" anchor="t">
            <a:spAutoFit/>
          </a:bodyPr>
          <a:lstStyle/>
          <a:p>
            <a:pPr algn="ctr">
              <a:lnSpc>
                <a:spcPts val="4446"/>
              </a:lnSpc>
            </a:pPr>
            <a:r>
              <a:rPr lang="en-US" sz="3800">
                <a:solidFill>
                  <a:srgbClr val="000000"/>
                </a:solidFill>
                <a:latin typeface="Bobby Jones Soft"/>
                <a:ea typeface="Bobby Jones Soft"/>
                <a:cs typeface="Bobby Jones Soft"/>
                <a:sym typeface="Bobby Jones Soft"/>
              </a:rPr>
              <a:t>CALCULATIONS</a:t>
            </a:r>
          </a:p>
        </p:txBody>
      </p:sp>
      <p:sp>
        <p:nvSpPr>
          <p:cNvPr id="41" name="Freeform 41"/>
          <p:cNvSpPr/>
          <p:nvPr/>
        </p:nvSpPr>
        <p:spPr>
          <a:xfrm>
            <a:off x="10598633" y="6633340"/>
            <a:ext cx="2505205" cy="2057400"/>
          </a:xfrm>
          <a:custGeom>
            <a:avLst/>
            <a:gdLst/>
            <a:ahLst/>
            <a:cxnLst/>
            <a:rect l="l" t="t" r="r" b="b"/>
            <a:pathLst>
              <a:path w="2505205" h="2057400">
                <a:moveTo>
                  <a:pt x="0" y="0"/>
                </a:moveTo>
                <a:lnTo>
                  <a:pt x="2505205" y="0"/>
                </a:lnTo>
                <a:lnTo>
                  <a:pt x="2505205" y="2057400"/>
                </a:lnTo>
                <a:lnTo>
                  <a:pt x="0" y="20574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
        <p:nvSpPr>
          <p:cNvPr id="42" name="Freeform 42"/>
          <p:cNvSpPr/>
          <p:nvPr/>
        </p:nvSpPr>
        <p:spPr>
          <a:xfrm>
            <a:off x="14264194" y="2353106"/>
            <a:ext cx="2505205" cy="2057400"/>
          </a:xfrm>
          <a:custGeom>
            <a:avLst/>
            <a:gdLst/>
            <a:ahLst/>
            <a:cxnLst/>
            <a:rect l="l" t="t" r="r" b="b"/>
            <a:pathLst>
              <a:path w="2505205" h="2057400">
                <a:moveTo>
                  <a:pt x="0" y="0"/>
                </a:moveTo>
                <a:lnTo>
                  <a:pt x="2505206" y="0"/>
                </a:lnTo>
                <a:lnTo>
                  <a:pt x="2505206" y="2057400"/>
                </a:lnTo>
                <a:lnTo>
                  <a:pt x="0" y="20574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52383" y="1597662"/>
            <a:ext cx="3745808" cy="7491617"/>
          </a:xfrm>
          <a:custGeom>
            <a:avLst/>
            <a:gdLst/>
            <a:ahLst/>
            <a:cxnLst/>
            <a:rect l="l" t="t" r="r" b="b"/>
            <a:pathLst>
              <a:path w="3745808" h="7491617">
                <a:moveTo>
                  <a:pt x="0" y="0"/>
                </a:moveTo>
                <a:lnTo>
                  <a:pt x="3745809" y="0"/>
                </a:lnTo>
                <a:lnTo>
                  <a:pt x="3745809" y="7491617"/>
                </a:lnTo>
                <a:lnTo>
                  <a:pt x="0" y="74916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3" name="Freeform 3"/>
          <p:cNvSpPr/>
          <p:nvPr/>
        </p:nvSpPr>
        <p:spPr>
          <a:xfrm>
            <a:off x="12889808" y="1597662"/>
            <a:ext cx="3745808" cy="7491617"/>
          </a:xfrm>
          <a:custGeom>
            <a:avLst/>
            <a:gdLst/>
            <a:ahLst/>
            <a:cxnLst/>
            <a:rect l="l" t="t" r="r" b="b"/>
            <a:pathLst>
              <a:path w="3745808" h="7491617">
                <a:moveTo>
                  <a:pt x="0" y="0"/>
                </a:moveTo>
                <a:lnTo>
                  <a:pt x="3745809" y="0"/>
                </a:lnTo>
                <a:lnTo>
                  <a:pt x="3745809" y="7491617"/>
                </a:lnTo>
                <a:lnTo>
                  <a:pt x="0" y="74916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4" name="Freeform 4"/>
          <p:cNvSpPr/>
          <p:nvPr/>
        </p:nvSpPr>
        <p:spPr>
          <a:xfrm>
            <a:off x="9144000" y="1597662"/>
            <a:ext cx="3745808" cy="7491617"/>
          </a:xfrm>
          <a:custGeom>
            <a:avLst/>
            <a:gdLst/>
            <a:ahLst/>
            <a:cxnLst/>
            <a:rect l="l" t="t" r="r" b="b"/>
            <a:pathLst>
              <a:path w="3745808" h="7491617">
                <a:moveTo>
                  <a:pt x="0" y="0"/>
                </a:moveTo>
                <a:lnTo>
                  <a:pt x="3745808" y="0"/>
                </a:lnTo>
                <a:lnTo>
                  <a:pt x="3745808" y="7491617"/>
                </a:lnTo>
                <a:lnTo>
                  <a:pt x="0" y="74916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5" name="Freeform 5"/>
          <p:cNvSpPr/>
          <p:nvPr/>
        </p:nvSpPr>
        <p:spPr>
          <a:xfrm>
            <a:off x="5398192" y="1597662"/>
            <a:ext cx="3745808" cy="7491617"/>
          </a:xfrm>
          <a:custGeom>
            <a:avLst/>
            <a:gdLst/>
            <a:ahLst/>
            <a:cxnLst/>
            <a:rect l="l" t="t" r="r" b="b"/>
            <a:pathLst>
              <a:path w="3745808" h="7491617">
                <a:moveTo>
                  <a:pt x="0" y="0"/>
                </a:moveTo>
                <a:lnTo>
                  <a:pt x="3745808" y="0"/>
                </a:lnTo>
                <a:lnTo>
                  <a:pt x="3745808" y="7491617"/>
                </a:lnTo>
                <a:lnTo>
                  <a:pt x="0" y="74916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6" name="AutoShape 6"/>
          <p:cNvSpPr/>
          <p:nvPr/>
        </p:nvSpPr>
        <p:spPr>
          <a:xfrm flipV="1">
            <a:off x="1752599" y="5343470"/>
            <a:ext cx="14822505" cy="19672"/>
          </a:xfrm>
          <a:prstGeom prst="line">
            <a:avLst/>
          </a:prstGeom>
          <a:ln w="123825" cap="flat">
            <a:solidFill>
              <a:srgbClr val="000000"/>
            </a:solidFill>
            <a:prstDash val="solid"/>
            <a:headEnd type="none" w="sm" len="sm"/>
            <a:tailEnd type="none" w="sm" len="sm"/>
          </a:ln>
        </p:spPr>
        <p:txBody>
          <a:bodyPr/>
          <a:lstStyle/>
          <a:p>
            <a:endParaRPr lang="en-CA"/>
          </a:p>
        </p:txBody>
      </p:sp>
      <p:sp>
        <p:nvSpPr>
          <p:cNvPr id="7" name="TextBox 7"/>
          <p:cNvSpPr txBox="1"/>
          <p:nvPr/>
        </p:nvSpPr>
        <p:spPr>
          <a:xfrm>
            <a:off x="6672113" y="357961"/>
            <a:ext cx="4943773" cy="530979"/>
          </a:xfrm>
          <a:prstGeom prst="rect">
            <a:avLst/>
          </a:prstGeom>
        </p:spPr>
        <p:txBody>
          <a:bodyPr wrap="square" lIns="0" tIns="0" rIns="0" bIns="0" rtlCol="0" anchor="t">
            <a:spAutoFit/>
          </a:bodyPr>
          <a:lstStyle/>
          <a:p>
            <a:pPr algn="ctr">
              <a:lnSpc>
                <a:spcPts val="4339"/>
              </a:lnSpc>
            </a:pPr>
            <a:r>
              <a:rPr lang="en-US" sz="3099" b="1" u="sng" dirty="0">
                <a:solidFill>
                  <a:srgbClr val="00B0D7"/>
                </a:solidFill>
                <a:latin typeface="TheSansB 1 Semi-Bold"/>
                <a:ea typeface="TheSansB 1 Semi-Bold"/>
                <a:cs typeface="TheSansB 1 Semi-Bold"/>
                <a:sym typeface="TheSansB 1 Semi-Bold"/>
                <a:hlinkClick r:id="rId4" tooltip="https://www.youtube.com/watch?v=8sBBIedPJ0U"/>
              </a:rPr>
              <a:t>Fighting Serpents Game</a:t>
            </a:r>
          </a:p>
        </p:txBody>
      </p:sp>
      <p:sp>
        <p:nvSpPr>
          <p:cNvPr id="8" name="TextBox 8"/>
          <p:cNvSpPr txBox="1"/>
          <p:nvPr/>
        </p:nvSpPr>
        <p:spPr>
          <a:xfrm>
            <a:off x="12344401" y="417800"/>
            <a:ext cx="4558596" cy="417935"/>
          </a:xfrm>
          <a:prstGeom prst="rect">
            <a:avLst/>
          </a:prstGeom>
        </p:spPr>
        <p:txBody>
          <a:bodyPr wrap="square" lIns="0" tIns="0" rIns="0" bIns="0" rtlCol="0" anchor="t">
            <a:spAutoFit/>
          </a:bodyPr>
          <a:lstStyle/>
          <a:p>
            <a:pPr algn="ctr">
              <a:lnSpc>
                <a:spcPts val="3359"/>
              </a:lnSpc>
            </a:pPr>
            <a:r>
              <a:rPr lang="en-US" sz="2400" b="1" dirty="0">
                <a:solidFill>
                  <a:srgbClr val="000000"/>
                </a:solidFill>
                <a:latin typeface="TheSansB 1 Semi-Bold"/>
                <a:ea typeface="TheSansB 1 Semi-Bold"/>
                <a:cs typeface="TheSansB 1 Semi-Bold"/>
                <a:sym typeface="TheSansB 1 Semi-Bold"/>
              </a:rPr>
              <a:t>Click Title to Watch a Demo</a:t>
            </a:r>
          </a:p>
        </p:txBody>
      </p:sp>
      <p:sp>
        <p:nvSpPr>
          <p:cNvPr id="9" name="Freeform 18">
            <a:extLst>
              <a:ext uri="{FF2B5EF4-FFF2-40B4-BE49-F238E27FC236}">
                <a16:creationId xmlns:a16="http://schemas.microsoft.com/office/drawing/2014/main" id="{94D2F327-C23D-C409-B805-B5165600DC39}"/>
              </a:ext>
            </a:extLst>
          </p:cNvPr>
          <p:cNvSpPr/>
          <p:nvPr/>
        </p:nvSpPr>
        <p:spPr>
          <a:xfrm>
            <a:off x="16641516" y="5363142"/>
            <a:ext cx="1570284" cy="1570284"/>
          </a:xfrm>
          <a:custGeom>
            <a:avLst/>
            <a:gdLst/>
            <a:ahLst/>
            <a:cxnLst/>
            <a:rect l="l" t="t" r="r" b="b"/>
            <a:pathLst>
              <a:path w="1570284" h="1570284">
                <a:moveTo>
                  <a:pt x="0" y="0"/>
                </a:moveTo>
                <a:lnTo>
                  <a:pt x="1570284" y="0"/>
                </a:lnTo>
                <a:lnTo>
                  <a:pt x="1570284" y="1570284"/>
                </a:lnTo>
                <a:lnTo>
                  <a:pt x="0" y="157028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10" name="Freeform 19">
            <a:extLst>
              <a:ext uri="{FF2B5EF4-FFF2-40B4-BE49-F238E27FC236}">
                <a16:creationId xmlns:a16="http://schemas.microsoft.com/office/drawing/2014/main" id="{59714FA8-239F-E4F8-51F9-7B11236489A2}"/>
              </a:ext>
            </a:extLst>
          </p:cNvPr>
          <p:cNvSpPr/>
          <p:nvPr/>
        </p:nvSpPr>
        <p:spPr>
          <a:xfrm>
            <a:off x="16641516" y="8503710"/>
            <a:ext cx="1570284" cy="1570284"/>
          </a:xfrm>
          <a:custGeom>
            <a:avLst/>
            <a:gdLst/>
            <a:ahLst/>
            <a:cxnLst/>
            <a:rect l="l" t="t" r="r" b="b"/>
            <a:pathLst>
              <a:path w="1570284" h="1570284">
                <a:moveTo>
                  <a:pt x="0" y="0"/>
                </a:moveTo>
                <a:lnTo>
                  <a:pt x="1570284" y="0"/>
                </a:lnTo>
                <a:lnTo>
                  <a:pt x="1570284" y="1570284"/>
                </a:lnTo>
                <a:lnTo>
                  <a:pt x="0" y="157028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11" name="Freeform 20">
            <a:extLst>
              <a:ext uri="{FF2B5EF4-FFF2-40B4-BE49-F238E27FC236}">
                <a16:creationId xmlns:a16="http://schemas.microsoft.com/office/drawing/2014/main" id="{52B47023-980C-24D2-CC37-528E3FAB9071}"/>
              </a:ext>
            </a:extLst>
          </p:cNvPr>
          <p:cNvSpPr/>
          <p:nvPr/>
        </p:nvSpPr>
        <p:spPr>
          <a:xfrm>
            <a:off x="16641516" y="6933426"/>
            <a:ext cx="1570284" cy="1570284"/>
          </a:xfrm>
          <a:custGeom>
            <a:avLst/>
            <a:gdLst/>
            <a:ahLst/>
            <a:cxnLst/>
            <a:rect l="l" t="t" r="r" b="b"/>
            <a:pathLst>
              <a:path w="1570284" h="1570284">
                <a:moveTo>
                  <a:pt x="0" y="0"/>
                </a:moveTo>
                <a:lnTo>
                  <a:pt x="1570284" y="0"/>
                </a:lnTo>
                <a:lnTo>
                  <a:pt x="1570284" y="1570284"/>
                </a:lnTo>
                <a:lnTo>
                  <a:pt x="0" y="157028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12" name="Freeform 21">
            <a:extLst>
              <a:ext uri="{FF2B5EF4-FFF2-40B4-BE49-F238E27FC236}">
                <a16:creationId xmlns:a16="http://schemas.microsoft.com/office/drawing/2014/main" id="{F44F08B7-4D25-7AEB-9445-786BD374968C}"/>
              </a:ext>
            </a:extLst>
          </p:cNvPr>
          <p:cNvSpPr/>
          <p:nvPr/>
        </p:nvSpPr>
        <p:spPr>
          <a:xfrm>
            <a:off x="16641516" y="3792858"/>
            <a:ext cx="1570284" cy="1570284"/>
          </a:xfrm>
          <a:custGeom>
            <a:avLst/>
            <a:gdLst/>
            <a:ahLst/>
            <a:cxnLst/>
            <a:rect l="l" t="t" r="r" b="b"/>
            <a:pathLst>
              <a:path w="1570284" h="1570284">
                <a:moveTo>
                  <a:pt x="0" y="0"/>
                </a:moveTo>
                <a:lnTo>
                  <a:pt x="1570284" y="0"/>
                </a:lnTo>
                <a:lnTo>
                  <a:pt x="1570284" y="1570284"/>
                </a:lnTo>
                <a:lnTo>
                  <a:pt x="0" y="157028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13" name="Freeform 22">
            <a:extLst>
              <a:ext uri="{FF2B5EF4-FFF2-40B4-BE49-F238E27FC236}">
                <a16:creationId xmlns:a16="http://schemas.microsoft.com/office/drawing/2014/main" id="{AD04B93D-455E-3664-3976-237E49474837}"/>
              </a:ext>
            </a:extLst>
          </p:cNvPr>
          <p:cNvSpPr/>
          <p:nvPr/>
        </p:nvSpPr>
        <p:spPr>
          <a:xfrm>
            <a:off x="16641516" y="2222574"/>
            <a:ext cx="1570284" cy="1570284"/>
          </a:xfrm>
          <a:custGeom>
            <a:avLst/>
            <a:gdLst/>
            <a:ahLst/>
            <a:cxnLst/>
            <a:rect l="l" t="t" r="r" b="b"/>
            <a:pathLst>
              <a:path w="1570284" h="1570284">
                <a:moveTo>
                  <a:pt x="0" y="0"/>
                </a:moveTo>
                <a:lnTo>
                  <a:pt x="1570284" y="0"/>
                </a:lnTo>
                <a:lnTo>
                  <a:pt x="1570284" y="1570284"/>
                </a:lnTo>
                <a:lnTo>
                  <a:pt x="0" y="157028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14" name="Freeform 23">
            <a:extLst>
              <a:ext uri="{FF2B5EF4-FFF2-40B4-BE49-F238E27FC236}">
                <a16:creationId xmlns:a16="http://schemas.microsoft.com/office/drawing/2014/main" id="{55CD5779-F1B9-0473-7D2F-F253EE1F911F}"/>
              </a:ext>
            </a:extLst>
          </p:cNvPr>
          <p:cNvSpPr/>
          <p:nvPr/>
        </p:nvSpPr>
        <p:spPr>
          <a:xfrm>
            <a:off x="16641516" y="652289"/>
            <a:ext cx="1570284" cy="1570284"/>
          </a:xfrm>
          <a:custGeom>
            <a:avLst/>
            <a:gdLst/>
            <a:ahLst/>
            <a:cxnLst/>
            <a:rect l="l" t="t" r="r" b="b"/>
            <a:pathLst>
              <a:path w="1570284" h="1570284">
                <a:moveTo>
                  <a:pt x="0" y="0"/>
                </a:moveTo>
                <a:lnTo>
                  <a:pt x="1570284" y="0"/>
                </a:lnTo>
                <a:lnTo>
                  <a:pt x="1570284" y="1570285"/>
                </a:lnTo>
                <a:lnTo>
                  <a:pt x="0" y="157028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15" name="Freeform 18">
            <a:extLst>
              <a:ext uri="{FF2B5EF4-FFF2-40B4-BE49-F238E27FC236}">
                <a16:creationId xmlns:a16="http://schemas.microsoft.com/office/drawing/2014/main" id="{F9DE3405-A5A9-EDCA-C097-FCA9BC84C5C1}"/>
              </a:ext>
            </a:extLst>
          </p:cNvPr>
          <p:cNvSpPr/>
          <p:nvPr/>
        </p:nvSpPr>
        <p:spPr>
          <a:xfrm>
            <a:off x="79149" y="5363142"/>
            <a:ext cx="1570284" cy="1570284"/>
          </a:xfrm>
          <a:custGeom>
            <a:avLst/>
            <a:gdLst/>
            <a:ahLst/>
            <a:cxnLst/>
            <a:rect l="l" t="t" r="r" b="b"/>
            <a:pathLst>
              <a:path w="1570284" h="1570284">
                <a:moveTo>
                  <a:pt x="0" y="0"/>
                </a:moveTo>
                <a:lnTo>
                  <a:pt x="1570284" y="0"/>
                </a:lnTo>
                <a:lnTo>
                  <a:pt x="1570284" y="1570284"/>
                </a:lnTo>
                <a:lnTo>
                  <a:pt x="0" y="157028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16" name="Freeform 19">
            <a:extLst>
              <a:ext uri="{FF2B5EF4-FFF2-40B4-BE49-F238E27FC236}">
                <a16:creationId xmlns:a16="http://schemas.microsoft.com/office/drawing/2014/main" id="{5510D180-943B-C376-269A-50BCB17FE511}"/>
              </a:ext>
            </a:extLst>
          </p:cNvPr>
          <p:cNvSpPr/>
          <p:nvPr/>
        </p:nvSpPr>
        <p:spPr>
          <a:xfrm>
            <a:off x="79149" y="8503710"/>
            <a:ext cx="1570284" cy="1570284"/>
          </a:xfrm>
          <a:custGeom>
            <a:avLst/>
            <a:gdLst/>
            <a:ahLst/>
            <a:cxnLst/>
            <a:rect l="l" t="t" r="r" b="b"/>
            <a:pathLst>
              <a:path w="1570284" h="1570284">
                <a:moveTo>
                  <a:pt x="0" y="0"/>
                </a:moveTo>
                <a:lnTo>
                  <a:pt x="1570284" y="0"/>
                </a:lnTo>
                <a:lnTo>
                  <a:pt x="1570284" y="1570284"/>
                </a:lnTo>
                <a:lnTo>
                  <a:pt x="0" y="157028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17" name="Freeform 20">
            <a:extLst>
              <a:ext uri="{FF2B5EF4-FFF2-40B4-BE49-F238E27FC236}">
                <a16:creationId xmlns:a16="http://schemas.microsoft.com/office/drawing/2014/main" id="{B59B82B3-F5CD-F0D1-ABBC-D04D6A92A94C}"/>
              </a:ext>
            </a:extLst>
          </p:cNvPr>
          <p:cNvSpPr/>
          <p:nvPr/>
        </p:nvSpPr>
        <p:spPr>
          <a:xfrm>
            <a:off x="79149" y="6933426"/>
            <a:ext cx="1570284" cy="1570284"/>
          </a:xfrm>
          <a:custGeom>
            <a:avLst/>
            <a:gdLst/>
            <a:ahLst/>
            <a:cxnLst/>
            <a:rect l="l" t="t" r="r" b="b"/>
            <a:pathLst>
              <a:path w="1570284" h="1570284">
                <a:moveTo>
                  <a:pt x="0" y="0"/>
                </a:moveTo>
                <a:lnTo>
                  <a:pt x="1570284" y="0"/>
                </a:lnTo>
                <a:lnTo>
                  <a:pt x="1570284" y="1570284"/>
                </a:lnTo>
                <a:lnTo>
                  <a:pt x="0" y="157028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18" name="Freeform 21">
            <a:extLst>
              <a:ext uri="{FF2B5EF4-FFF2-40B4-BE49-F238E27FC236}">
                <a16:creationId xmlns:a16="http://schemas.microsoft.com/office/drawing/2014/main" id="{5B7272DC-9BD9-8F47-0518-BD48EF70C5EE}"/>
              </a:ext>
            </a:extLst>
          </p:cNvPr>
          <p:cNvSpPr/>
          <p:nvPr/>
        </p:nvSpPr>
        <p:spPr>
          <a:xfrm>
            <a:off x="79149" y="3792858"/>
            <a:ext cx="1570284" cy="1570284"/>
          </a:xfrm>
          <a:custGeom>
            <a:avLst/>
            <a:gdLst/>
            <a:ahLst/>
            <a:cxnLst/>
            <a:rect l="l" t="t" r="r" b="b"/>
            <a:pathLst>
              <a:path w="1570284" h="1570284">
                <a:moveTo>
                  <a:pt x="0" y="0"/>
                </a:moveTo>
                <a:lnTo>
                  <a:pt x="1570284" y="0"/>
                </a:lnTo>
                <a:lnTo>
                  <a:pt x="1570284" y="1570284"/>
                </a:lnTo>
                <a:lnTo>
                  <a:pt x="0" y="157028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19" name="Freeform 22">
            <a:extLst>
              <a:ext uri="{FF2B5EF4-FFF2-40B4-BE49-F238E27FC236}">
                <a16:creationId xmlns:a16="http://schemas.microsoft.com/office/drawing/2014/main" id="{3457FBFE-B205-B1EC-0BF1-49DE82990716}"/>
              </a:ext>
            </a:extLst>
          </p:cNvPr>
          <p:cNvSpPr/>
          <p:nvPr/>
        </p:nvSpPr>
        <p:spPr>
          <a:xfrm>
            <a:off x="79149" y="2222574"/>
            <a:ext cx="1570284" cy="1570284"/>
          </a:xfrm>
          <a:custGeom>
            <a:avLst/>
            <a:gdLst/>
            <a:ahLst/>
            <a:cxnLst/>
            <a:rect l="l" t="t" r="r" b="b"/>
            <a:pathLst>
              <a:path w="1570284" h="1570284">
                <a:moveTo>
                  <a:pt x="0" y="0"/>
                </a:moveTo>
                <a:lnTo>
                  <a:pt x="1570284" y="0"/>
                </a:lnTo>
                <a:lnTo>
                  <a:pt x="1570284" y="1570284"/>
                </a:lnTo>
                <a:lnTo>
                  <a:pt x="0" y="157028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20" name="Freeform 23">
            <a:extLst>
              <a:ext uri="{FF2B5EF4-FFF2-40B4-BE49-F238E27FC236}">
                <a16:creationId xmlns:a16="http://schemas.microsoft.com/office/drawing/2014/main" id="{EAB99AF4-81E5-5363-B11A-EFB95F8CD08C}"/>
              </a:ext>
            </a:extLst>
          </p:cNvPr>
          <p:cNvSpPr/>
          <p:nvPr/>
        </p:nvSpPr>
        <p:spPr>
          <a:xfrm>
            <a:off x="79149" y="652289"/>
            <a:ext cx="1570284" cy="1570284"/>
          </a:xfrm>
          <a:custGeom>
            <a:avLst/>
            <a:gdLst/>
            <a:ahLst/>
            <a:cxnLst/>
            <a:rect l="l" t="t" r="r" b="b"/>
            <a:pathLst>
              <a:path w="1570284" h="1570284">
                <a:moveTo>
                  <a:pt x="0" y="0"/>
                </a:moveTo>
                <a:lnTo>
                  <a:pt x="1570284" y="0"/>
                </a:lnTo>
                <a:lnTo>
                  <a:pt x="1570284" y="1570285"/>
                </a:lnTo>
                <a:lnTo>
                  <a:pt x="0" y="157028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69CB58-B301-C1FF-4965-ACB724F6B2B8}"/>
              </a:ext>
            </a:extLst>
          </p:cNvPr>
          <p:cNvSpPr>
            <a:spLocks noChangeArrowheads="1"/>
          </p:cNvSpPr>
          <p:nvPr/>
        </p:nvSpPr>
        <p:spPr bwMode="auto">
          <a:xfrm>
            <a:off x="762000" y="349755"/>
            <a:ext cx="14097000" cy="942941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2856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302A2C"/>
                </a:solidFill>
                <a:effectLst/>
                <a:latin typeface="-apple-system"/>
              </a:rPr>
              <a:t>Instructions for the Fighting Serpents Game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rgbClr val="302A2C"/>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b="1" i="0" u="none" strike="noStrike" cap="none" normalizeH="0" baseline="0" dirty="0">
                <a:ln>
                  <a:noFill/>
                </a:ln>
                <a:solidFill>
                  <a:srgbClr val="302A2C"/>
                </a:solidFill>
                <a:effectLst/>
                <a:latin typeface="-apple-system"/>
              </a:rPr>
              <a:t>Set up the game board</a:t>
            </a:r>
            <a:br>
              <a:rPr kumimoji="0" lang="en-US" altLang="en-US" b="0" i="0" u="none" strike="noStrike" cap="none" normalizeH="0" baseline="0" dirty="0">
                <a:ln>
                  <a:noFill/>
                </a:ln>
                <a:solidFill>
                  <a:srgbClr val="302A2C"/>
                </a:solidFill>
                <a:effectLst/>
                <a:latin typeface="-apple-system"/>
              </a:rPr>
            </a:br>
            <a:br>
              <a:rPr kumimoji="0" lang="en-US" altLang="en-US" b="0" i="0" u="none" strike="noStrike" cap="none" normalizeH="0" baseline="0" dirty="0">
                <a:ln>
                  <a:noFill/>
                </a:ln>
                <a:solidFill>
                  <a:srgbClr val="302A2C"/>
                </a:solidFill>
                <a:effectLst/>
                <a:latin typeface="-apple-system"/>
              </a:rPr>
            </a:br>
            <a:r>
              <a:rPr kumimoji="0" lang="en-US" altLang="en-US" b="0" i="0" u="none" strike="noStrike" cap="none" normalizeH="0" baseline="0" dirty="0">
                <a:ln>
                  <a:noFill/>
                </a:ln>
                <a:solidFill>
                  <a:srgbClr val="302A2C"/>
                </a:solidFill>
                <a:effectLst/>
                <a:latin typeface="-apple-system"/>
              </a:rPr>
              <a:t>Decide who goes first. 4 tokens per player are placed on outside row of points nearest each player. The remaining 2 tokens are placed on the middle row of points, starting with the point to the far right of each player. The middle point will be empty. </a:t>
            </a:r>
            <a:endParaRPr lang="en-US" altLang="en-US" dirty="0">
              <a:solidFill>
                <a:srgbClr val="302A2C"/>
              </a:solidFill>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rgbClr val="302A2C"/>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b="1" i="0" u="none" strike="noStrike" cap="none" normalizeH="0" baseline="0" dirty="0">
                <a:ln>
                  <a:noFill/>
                </a:ln>
                <a:solidFill>
                  <a:srgbClr val="302A2C"/>
                </a:solidFill>
                <a:effectLst/>
                <a:latin typeface="-apple-system"/>
              </a:rPr>
              <a:t>Make the first move!</a:t>
            </a:r>
            <a:endParaRPr kumimoji="0" lang="en-US" altLang="en-US" b="0" i="0" u="none" strike="noStrike" cap="none" normalizeH="0" baseline="0" dirty="0">
              <a:ln>
                <a:noFill/>
              </a:ln>
              <a:solidFill>
                <a:srgbClr val="302A2C"/>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302A2C"/>
                </a:solidFill>
                <a:effectLst/>
                <a:latin typeface="-apple-system"/>
              </a:rPr>
              <a:t>The first player moves one token to an empty point. At the start of the game, only the middle point is empty.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rgbClr val="302A2C"/>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b="1" i="0" u="none" strike="noStrike" cap="none" normalizeH="0" baseline="0" dirty="0">
                <a:ln>
                  <a:noFill/>
                </a:ln>
                <a:solidFill>
                  <a:srgbClr val="302A2C"/>
                </a:solidFill>
                <a:effectLst/>
                <a:latin typeface="-apple-system"/>
              </a:rPr>
              <a:t>Rules</a:t>
            </a:r>
            <a:endParaRPr kumimoji="0" lang="en-US" altLang="en-US" b="0" i="0" u="none" strike="noStrike" cap="none" normalizeH="0" baseline="0" dirty="0">
              <a:ln>
                <a:noFill/>
              </a:ln>
              <a:solidFill>
                <a:srgbClr val="302A2C"/>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302A2C"/>
                </a:solidFill>
                <a:effectLst/>
                <a:latin typeface="-apple-system"/>
              </a:rPr>
              <a:t>Alternating turns, players move one token to an adjacent empty point according to the following conditions:</a:t>
            </a:r>
            <a:br>
              <a:rPr kumimoji="0" lang="en-US" altLang="en-US" b="0" i="0" u="none" strike="noStrike" cap="none" normalizeH="0" baseline="0" dirty="0">
                <a:ln>
                  <a:noFill/>
                </a:ln>
                <a:solidFill>
                  <a:srgbClr val="302A2C"/>
                </a:solidFill>
                <a:effectLst/>
                <a:latin typeface="-apple-system"/>
              </a:rPr>
            </a:br>
            <a:br>
              <a:rPr kumimoji="0" lang="en-US" altLang="en-US" b="0" i="0" u="none" strike="noStrike" cap="none" normalizeH="0" baseline="0" dirty="0">
                <a:ln>
                  <a:noFill/>
                </a:ln>
                <a:solidFill>
                  <a:srgbClr val="302A2C"/>
                </a:solidFill>
                <a:effectLst/>
                <a:latin typeface="-apple-system"/>
              </a:rPr>
            </a:br>
            <a:r>
              <a:rPr kumimoji="0" lang="en-US" altLang="en-US" b="0" i="0" u="none" strike="noStrike" cap="none" normalizeH="0" baseline="0" dirty="0">
                <a:ln>
                  <a:noFill/>
                </a:ln>
                <a:solidFill>
                  <a:srgbClr val="302A2C"/>
                </a:solidFill>
                <a:effectLst/>
                <a:latin typeface="-apple-system"/>
              </a:rPr>
              <a:t>Tokens may move in </a:t>
            </a:r>
            <a:r>
              <a:rPr kumimoji="0" lang="en-US" altLang="en-US" b="0" i="0" u="none" strike="noStrike" cap="none" normalizeH="0" baseline="0">
                <a:ln>
                  <a:noFill/>
                </a:ln>
                <a:solidFill>
                  <a:srgbClr val="302A2C"/>
                </a:solidFill>
                <a:effectLst/>
                <a:latin typeface="-apple-system"/>
              </a:rPr>
              <a:t>any direction but </a:t>
            </a:r>
            <a:r>
              <a:rPr kumimoji="0" lang="en-US" altLang="en-US" b="0" i="0" u="none" strike="noStrike" cap="none" normalizeH="0" baseline="0" dirty="0">
                <a:ln>
                  <a:noFill/>
                </a:ln>
                <a:solidFill>
                  <a:srgbClr val="302A2C"/>
                </a:solidFill>
                <a:effectLst/>
                <a:latin typeface="-apple-system"/>
              </a:rPr>
              <a:t>may </a:t>
            </a:r>
            <a:r>
              <a:rPr kumimoji="0" lang="en-US" altLang="en-US" b="1" i="0" u="none" strike="noStrike" cap="none" normalizeH="0" baseline="0" dirty="0">
                <a:ln>
                  <a:noFill/>
                </a:ln>
                <a:solidFill>
                  <a:srgbClr val="302A2C"/>
                </a:solidFill>
                <a:effectLst/>
                <a:latin typeface="-apple-system"/>
              </a:rPr>
              <a:t>only</a:t>
            </a:r>
            <a:r>
              <a:rPr kumimoji="0" lang="en-US" altLang="en-US" b="0" i="0" u="none" strike="noStrike" cap="none" normalizeH="0" baseline="0" dirty="0">
                <a:ln>
                  <a:noFill/>
                </a:ln>
                <a:solidFill>
                  <a:srgbClr val="302A2C"/>
                </a:solidFill>
                <a:effectLst/>
                <a:latin typeface="-apple-system"/>
              </a:rPr>
              <a:t> move along the lines.</a:t>
            </a:r>
            <a:br>
              <a:rPr kumimoji="0" lang="en-US" altLang="en-US" b="0" i="0" u="none" strike="noStrike" cap="none" normalizeH="0" baseline="0" dirty="0">
                <a:ln>
                  <a:noFill/>
                </a:ln>
                <a:solidFill>
                  <a:srgbClr val="302A2C"/>
                </a:solidFill>
                <a:effectLst/>
                <a:latin typeface="-apple-system"/>
              </a:rPr>
            </a:br>
            <a:br>
              <a:rPr kumimoji="0" lang="en-US" altLang="en-US" b="0" i="0" u="none" strike="noStrike" cap="none" normalizeH="0" baseline="0" dirty="0">
                <a:ln>
                  <a:noFill/>
                </a:ln>
                <a:solidFill>
                  <a:srgbClr val="302A2C"/>
                </a:solidFill>
                <a:effectLst/>
                <a:latin typeface="-apple-system"/>
              </a:rPr>
            </a:br>
            <a:r>
              <a:rPr kumimoji="0" lang="en-US" altLang="en-US" b="0" i="0" u="none" strike="noStrike" cap="none" normalizeH="0" baseline="0" dirty="0">
                <a:ln>
                  <a:noFill/>
                </a:ln>
                <a:solidFill>
                  <a:srgbClr val="302A2C"/>
                </a:solidFill>
                <a:effectLst/>
                <a:latin typeface="-apple-system"/>
              </a:rPr>
              <a:t>Players </a:t>
            </a:r>
            <a:r>
              <a:rPr kumimoji="0" lang="en-US" altLang="en-US" b="1" i="0" u="none" strike="noStrike" cap="none" normalizeH="0" baseline="0" dirty="0">
                <a:ln>
                  <a:noFill/>
                </a:ln>
                <a:solidFill>
                  <a:srgbClr val="302A2C"/>
                </a:solidFill>
                <a:effectLst/>
                <a:latin typeface="-apple-system"/>
              </a:rPr>
              <a:t>must</a:t>
            </a:r>
            <a:r>
              <a:rPr kumimoji="0" lang="en-US" altLang="en-US" b="0" i="0" u="none" strike="noStrike" cap="none" normalizeH="0" baseline="0" dirty="0">
                <a:ln>
                  <a:noFill/>
                </a:ln>
                <a:solidFill>
                  <a:srgbClr val="302A2C"/>
                </a:solidFill>
                <a:effectLst/>
                <a:latin typeface="-apple-system"/>
              </a:rPr>
              <a:t> jump any available token that can be jumped. This means the second player's first move must be a jump.</a:t>
            </a:r>
            <a:br>
              <a:rPr kumimoji="0" lang="en-US" altLang="en-US" b="0" i="0" u="none" strike="noStrike" cap="none" normalizeH="0" baseline="0" dirty="0">
                <a:ln>
                  <a:noFill/>
                </a:ln>
                <a:solidFill>
                  <a:srgbClr val="302A2C"/>
                </a:solidFill>
                <a:effectLst/>
                <a:latin typeface="-apple-system"/>
              </a:rPr>
            </a:br>
            <a:br>
              <a:rPr kumimoji="0" lang="en-US" altLang="en-US" b="0" i="0" u="none" strike="noStrike" cap="none" normalizeH="0" baseline="0" dirty="0">
                <a:ln>
                  <a:noFill/>
                </a:ln>
                <a:solidFill>
                  <a:srgbClr val="302A2C"/>
                </a:solidFill>
                <a:effectLst/>
                <a:latin typeface="-apple-system"/>
              </a:rPr>
            </a:br>
            <a:r>
              <a:rPr kumimoji="0" lang="en-US" altLang="en-US" b="0" i="0" u="none" strike="noStrike" cap="none" normalizeH="0" baseline="0" dirty="0">
                <a:ln>
                  <a:noFill/>
                </a:ln>
                <a:solidFill>
                  <a:srgbClr val="302A2C"/>
                </a:solidFill>
                <a:effectLst/>
                <a:latin typeface="-apple-system"/>
              </a:rPr>
              <a:t>Jumped tokens are removed from play.</a:t>
            </a:r>
            <a:br>
              <a:rPr kumimoji="0" lang="en-US" altLang="en-US" b="0" i="0" u="none" strike="noStrike" cap="none" normalizeH="0" baseline="0" dirty="0">
                <a:ln>
                  <a:noFill/>
                </a:ln>
                <a:solidFill>
                  <a:srgbClr val="302A2C"/>
                </a:solidFill>
                <a:effectLst/>
                <a:latin typeface="-apple-system"/>
              </a:rPr>
            </a:br>
            <a:br>
              <a:rPr kumimoji="0" lang="en-US" altLang="en-US" b="0" i="0" u="none" strike="noStrike" cap="none" normalizeH="0" baseline="0" dirty="0">
                <a:ln>
                  <a:noFill/>
                </a:ln>
                <a:solidFill>
                  <a:srgbClr val="302A2C"/>
                </a:solidFill>
                <a:effectLst/>
                <a:latin typeface="-apple-system"/>
              </a:rPr>
            </a:br>
            <a:r>
              <a:rPr kumimoji="0" lang="en-US" altLang="en-US" b="0" i="0" u="none" strike="noStrike" cap="none" normalizeH="0" baseline="0" dirty="0">
                <a:ln>
                  <a:noFill/>
                </a:ln>
                <a:solidFill>
                  <a:srgbClr val="302A2C"/>
                </a:solidFill>
                <a:effectLst/>
                <a:latin typeface="-apple-system"/>
              </a:rPr>
              <a:t>Multiple jumps with the same token are allowed in a single turn. You may also change direction after making the first jump in order to make the second jump.</a:t>
            </a:r>
            <a:br>
              <a:rPr kumimoji="0" lang="en-US" altLang="en-US" b="0" i="0" u="none" strike="noStrike" cap="none" normalizeH="0" baseline="0" dirty="0">
                <a:ln>
                  <a:noFill/>
                </a:ln>
                <a:solidFill>
                  <a:srgbClr val="302A2C"/>
                </a:solidFill>
                <a:effectLst/>
                <a:latin typeface="-apple-system"/>
              </a:rPr>
            </a:br>
            <a:br>
              <a:rPr kumimoji="0" lang="en-US" altLang="en-US" b="0" i="0" u="none" strike="noStrike" cap="none" normalizeH="0" baseline="0" dirty="0">
                <a:ln>
                  <a:noFill/>
                </a:ln>
                <a:solidFill>
                  <a:srgbClr val="302A2C"/>
                </a:solidFill>
                <a:effectLst/>
                <a:latin typeface="-apple-system"/>
              </a:rPr>
            </a:br>
            <a:r>
              <a:rPr kumimoji="0" lang="en-US" altLang="en-US" b="0" i="0" u="none" strike="noStrike" cap="none" normalizeH="0" baseline="0" dirty="0">
                <a:ln>
                  <a:noFill/>
                </a:ln>
                <a:solidFill>
                  <a:srgbClr val="302A2C"/>
                </a:solidFill>
                <a:effectLst/>
                <a:latin typeface="-apple-system"/>
              </a:rPr>
              <a:t>If a player fails to make an available jump, their opponent gets to remove that token from play before their next move. If two different jumps were available, but not possible to complete with a single token, no forfeit is made.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rgbClr val="302A2C"/>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b="1" i="0" u="none" strike="noStrike" cap="none" normalizeH="0" baseline="0" dirty="0">
                <a:ln>
                  <a:noFill/>
                </a:ln>
                <a:solidFill>
                  <a:srgbClr val="302A2C"/>
                </a:solidFill>
                <a:effectLst/>
                <a:latin typeface="-apple-system"/>
              </a:rPr>
              <a:t>Winning</a:t>
            </a:r>
            <a:endParaRPr kumimoji="0" lang="en-US" altLang="en-US" b="0" i="0" u="none" strike="noStrike" cap="none" normalizeH="0" baseline="0" dirty="0">
              <a:ln>
                <a:noFill/>
              </a:ln>
              <a:solidFill>
                <a:srgbClr val="302A2C"/>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302A2C"/>
                </a:solidFill>
                <a:effectLst/>
                <a:latin typeface="-apple-system"/>
              </a:rPr>
              <a:t>The first player to remove all of their opponent's tokens from play is declared the winner.</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b="0" i="0" u="none" strike="noStrike" cap="none" normalizeH="0" baseline="0" dirty="0">
                <a:ln>
                  <a:noFill/>
                </a:ln>
                <a:solidFill>
                  <a:srgbClr val="302A2C"/>
                </a:solidFill>
                <a:effectLst/>
                <a:latin typeface="-apple-system"/>
              </a:rPr>
            </a:br>
            <a:r>
              <a:rPr kumimoji="0" lang="en-US" altLang="en-US" b="0" i="0" u="none" strike="noStrike" cap="none" normalizeH="0" baseline="0" dirty="0">
                <a:ln>
                  <a:noFill/>
                </a:ln>
                <a:solidFill>
                  <a:srgbClr val="302A2C"/>
                </a:solidFill>
                <a:effectLst/>
                <a:latin typeface="-apple-system"/>
              </a:rPr>
              <a:t>Alternatively, if a player is able to prevent their opponent from making a legal move, they win.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rgbClr val="302A2C"/>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302A2C"/>
                </a:solidFill>
                <a:effectLst/>
                <a:latin typeface="-apple-system"/>
              </a:rPr>
              <a:t>Notes on playing:</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302A2C"/>
                </a:solidFill>
                <a:effectLst/>
                <a:latin typeface="-apple-system"/>
              </a:rPr>
              <a:t>If players reach an impasse in play, with no end in sight, they can decide to either 1) call it a draw; or 2) decide that the player with the most tokens remaining is the winner.</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3" name="AutoShape 2" descr="kolowis starting positions">
            <a:extLst>
              <a:ext uri="{FF2B5EF4-FFF2-40B4-BE49-F238E27FC236}">
                <a16:creationId xmlns:a16="http://schemas.microsoft.com/office/drawing/2014/main" id="{55BCB424-72B8-70A2-59BF-E0E48BC51B76}"/>
              </a:ext>
            </a:extLst>
          </p:cNvPr>
          <p:cNvSpPr>
            <a:spLocks noChangeAspect="1" noChangeArrowheads="1"/>
          </p:cNvSpPr>
          <p:nvPr/>
        </p:nvSpPr>
        <p:spPr bwMode="auto">
          <a:xfrm>
            <a:off x="17627600" y="-8502650"/>
            <a:ext cx="7620000" cy="66770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4" name="AutoShape 3" descr="kolowis awithlaknannai game board with 4 remaining tokens">
            <a:extLst>
              <a:ext uri="{FF2B5EF4-FFF2-40B4-BE49-F238E27FC236}">
                <a16:creationId xmlns:a16="http://schemas.microsoft.com/office/drawing/2014/main" id="{F1B7F004-A1DB-CCAB-1749-5F846569ACFC}"/>
              </a:ext>
            </a:extLst>
          </p:cNvPr>
          <p:cNvSpPr>
            <a:spLocks noChangeAspect="1" noChangeArrowheads="1"/>
          </p:cNvSpPr>
          <p:nvPr/>
        </p:nvSpPr>
        <p:spPr bwMode="auto">
          <a:xfrm>
            <a:off x="8215313" y="1266825"/>
            <a:ext cx="7620000" cy="7658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1926786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97357" y="0"/>
            <a:ext cx="18233597" cy="10287000"/>
            <a:chOff x="0" y="0"/>
            <a:chExt cx="1149350" cy="1149350"/>
          </a:xfrm>
        </p:grpSpPr>
        <p:sp>
          <p:nvSpPr>
            <p:cNvPr id="3" name="Freeform 3"/>
            <p:cNvSpPr/>
            <p:nvPr/>
          </p:nvSpPr>
          <p:spPr>
            <a:xfrm>
              <a:off x="0" y="0"/>
              <a:ext cx="8975125" cy="5063571"/>
            </a:xfrm>
            <a:custGeom>
              <a:avLst/>
              <a:gdLst/>
              <a:ahLst/>
              <a:cxnLst/>
              <a:rect l="l" t="t" r="r" b="b"/>
              <a:pathLst>
                <a:path w="8975125" h="5063571">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1172B7">
                <a:alpha val="18824"/>
              </a:srgbClr>
            </a:solidFill>
          </p:spPr>
          <p:txBody>
            <a:bodyPr/>
            <a:lstStyle/>
            <a:p>
              <a:endParaRPr lang="en-CA"/>
            </a:p>
          </p:txBody>
        </p:sp>
      </p:grpSp>
      <p:grpSp>
        <p:nvGrpSpPr>
          <p:cNvPr id="4" name="Group 4"/>
          <p:cNvGrpSpPr/>
          <p:nvPr/>
        </p:nvGrpSpPr>
        <p:grpSpPr>
          <a:xfrm>
            <a:off x="-761691" y="-813721"/>
            <a:ext cx="4013354" cy="11914442"/>
            <a:chOff x="0" y="0"/>
            <a:chExt cx="1057015" cy="3137960"/>
          </a:xfrm>
        </p:grpSpPr>
        <p:sp>
          <p:nvSpPr>
            <p:cNvPr id="5" name="Freeform 5"/>
            <p:cNvSpPr/>
            <p:nvPr/>
          </p:nvSpPr>
          <p:spPr>
            <a:xfrm>
              <a:off x="0" y="0"/>
              <a:ext cx="1057015" cy="3137960"/>
            </a:xfrm>
            <a:custGeom>
              <a:avLst/>
              <a:gdLst/>
              <a:ahLst/>
              <a:cxnLst/>
              <a:rect l="l" t="t" r="r" b="b"/>
              <a:pathLst>
                <a:path w="1057015" h="3137960">
                  <a:moveTo>
                    <a:pt x="73304" y="0"/>
                  </a:moveTo>
                  <a:lnTo>
                    <a:pt x="983711" y="0"/>
                  </a:lnTo>
                  <a:cubicBezTo>
                    <a:pt x="1003153" y="0"/>
                    <a:pt x="1021798" y="7723"/>
                    <a:pt x="1035545" y="21470"/>
                  </a:cubicBezTo>
                  <a:cubicBezTo>
                    <a:pt x="1049292" y="35217"/>
                    <a:pt x="1057015" y="53862"/>
                    <a:pt x="1057015" y="73304"/>
                  </a:cubicBezTo>
                  <a:lnTo>
                    <a:pt x="1057015" y="3064657"/>
                  </a:lnTo>
                  <a:cubicBezTo>
                    <a:pt x="1057015" y="3105141"/>
                    <a:pt x="1024196" y="3137960"/>
                    <a:pt x="983711" y="3137960"/>
                  </a:cubicBezTo>
                  <a:lnTo>
                    <a:pt x="73304" y="3137960"/>
                  </a:lnTo>
                  <a:cubicBezTo>
                    <a:pt x="32819" y="3137960"/>
                    <a:pt x="0" y="3105141"/>
                    <a:pt x="0" y="3064657"/>
                  </a:cubicBezTo>
                  <a:lnTo>
                    <a:pt x="0" y="73304"/>
                  </a:lnTo>
                  <a:cubicBezTo>
                    <a:pt x="0" y="32819"/>
                    <a:pt x="32819" y="0"/>
                    <a:pt x="73304" y="0"/>
                  </a:cubicBezTo>
                  <a:close/>
                </a:path>
              </a:pathLst>
            </a:custGeom>
            <a:solidFill>
              <a:srgbClr val="B6E4DD"/>
            </a:solidFill>
            <a:ln w="95250" cap="rnd">
              <a:solidFill>
                <a:srgbClr val="000000"/>
              </a:solidFill>
              <a:prstDash val="solid"/>
              <a:round/>
            </a:ln>
          </p:spPr>
          <p:txBody>
            <a:bodyPr/>
            <a:lstStyle/>
            <a:p>
              <a:endParaRPr lang="en-CA"/>
            </a:p>
          </p:txBody>
        </p:sp>
        <p:sp>
          <p:nvSpPr>
            <p:cNvPr id="6" name="TextBox 6"/>
            <p:cNvSpPr txBox="1"/>
            <p:nvPr/>
          </p:nvSpPr>
          <p:spPr>
            <a:xfrm>
              <a:off x="0" y="-38100"/>
              <a:ext cx="1057015" cy="3176060"/>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rot="9995285" flipV="1">
            <a:off x="7306949" y="1127156"/>
            <a:ext cx="2686695" cy="1198938"/>
          </a:xfrm>
          <a:custGeom>
            <a:avLst/>
            <a:gdLst/>
            <a:ahLst/>
            <a:cxnLst/>
            <a:rect l="l" t="t" r="r" b="b"/>
            <a:pathLst>
              <a:path w="2686695" h="1198938">
                <a:moveTo>
                  <a:pt x="0" y="1198938"/>
                </a:moveTo>
                <a:lnTo>
                  <a:pt x="2686695" y="1198938"/>
                </a:lnTo>
                <a:lnTo>
                  <a:pt x="2686695" y="0"/>
                </a:lnTo>
                <a:lnTo>
                  <a:pt x="0" y="0"/>
                </a:lnTo>
                <a:lnTo>
                  <a:pt x="0" y="119893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8" name="Freeform 8"/>
          <p:cNvSpPr/>
          <p:nvPr/>
        </p:nvSpPr>
        <p:spPr>
          <a:xfrm rot="584821" flipH="1" flipV="1">
            <a:off x="7286636" y="7801701"/>
            <a:ext cx="2686695" cy="1198938"/>
          </a:xfrm>
          <a:custGeom>
            <a:avLst/>
            <a:gdLst/>
            <a:ahLst/>
            <a:cxnLst/>
            <a:rect l="l" t="t" r="r" b="b"/>
            <a:pathLst>
              <a:path w="2686695" h="1198938">
                <a:moveTo>
                  <a:pt x="2686695" y="1198938"/>
                </a:moveTo>
                <a:lnTo>
                  <a:pt x="0" y="1198938"/>
                </a:lnTo>
                <a:lnTo>
                  <a:pt x="0" y="0"/>
                </a:lnTo>
                <a:lnTo>
                  <a:pt x="2686695" y="0"/>
                </a:lnTo>
                <a:lnTo>
                  <a:pt x="2686695" y="119893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9" name="Freeform 9"/>
          <p:cNvSpPr/>
          <p:nvPr/>
        </p:nvSpPr>
        <p:spPr>
          <a:xfrm>
            <a:off x="1028700" y="2353106"/>
            <a:ext cx="8088098" cy="5580788"/>
          </a:xfrm>
          <a:custGeom>
            <a:avLst/>
            <a:gdLst/>
            <a:ahLst/>
            <a:cxnLst/>
            <a:rect l="l" t="t" r="r" b="b"/>
            <a:pathLst>
              <a:path w="8088098" h="5580788">
                <a:moveTo>
                  <a:pt x="0" y="0"/>
                </a:moveTo>
                <a:lnTo>
                  <a:pt x="8088098" y="0"/>
                </a:lnTo>
                <a:lnTo>
                  <a:pt x="8088098" y="5580788"/>
                </a:lnTo>
                <a:lnTo>
                  <a:pt x="0" y="55807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grpSp>
        <p:nvGrpSpPr>
          <p:cNvPr id="10" name="Group 10"/>
          <p:cNvGrpSpPr/>
          <p:nvPr/>
        </p:nvGrpSpPr>
        <p:grpSpPr>
          <a:xfrm>
            <a:off x="13814920" y="1552946"/>
            <a:ext cx="3403754" cy="3403754"/>
            <a:chOff x="0" y="0"/>
            <a:chExt cx="896462" cy="896462"/>
          </a:xfrm>
        </p:grpSpPr>
        <p:sp>
          <p:nvSpPr>
            <p:cNvPr id="11" name="Freeform 11"/>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B6E4DD"/>
            </a:solidFill>
            <a:ln w="95250" cap="rnd">
              <a:solidFill>
                <a:srgbClr val="000000"/>
              </a:solidFill>
              <a:prstDash val="solid"/>
              <a:round/>
            </a:ln>
          </p:spPr>
          <p:txBody>
            <a:bodyPr/>
            <a:lstStyle/>
            <a:p>
              <a:endParaRPr lang="en-CA"/>
            </a:p>
          </p:txBody>
        </p:sp>
        <p:sp>
          <p:nvSpPr>
            <p:cNvPr id="12" name="TextBox 12"/>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10055428" y="1552946"/>
            <a:ext cx="3403754" cy="3403754"/>
            <a:chOff x="0" y="0"/>
            <a:chExt cx="896462" cy="896462"/>
          </a:xfrm>
        </p:grpSpPr>
        <p:sp>
          <p:nvSpPr>
            <p:cNvPr id="14" name="Freeform 14"/>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1172B7"/>
            </a:solidFill>
            <a:ln w="95250" cap="rnd">
              <a:solidFill>
                <a:srgbClr val="000000"/>
              </a:solidFill>
              <a:prstDash val="solid"/>
              <a:round/>
            </a:ln>
          </p:spPr>
          <p:txBody>
            <a:bodyPr/>
            <a:lstStyle/>
            <a:p>
              <a:endParaRPr lang="en-CA"/>
            </a:p>
          </p:txBody>
        </p:sp>
        <p:sp>
          <p:nvSpPr>
            <p:cNvPr id="15" name="TextBox 15"/>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10055428" y="5828845"/>
            <a:ext cx="3403754" cy="3403754"/>
            <a:chOff x="0" y="0"/>
            <a:chExt cx="896462" cy="896462"/>
          </a:xfrm>
        </p:grpSpPr>
        <p:sp>
          <p:nvSpPr>
            <p:cNvPr id="17" name="Freeform 17"/>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32B070"/>
            </a:solidFill>
            <a:ln w="95250" cap="rnd">
              <a:solidFill>
                <a:srgbClr val="000000"/>
              </a:solidFill>
              <a:prstDash val="solid"/>
              <a:round/>
            </a:ln>
          </p:spPr>
          <p:txBody>
            <a:bodyPr/>
            <a:lstStyle/>
            <a:p>
              <a:endParaRPr lang="en-CA"/>
            </a:p>
          </p:txBody>
        </p:sp>
        <p:sp>
          <p:nvSpPr>
            <p:cNvPr id="18" name="TextBox 18"/>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13813962" y="5828845"/>
            <a:ext cx="3403754" cy="3403754"/>
            <a:chOff x="0" y="0"/>
            <a:chExt cx="896462" cy="896462"/>
          </a:xfrm>
        </p:grpSpPr>
        <p:sp>
          <p:nvSpPr>
            <p:cNvPr id="20" name="Freeform 20"/>
            <p:cNvSpPr/>
            <p:nvPr/>
          </p:nvSpPr>
          <p:spPr>
            <a:xfrm>
              <a:off x="0" y="0"/>
              <a:ext cx="896462" cy="896462"/>
            </a:xfrm>
            <a:custGeom>
              <a:avLst/>
              <a:gdLst/>
              <a:ahLst/>
              <a:cxnLst/>
              <a:rect l="l" t="t" r="r" b="b"/>
              <a:pathLst>
                <a:path w="896462" h="896462">
                  <a:moveTo>
                    <a:pt x="86432" y="0"/>
                  </a:moveTo>
                  <a:lnTo>
                    <a:pt x="810030" y="0"/>
                  </a:lnTo>
                  <a:cubicBezTo>
                    <a:pt x="832953" y="0"/>
                    <a:pt x="854937" y="9106"/>
                    <a:pt x="871147" y="25315"/>
                  </a:cubicBezTo>
                  <a:cubicBezTo>
                    <a:pt x="887356" y="41524"/>
                    <a:pt x="896462" y="63509"/>
                    <a:pt x="896462" y="86432"/>
                  </a:cubicBezTo>
                  <a:lnTo>
                    <a:pt x="896462" y="810030"/>
                  </a:lnTo>
                  <a:cubicBezTo>
                    <a:pt x="896462" y="832953"/>
                    <a:pt x="887356" y="854937"/>
                    <a:pt x="871147" y="871147"/>
                  </a:cubicBezTo>
                  <a:cubicBezTo>
                    <a:pt x="854937" y="887356"/>
                    <a:pt x="832953" y="896462"/>
                    <a:pt x="810030" y="896462"/>
                  </a:cubicBezTo>
                  <a:lnTo>
                    <a:pt x="86432" y="896462"/>
                  </a:lnTo>
                  <a:cubicBezTo>
                    <a:pt x="63509" y="896462"/>
                    <a:pt x="41524" y="887356"/>
                    <a:pt x="25315" y="871147"/>
                  </a:cubicBezTo>
                  <a:cubicBezTo>
                    <a:pt x="9106" y="854937"/>
                    <a:pt x="0" y="832953"/>
                    <a:pt x="0" y="810030"/>
                  </a:cubicBezTo>
                  <a:lnTo>
                    <a:pt x="0" y="86432"/>
                  </a:lnTo>
                  <a:cubicBezTo>
                    <a:pt x="0" y="63509"/>
                    <a:pt x="9106" y="41524"/>
                    <a:pt x="25315" y="25315"/>
                  </a:cubicBezTo>
                  <a:cubicBezTo>
                    <a:pt x="41524" y="9106"/>
                    <a:pt x="63509" y="0"/>
                    <a:pt x="86432" y="0"/>
                  </a:cubicBezTo>
                  <a:close/>
                </a:path>
              </a:pathLst>
            </a:custGeom>
            <a:solidFill>
              <a:srgbClr val="FE6EC6"/>
            </a:solidFill>
            <a:ln w="95250" cap="rnd">
              <a:solidFill>
                <a:srgbClr val="000000"/>
              </a:solidFill>
              <a:prstDash val="solid"/>
              <a:round/>
            </a:ln>
          </p:spPr>
          <p:txBody>
            <a:bodyPr/>
            <a:lstStyle/>
            <a:p>
              <a:endParaRPr lang="en-CA"/>
            </a:p>
          </p:txBody>
        </p:sp>
        <p:sp>
          <p:nvSpPr>
            <p:cNvPr id="21" name="TextBox 21"/>
            <p:cNvSpPr txBox="1"/>
            <p:nvPr/>
          </p:nvSpPr>
          <p:spPr>
            <a:xfrm>
              <a:off x="0" y="-38100"/>
              <a:ext cx="896462" cy="934562"/>
            </a:xfrm>
            <a:prstGeom prst="rect">
              <a:avLst/>
            </a:prstGeom>
          </p:spPr>
          <p:txBody>
            <a:bodyPr lIns="50800" tIns="50800" rIns="50800" bIns="50800" rtlCol="0" anchor="ctr"/>
            <a:lstStyle/>
            <a:p>
              <a:pPr algn="ctr">
                <a:lnSpc>
                  <a:spcPts val="2659"/>
                </a:lnSpc>
              </a:pPr>
              <a:endParaRPr/>
            </a:p>
          </p:txBody>
        </p:sp>
      </p:grpSp>
      <p:sp>
        <p:nvSpPr>
          <p:cNvPr id="22" name="Freeform 22"/>
          <p:cNvSpPr/>
          <p:nvPr/>
        </p:nvSpPr>
        <p:spPr>
          <a:xfrm rot="1435348">
            <a:off x="16609315" y="485203"/>
            <a:ext cx="1000805" cy="903644"/>
          </a:xfrm>
          <a:custGeom>
            <a:avLst/>
            <a:gdLst/>
            <a:ahLst/>
            <a:cxnLst/>
            <a:rect l="l" t="t" r="r" b="b"/>
            <a:pathLst>
              <a:path w="1000805" h="903644">
                <a:moveTo>
                  <a:pt x="0" y="0"/>
                </a:moveTo>
                <a:lnTo>
                  <a:pt x="1000806" y="0"/>
                </a:lnTo>
                <a:lnTo>
                  <a:pt x="1000806" y="903643"/>
                </a:lnTo>
                <a:lnTo>
                  <a:pt x="0" y="9036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23" name="Freeform 23"/>
          <p:cNvSpPr/>
          <p:nvPr/>
        </p:nvSpPr>
        <p:spPr>
          <a:xfrm rot="5549187">
            <a:off x="17105497" y="8766185"/>
            <a:ext cx="971928" cy="984231"/>
          </a:xfrm>
          <a:custGeom>
            <a:avLst/>
            <a:gdLst/>
            <a:ahLst/>
            <a:cxnLst/>
            <a:rect l="l" t="t" r="r" b="b"/>
            <a:pathLst>
              <a:path w="971928" h="984231">
                <a:moveTo>
                  <a:pt x="0" y="0"/>
                </a:moveTo>
                <a:lnTo>
                  <a:pt x="971928" y="0"/>
                </a:lnTo>
                <a:lnTo>
                  <a:pt x="971928" y="984230"/>
                </a:lnTo>
                <a:lnTo>
                  <a:pt x="0" y="98423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grpSp>
        <p:nvGrpSpPr>
          <p:cNvPr id="24" name="Group 24"/>
          <p:cNvGrpSpPr/>
          <p:nvPr/>
        </p:nvGrpSpPr>
        <p:grpSpPr>
          <a:xfrm>
            <a:off x="10245963" y="1091351"/>
            <a:ext cx="3022684" cy="923190"/>
            <a:chOff x="0" y="0"/>
            <a:chExt cx="796098" cy="243145"/>
          </a:xfrm>
        </p:grpSpPr>
        <p:sp>
          <p:nvSpPr>
            <p:cNvPr id="25" name="Freeform 25"/>
            <p:cNvSpPr/>
            <p:nvPr/>
          </p:nvSpPr>
          <p:spPr>
            <a:xfrm>
              <a:off x="0" y="0"/>
              <a:ext cx="796098" cy="243145"/>
            </a:xfrm>
            <a:custGeom>
              <a:avLst/>
              <a:gdLst/>
              <a:ahLst/>
              <a:cxnLst/>
              <a:rect l="l" t="t" r="r" b="b"/>
              <a:pathLst>
                <a:path w="796098" h="243145">
                  <a:moveTo>
                    <a:pt x="97328" y="0"/>
                  </a:moveTo>
                  <a:lnTo>
                    <a:pt x="698769" y="0"/>
                  </a:lnTo>
                  <a:cubicBezTo>
                    <a:pt x="752522" y="0"/>
                    <a:pt x="796098" y="43575"/>
                    <a:pt x="796098" y="97328"/>
                  </a:cubicBezTo>
                  <a:lnTo>
                    <a:pt x="796098" y="145816"/>
                  </a:lnTo>
                  <a:cubicBezTo>
                    <a:pt x="796098" y="171629"/>
                    <a:pt x="785844" y="196385"/>
                    <a:pt x="767591" y="214638"/>
                  </a:cubicBezTo>
                  <a:cubicBezTo>
                    <a:pt x="749338" y="232891"/>
                    <a:pt x="724582" y="243145"/>
                    <a:pt x="698769" y="243145"/>
                  </a:cubicBezTo>
                  <a:lnTo>
                    <a:pt x="97328" y="243145"/>
                  </a:lnTo>
                  <a:cubicBezTo>
                    <a:pt x="71515" y="243145"/>
                    <a:pt x="46759" y="232891"/>
                    <a:pt x="28507" y="214638"/>
                  </a:cubicBezTo>
                  <a:cubicBezTo>
                    <a:pt x="10254" y="196385"/>
                    <a:pt x="0" y="171629"/>
                    <a:pt x="0" y="145816"/>
                  </a:cubicBezTo>
                  <a:lnTo>
                    <a:pt x="0" y="97328"/>
                  </a:lnTo>
                  <a:cubicBezTo>
                    <a:pt x="0" y="71515"/>
                    <a:pt x="10254" y="46759"/>
                    <a:pt x="28507" y="28507"/>
                  </a:cubicBezTo>
                  <a:cubicBezTo>
                    <a:pt x="46759" y="10254"/>
                    <a:pt x="71515" y="0"/>
                    <a:pt x="97328" y="0"/>
                  </a:cubicBezTo>
                  <a:close/>
                </a:path>
              </a:pathLst>
            </a:custGeom>
            <a:solidFill>
              <a:srgbClr val="FFFFFF"/>
            </a:solidFill>
            <a:ln w="95250" cap="rnd">
              <a:solidFill>
                <a:srgbClr val="000000"/>
              </a:solidFill>
              <a:prstDash val="solid"/>
              <a:round/>
            </a:ln>
          </p:spPr>
          <p:txBody>
            <a:bodyPr/>
            <a:lstStyle/>
            <a:p>
              <a:endParaRPr lang="en-CA"/>
            </a:p>
          </p:txBody>
        </p:sp>
        <p:sp>
          <p:nvSpPr>
            <p:cNvPr id="26" name="TextBox 26"/>
            <p:cNvSpPr txBox="1"/>
            <p:nvPr/>
          </p:nvSpPr>
          <p:spPr>
            <a:xfrm>
              <a:off x="0" y="-38100"/>
              <a:ext cx="796098" cy="281245"/>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4004497" y="1091351"/>
            <a:ext cx="3022684" cy="923190"/>
            <a:chOff x="0" y="0"/>
            <a:chExt cx="796098" cy="243145"/>
          </a:xfrm>
        </p:grpSpPr>
        <p:sp>
          <p:nvSpPr>
            <p:cNvPr id="28" name="Freeform 28"/>
            <p:cNvSpPr/>
            <p:nvPr/>
          </p:nvSpPr>
          <p:spPr>
            <a:xfrm>
              <a:off x="0" y="0"/>
              <a:ext cx="796098" cy="243145"/>
            </a:xfrm>
            <a:custGeom>
              <a:avLst/>
              <a:gdLst/>
              <a:ahLst/>
              <a:cxnLst/>
              <a:rect l="l" t="t" r="r" b="b"/>
              <a:pathLst>
                <a:path w="796098" h="243145">
                  <a:moveTo>
                    <a:pt x="97328" y="0"/>
                  </a:moveTo>
                  <a:lnTo>
                    <a:pt x="698769" y="0"/>
                  </a:lnTo>
                  <a:cubicBezTo>
                    <a:pt x="752522" y="0"/>
                    <a:pt x="796098" y="43575"/>
                    <a:pt x="796098" y="97328"/>
                  </a:cubicBezTo>
                  <a:lnTo>
                    <a:pt x="796098" y="145816"/>
                  </a:lnTo>
                  <a:cubicBezTo>
                    <a:pt x="796098" y="171629"/>
                    <a:pt x="785844" y="196385"/>
                    <a:pt x="767591" y="214638"/>
                  </a:cubicBezTo>
                  <a:cubicBezTo>
                    <a:pt x="749338" y="232891"/>
                    <a:pt x="724582" y="243145"/>
                    <a:pt x="698769" y="243145"/>
                  </a:cubicBezTo>
                  <a:lnTo>
                    <a:pt x="97328" y="243145"/>
                  </a:lnTo>
                  <a:cubicBezTo>
                    <a:pt x="71515" y="243145"/>
                    <a:pt x="46759" y="232891"/>
                    <a:pt x="28507" y="214638"/>
                  </a:cubicBezTo>
                  <a:cubicBezTo>
                    <a:pt x="10254" y="196385"/>
                    <a:pt x="0" y="171629"/>
                    <a:pt x="0" y="145816"/>
                  </a:cubicBezTo>
                  <a:lnTo>
                    <a:pt x="0" y="97328"/>
                  </a:lnTo>
                  <a:cubicBezTo>
                    <a:pt x="0" y="71515"/>
                    <a:pt x="10254" y="46759"/>
                    <a:pt x="28507" y="28507"/>
                  </a:cubicBezTo>
                  <a:cubicBezTo>
                    <a:pt x="46759" y="10254"/>
                    <a:pt x="71515" y="0"/>
                    <a:pt x="97328" y="0"/>
                  </a:cubicBezTo>
                  <a:close/>
                </a:path>
              </a:pathLst>
            </a:custGeom>
            <a:solidFill>
              <a:srgbClr val="FFFFFF"/>
            </a:solidFill>
            <a:ln w="95250" cap="rnd">
              <a:solidFill>
                <a:srgbClr val="000000"/>
              </a:solidFill>
              <a:prstDash val="solid"/>
              <a:round/>
            </a:ln>
          </p:spPr>
          <p:txBody>
            <a:bodyPr/>
            <a:lstStyle/>
            <a:p>
              <a:endParaRPr lang="en-CA"/>
            </a:p>
          </p:txBody>
        </p:sp>
        <p:sp>
          <p:nvSpPr>
            <p:cNvPr id="29" name="TextBox 29"/>
            <p:cNvSpPr txBox="1"/>
            <p:nvPr/>
          </p:nvSpPr>
          <p:spPr>
            <a:xfrm>
              <a:off x="0" y="-38100"/>
              <a:ext cx="796098" cy="281245"/>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10245963" y="5367249"/>
            <a:ext cx="3022684" cy="923190"/>
            <a:chOff x="0" y="0"/>
            <a:chExt cx="796098" cy="243145"/>
          </a:xfrm>
        </p:grpSpPr>
        <p:sp>
          <p:nvSpPr>
            <p:cNvPr id="31" name="Freeform 31"/>
            <p:cNvSpPr/>
            <p:nvPr/>
          </p:nvSpPr>
          <p:spPr>
            <a:xfrm>
              <a:off x="0" y="0"/>
              <a:ext cx="796098" cy="243145"/>
            </a:xfrm>
            <a:custGeom>
              <a:avLst/>
              <a:gdLst/>
              <a:ahLst/>
              <a:cxnLst/>
              <a:rect l="l" t="t" r="r" b="b"/>
              <a:pathLst>
                <a:path w="796098" h="243145">
                  <a:moveTo>
                    <a:pt x="97328" y="0"/>
                  </a:moveTo>
                  <a:lnTo>
                    <a:pt x="698769" y="0"/>
                  </a:lnTo>
                  <a:cubicBezTo>
                    <a:pt x="752522" y="0"/>
                    <a:pt x="796098" y="43575"/>
                    <a:pt x="796098" y="97328"/>
                  </a:cubicBezTo>
                  <a:lnTo>
                    <a:pt x="796098" y="145816"/>
                  </a:lnTo>
                  <a:cubicBezTo>
                    <a:pt x="796098" y="171629"/>
                    <a:pt x="785844" y="196385"/>
                    <a:pt x="767591" y="214638"/>
                  </a:cubicBezTo>
                  <a:cubicBezTo>
                    <a:pt x="749338" y="232891"/>
                    <a:pt x="724582" y="243145"/>
                    <a:pt x="698769" y="243145"/>
                  </a:cubicBezTo>
                  <a:lnTo>
                    <a:pt x="97328" y="243145"/>
                  </a:lnTo>
                  <a:cubicBezTo>
                    <a:pt x="71515" y="243145"/>
                    <a:pt x="46759" y="232891"/>
                    <a:pt x="28507" y="214638"/>
                  </a:cubicBezTo>
                  <a:cubicBezTo>
                    <a:pt x="10254" y="196385"/>
                    <a:pt x="0" y="171629"/>
                    <a:pt x="0" y="145816"/>
                  </a:cubicBezTo>
                  <a:lnTo>
                    <a:pt x="0" y="97328"/>
                  </a:lnTo>
                  <a:cubicBezTo>
                    <a:pt x="0" y="71515"/>
                    <a:pt x="10254" y="46759"/>
                    <a:pt x="28507" y="28507"/>
                  </a:cubicBezTo>
                  <a:cubicBezTo>
                    <a:pt x="46759" y="10254"/>
                    <a:pt x="71515" y="0"/>
                    <a:pt x="97328" y="0"/>
                  </a:cubicBezTo>
                  <a:close/>
                </a:path>
              </a:pathLst>
            </a:custGeom>
            <a:solidFill>
              <a:srgbClr val="FFFFFF"/>
            </a:solidFill>
            <a:ln w="95250" cap="rnd">
              <a:solidFill>
                <a:srgbClr val="000000"/>
              </a:solidFill>
              <a:prstDash val="solid"/>
              <a:round/>
            </a:ln>
          </p:spPr>
          <p:txBody>
            <a:bodyPr/>
            <a:lstStyle/>
            <a:p>
              <a:endParaRPr lang="en-CA"/>
            </a:p>
          </p:txBody>
        </p:sp>
        <p:sp>
          <p:nvSpPr>
            <p:cNvPr id="32" name="TextBox 32"/>
            <p:cNvSpPr txBox="1"/>
            <p:nvPr/>
          </p:nvSpPr>
          <p:spPr>
            <a:xfrm>
              <a:off x="0" y="-38100"/>
              <a:ext cx="796098" cy="281245"/>
            </a:xfrm>
            <a:prstGeom prst="rect">
              <a:avLst/>
            </a:prstGeom>
          </p:spPr>
          <p:txBody>
            <a:bodyPr lIns="50800" tIns="50800" rIns="50800" bIns="50800" rtlCol="0" anchor="ctr"/>
            <a:lstStyle/>
            <a:p>
              <a:pPr algn="ctr">
                <a:lnSpc>
                  <a:spcPts val="2659"/>
                </a:lnSpc>
              </a:pPr>
              <a:endParaRPr/>
            </a:p>
          </p:txBody>
        </p:sp>
      </p:grpSp>
      <p:grpSp>
        <p:nvGrpSpPr>
          <p:cNvPr id="33" name="Group 33"/>
          <p:cNvGrpSpPr/>
          <p:nvPr/>
        </p:nvGrpSpPr>
        <p:grpSpPr>
          <a:xfrm>
            <a:off x="14004497" y="5367249"/>
            <a:ext cx="3022684" cy="923190"/>
            <a:chOff x="0" y="0"/>
            <a:chExt cx="796098" cy="243145"/>
          </a:xfrm>
        </p:grpSpPr>
        <p:sp>
          <p:nvSpPr>
            <p:cNvPr id="34" name="Freeform 34"/>
            <p:cNvSpPr/>
            <p:nvPr/>
          </p:nvSpPr>
          <p:spPr>
            <a:xfrm>
              <a:off x="0" y="0"/>
              <a:ext cx="796098" cy="243145"/>
            </a:xfrm>
            <a:custGeom>
              <a:avLst/>
              <a:gdLst/>
              <a:ahLst/>
              <a:cxnLst/>
              <a:rect l="l" t="t" r="r" b="b"/>
              <a:pathLst>
                <a:path w="796098" h="243145">
                  <a:moveTo>
                    <a:pt x="97328" y="0"/>
                  </a:moveTo>
                  <a:lnTo>
                    <a:pt x="698769" y="0"/>
                  </a:lnTo>
                  <a:cubicBezTo>
                    <a:pt x="752522" y="0"/>
                    <a:pt x="796098" y="43575"/>
                    <a:pt x="796098" y="97328"/>
                  </a:cubicBezTo>
                  <a:lnTo>
                    <a:pt x="796098" y="145816"/>
                  </a:lnTo>
                  <a:cubicBezTo>
                    <a:pt x="796098" y="171629"/>
                    <a:pt x="785844" y="196385"/>
                    <a:pt x="767591" y="214638"/>
                  </a:cubicBezTo>
                  <a:cubicBezTo>
                    <a:pt x="749338" y="232891"/>
                    <a:pt x="724582" y="243145"/>
                    <a:pt x="698769" y="243145"/>
                  </a:cubicBezTo>
                  <a:lnTo>
                    <a:pt x="97328" y="243145"/>
                  </a:lnTo>
                  <a:cubicBezTo>
                    <a:pt x="71515" y="243145"/>
                    <a:pt x="46759" y="232891"/>
                    <a:pt x="28507" y="214638"/>
                  </a:cubicBezTo>
                  <a:cubicBezTo>
                    <a:pt x="10254" y="196385"/>
                    <a:pt x="0" y="171629"/>
                    <a:pt x="0" y="145816"/>
                  </a:cubicBezTo>
                  <a:lnTo>
                    <a:pt x="0" y="97328"/>
                  </a:lnTo>
                  <a:cubicBezTo>
                    <a:pt x="0" y="71515"/>
                    <a:pt x="10254" y="46759"/>
                    <a:pt x="28507" y="28507"/>
                  </a:cubicBezTo>
                  <a:cubicBezTo>
                    <a:pt x="46759" y="10254"/>
                    <a:pt x="71515" y="0"/>
                    <a:pt x="97328" y="0"/>
                  </a:cubicBezTo>
                  <a:close/>
                </a:path>
              </a:pathLst>
            </a:custGeom>
            <a:solidFill>
              <a:srgbClr val="FFFFFF"/>
            </a:solidFill>
            <a:ln w="95250" cap="rnd">
              <a:solidFill>
                <a:srgbClr val="000000"/>
              </a:solidFill>
              <a:prstDash val="solid"/>
              <a:round/>
            </a:ln>
          </p:spPr>
          <p:txBody>
            <a:bodyPr/>
            <a:lstStyle/>
            <a:p>
              <a:endParaRPr lang="en-CA"/>
            </a:p>
          </p:txBody>
        </p:sp>
        <p:sp>
          <p:nvSpPr>
            <p:cNvPr id="35" name="TextBox 35"/>
            <p:cNvSpPr txBox="1"/>
            <p:nvPr/>
          </p:nvSpPr>
          <p:spPr>
            <a:xfrm>
              <a:off x="0" y="-38100"/>
              <a:ext cx="796098" cy="281245"/>
            </a:xfrm>
            <a:prstGeom prst="rect">
              <a:avLst/>
            </a:prstGeom>
          </p:spPr>
          <p:txBody>
            <a:bodyPr lIns="50800" tIns="50800" rIns="50800" bIns="50800" rtlCol="0" anchor="ctr"/>
            <a:lstStyle/>
            <a:p>
              <a:pPr algn="ctr">
                <a:lnSpc>
                  <a:spcPts val="2659"/>
                </a:lnSpc>
              </a:pPr>
              <a:endParaRPr/>
            </a:p>
          </p:txBody>
        </p:sp>
      </p:grpSp>
      <p:sp>
        <p:nvSpPr>
          <p:cNvPr id="36" name="TextBox 36"/>
          <p:cNvSpPr txBox="1"/>
          <p:nvPr/>
        </p:nvSpPr>
        <p:spPr>
          <a:xfrm>
            <a:off x="1834052" y="3616531"/>
            <a:ext cx="6477395" cy="2961677"/>
          </a:xfrm>
          <a:prstGeom prst="rect">
            <a:avLst/>
          </a:prstGeom>
        </p:spPr>
        <p:txBody>
          <a:bodyPr lIns="0" tIns="0" rIns="0" bIns="0" rtlCol="0" anchor="t">
            <a:spAutoFit/>
          </a:bodyPr>
          <a:lstStyle/>
          <a:p>
            <a:pPr algn="ctr">
              <a:lnSpc>
                <a:spcPts val="11516"/>
              </a:lnSpc>
            </a:pPr>
            <a:r>
              <a:rPr lang="en-US" sz="9842">
                <a:solidFill>
                  <a:srgbClr val="000000"/>
                </a:solidFill>
                <a:latin typeface="Bobby Jones Soft"/>
                <a:ea typeface="Bobby Jones Soft"/>
                <a:cs typeface="Bobby Jones Soft"/>
                <a:sym typeface="Bobby Jones Soft"/>
              </a:rPr>
              <a:t>ROMAN </a:t>
            </a:r>
          </a:p>
          <a:p>
            <a:pPr algn="ctr">
              <a:lnSpc>
                <a:spcPts val="11516"/>
              </a:lnSpc>
            </a:pPr>
            <a:r>
              <a:rPr lang="en-US" sz="9842">
                <a:solidFill>
                  <a:srgbClr val="000000"/>
                </a:solidFill>
                <a:latin typeface="Bobby Jones Soft"/>
                <a:ea typeface="Bobby Jones Soft"/>
                <a:cs typeface="Bobby Jones Soft"/>
                <a:sym typeface="Bobby Jones Soft"/>
              </a:rPr>
              <a:t>TIC-TAC-TOE</a:t>
            </a:r>
          </a:p>
        </p:txBody>
      </p:sp>
      <p:sp>
        <p:nvSpPr>
          <p:cNvPr id="37" name="TextBox 37"/>
          <p:cNvSpPr txBox="1"/>
          <p:nvPr/>
        </p:nvSpPr>
        <p:spPr>
          <a:xfrm>
            <a:off x="10598633" y="1276398"/>
            <a:ext cx="2215732" cy="576453"/>
          </a:xfrm>
          <a:prstGeom prst="rect">
            <a:avLst/>
          </a:prstGeom>
        </p:spPr>
        <p:txBody>
          <a:bodyPr lIns="0" tIns="0" rIns="0" bIns="0" rtlCol="0" anchor="t">
            <a:spAutoFit/>
          </a:bodyPr>
          <a:lstStyle/>
          <a:p>
            <a:pPr algn="ctr">
              <a:lnSpc>
                <a:spcPts val="4446"/>
              </a:lnSpc>
            </a:pPr>
            <a:r>
              <a:rPr lang="en-US" sz="3800">
                <a:solidFill>
                  <a:srgbClr val="000000"/>
                </a:solidFill>
                <a:latin typeface="Bobby Jones Soft"/>
                <a:ea typeface="Bobby Jones Soft"/>
                <a:cs typeface="Bobby Jones Soft"/>
                <a:sym typeface="Bobby Jones Soft"/>
              </a:rPr>
              <a:t>NUMBER</a:t>
            </a:r>
          </a:p>
        </p:txBody>
      </p:sp>
      <p:sp>
        <p:nvSpPr>
          <p:cNvPr id="38" name="TextBox 38"/>
          <p:cNvSpPr txBox="1"/>
          <p:nvPr/>
        </p:nvSpPr>
        <p:spPr>
          <a:xfrm>
            <a:off x="14147806" y="1276398"/>
            <a:ext cx="2737982" cy="576453"/>
          </a:xfrm>
          <a:prstGeom prst="rect">
            <a:avLst/>
          </a:prstGeom>
        </p:spPr>
        <p:txBody>
          <a:bodyPr lIns="0" tIns="0" rIns="0" bIns="0" rtlCol="0" anchor="t">
            <a:spAutoFit/>
          </a:bodyPr>
          <a:lstStyle/>
          <a:p>
            <a:pPr algn="ctr">
              <a:lnSpc>
                <a:spcPts val="4445"/>
              </a:lnSpc>
            </a:pPr>
            <a:r>
              <a:rPr lang="en-US" sz="3799">
                <a:solidFill>
                  <a:srgbClr val="000000"/>
                </a:solidFill>
                <a:latin typeface="Bobby Jones Soft"/>
                <a:ea typeface="Bobby Jones Soft"/>
                <a:cs typeface="Bobby Jones Soft"/>
                <a:sym typeface="Bobby Jones Soft"/>
              </a:rPr>
              <a:t>PATTERNS</a:t>
            </a:r>
          </a:p>
        </p:txBody>
      </p:sp>
      <p:sp>
        <p:nvSpPr>
          <p:cNvPr id="39" name="TextBox 39"/>
          <p:cNvSpPr txBox="1"/>
          <p:nvPr/>
        </p:nvSpPr>
        <p:spPr>
          <a:xfrm>
            <a:off x="10245963" y="5550333"/>
            <a:ext cx="3022684" cy="576453"/>
          </a:xfrm>
          <a:prstGeom prst="rect">
            <a:avLst/>
          </a:prstGeom>
        </p:spPr>
        <p:txBody>
          <a:bodyPr lIns="0" tIns="0" rIns="0" bIns="0" rtlCol="0" anchor="t">
            <a:spAutoFit/>
          </a:bodyPr>
          <a:lstStyle/>
          <a:p>
            <a:pPr algn="ctr">
              <a:lnSpc>
                <a:spcPts val="4446"/>
              </a:lnSpc>
            </a:pPr>
            <a:r>
              <a:rPr lang="en-US" sz="3800">
                <a:solidFill>
                  <a:srgbClr val="000000"/>
                </a:solidFill>
                <a:latin typeface="Bobby Jones Soft"/>
                <a:ea typeface="Bobby Jones Soft"/>
                <a:cs typeface="Bobby Jones Soft"/>
                <a:sym typeface="Bobby Jones Soft"/>
              </a:rPr>
              <a:t>STRATEGY</a:t>
            </a:r>
          </a:p>
        </p:txBody>
      </p:sp>
      <p:sp>
        <p:nvSpPr>
          <p:cNvPr id="40" name="TextBox 40"/>
          <p:cNvSpPr txBox="1"/>
          <p:nvPr/>
        </p:nvSpPr>
        <p:spPr>
          <a:xfrm>
            <a:off x="14076631" y="5550333"/>
            <a:ext cx="2880333" cy="576453"/>
          </a:xfrm>
          <a:prstGeom prst="rect">
            <a:avLst/>
          </a:prstGeom>
        </p:spPr>
        <p:txBody>
          <a:bodyPr lIns="0" tIns="0" rIns="0" bIns="0" rtlCol="0" anchor="t">
            <a:spAutoFit/>
          </a:bodyPr>
          <a:lstStyle/>
          <a:p>
            <a:pPr algn="ctr">
              <a:lnSpc>
                <a:spcPts val="4446"/>
              </a:lnSpc>
            </a:pPr>
            <a:r>
              <a:rPr lang="en-US" sz="3800">
                <a:solidFill>
                  <a:srgbClr val="000000"/>
                </a:solidFill>
                <a:latin typeface="Bobby Jones Soft"/>
                <a:ea typeface="Bobby Jones Soft"/>
                <a:cs typeface="Bobby Jones Soft"/>
                <a:sym typeface="Bobby Jones Soft"/>
              </a:rPr>
              <a:t>CALCULATIONS</a:t>
            </a:r>
          </a:p>
        </p:txBody>
      </p:sp>
      <p:sp>
        <p:nvSpPr>
          <p:cNvPr id="41" name="Freeform 41"/>
          <p:cNvSpPr/>
          <p:nvPr/>
        </p:nvSpPr>
        <p:spPr>
          <a:xfrm>
            <a:off x="10598633" y="6633340"/>
            <a:ext cx="2505205" cy="2057400"/>
          </a:xfrm>
          <a:custGeom>
            <a:avLst/>
            <a:gdLst/>
            <a:ahLst/>
            <a:cxnLst/>
            <a:rect l="l" t="t" r="r" b="b"/>
            <a:pathLst>
              <a:path w="2505205" h="2057400">
                <a:moveTo>
                  <a:pt x="0" y="0"/>
                </a:moveTo>
                <a:lnTo>
                  <a:pt x="2505205" y="0"/>
                </a:lnTo>
                <a:lnTo>
                  <a:pt x="2505205" y="2057400"/>
                </a:lnTo>
                <a:lnTo>
                  <a:pt x="0" y="20574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
        <p:nvSpPr>
          <p:cNvPr id="42" name="Freeform 42"/>
          <p:cNvSpPr/>
          <p:nvPr/>
        </p:nvSpPr>
        <p:spPr>
          <a:xfrm>
            <a:off x="14264194" y="2353106"/>
            <a:ext cx="2505205" cy="2057400"/>
          </a:xfrm>
          <a:custGeom>
            <a:avLst/>
            <a:gdLst/>
            <a:ahLst/>
            <a:cxnLst/>
            <a:rect l="l" t="t" r="r" b="b"/>
            <a:pathLst>
              <a:path w="2505205" h="2057400">
                <a:moveTo>
                  <a:pt x="0" y="0"/>
                </a:moveTo>
                <a:lnTo>
                  <a:pt x="2505206" y="0"/>
                </a:lnTo>
                <a:lnTo>
                  <a:pt x="2505206" y="2057400"/>
                </a:lnTo>
                <a:lnTo>
                  <a:pt x="0" y="20574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55905" y="687958"/>
            <a:ext cx="8943637" cy="8943637"/>
          </a:xfrm>
          <a:custGeom>
            <a:avLst/>
            <a:gdLst/>
            <a:ahLst/>
            <a:cxnLst/>
            <a:rect l="l" t="t" r="r" b="b"/>
            <a:pathLst>
              <a:path w="8943637" h="8943637">
                <a:moveTo>
                  <a:pt x="0" y="0"/>
                </a:moveTo>
                <a:lnTo>
                  <a:pt x="8943637" y="0"/>
                </a:lnTo>
                <a:lnTo>
                  <a:pt x="8943637" y="8943637"/>
                </a:lnTo>
                <a:lnTo>
                  <a:pt x="0" y="89436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3" name="AutoShape 3"/>
          <p:cNvSpPr/>
          <p:nvPr/>
        </p:nvSpPr>
        <p:spPr>
          <a:xfrm>
            <a:off x="4834424" y="5159777"/>
            <a:ext cx="8765118" cy="0"/>
          </a:xfrm>
          <a:prstGeom prst="line">
            <a:avLst/>
          </a:prstGeom>
          <a:ln w="38100" cap="flat">
            <a:solidFill>
              <a:srgbClr val="000000"/>
            </a:solidFill>
            <a:prstDash val="solid"/>
            <a:headEnd type="none" w="sm" len="sm"/>
            <a:tailEnd type="none" w="sm" len="sm"/>
          </a:ln>
        </p:spPr>
        <p:txBody>
          <a:bodyPr/>
          <a:lstStyle/>
          <a:p>
            <a:endParaRPr lang="en-CA"/>
          </a:p>
        </p:txBody>
      </p:sp>
      <p:sp>
        <p:nvSpPr>
          <p:cNvPr id="4" name="AutoShape 4"/>
          <p:cNvSpPr/>
          <p:nvPr/>
        </p:nvSpPr>
        <p:spPr>
          <a:xfrm>
            <a:off x="9127723" y="687958"/>
            <a:ext cx="0" cy="8922594"/>
          </a:xfrm>
          <a:prstGeom prst="line">
            <a:avLst/>
          </a:prstGeom>
          <a:ln w="38100" cap="flat">
            <a:solidFill>
              <a:srgbClr val="000000"/>
            </a:solidFill>
            <a:prstDash val="solid"/>
            <a:headEnd type="none" w="sm" len="sm"/>
            <a:tailEnd type="none" w="sm" len="sm"/>
          </a:ln>
        </p:spPr>
        <p:txBody>
          <a:bodyPr/>
          <a:lstStyle/>
          <a:p>
            <a:endParaRPr lang="en-CA"/>
          </a:p>
        </p:txBody>
      </p:sp>
      <p:sp>
        <p:nvSpPr>
          <p:cNvPr id="5" name="AutoShape 5"/>
          <p:cNvSpPr/>
          <p:nvPr/>
        </p:nvSpPr>
        <p:spPr>
          <a:xfrm>
            <a:off x="6301455" y="1881604"/>
            <a:ext cx="5751199" cy="6534644"/>
          </a:xfrm>
          <a:prstGeom prst="line">
            <a:avLst/>
          </a:prstGeom>
          <a:ln w="38100" cap="flat">
            <a:solidFill>
              <a:srgbClr val="000000"/>
            </a:solidFill>
            <a:prstDash val="solid"/>
            <a:headEnd type="none" w="sm" len="sm"/>
            <a:tailEnd type="none" w="sm" len="sm"/>
          </a:ln>
        </p:spPr>
        <p:txBody>
          <a:bodyPr/>
          <a:lstStyle/>
          <a:p>
            <a:endParaRPr lang="en-CA"/>
          </a:p>
        </p:txBody>
      </p:sp>
      <p:sp>
        <p:nvSpPr>
          <p:cNvPr id="6" name="AutoShape 6"/>
          <p:cNvSpPr/>
          <p:nvPr/>
        </p:nvSpPr>
        <p:spPr>
          <a:xfrm flipH="1">
            <a:off x="6301455" y="1881604"/>
            <a:ext cx="5751199" cy="6534644"/>
          </a:xfrm>
          <a:prstGeom prst="line">
            <a:avLst/>
          </a:prstGeom>
          <a:ln w="38100" cap="flat">
            <a:solidFill>
              <a:srgbClr val="000000"/>
            </a:solidFill>
            <a:prstDash val="solid"/>
            <a:headEnd type="none" w="sm" len="sm"/>
            <a:tailEnd type="none" w="sm" len="sm"/>
          </a:ln>
        </p:spPr>
        <p:txBody>
          <a:bodyPr/>
          <a:lstStyle/>
          <a:p>
            <a:endParaRPr lang="en-CA"/>
          </a:p>
        </p:txBody>
      </p:sp>
      <p:sp>
        <p:nvSpPr>
          <p:cNvPr id="7" name="Freeform 7"/>
          <p:cNvSpPr/>
          <p:nvPr/>
        </p:nvSpPr>
        <p:spPr>
          <a:xfrm>
            <a:off x="4475255" y="4800608"/>
            <a:ext cx="718337" cy="718337"/>
          </a:xfrm>
          <a:custGeom>
            <a:avLst/>
            <a:gdLst/>
            <a:ahLst/>
            <a:cxnLst/>
            <a:rect l="l" t="t" r="r" b="b"/>
            <a:pathLst>
              <a:path w="718337" h="718337">
                <a:moveTo>
                  <a:pt x="0" y="0"/>
                </a:moveTo>
                <a:lnTo>
                  <a:pt x="718337" y="0"/>
                </a:lnTo>
                <a:lnTo>
                  <a:pt x="718337" y="718338"/>
                </a:lnTo>
                <a:lnTo>
                  <a:pt x="0" y="7183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8" name="Freeform 8"/>
          <p:cNvSpPr/>
          <p:nvPr/>
        </p:nvSpPr>
        <p:spPr>
          <a:xfrm>
            <a:off x="8768554" y="4800608"/>
            <a:ext cx="718337" cy="718337"/>
          </a:xfrm>
          <a:custGeom>
            <a:avLst/>
            <a:gdLst/>
            <a:ahLst/>
            <a:cxnLst/>
            <a:rect l="l" t="t" r="r" b="b"/>
            <a:pathLst>
              <a:path w="718337" h="718337">
                <a:moveTo>
                  <a:pt x="0" y="0"/>
                </a:moveTo>
                <a:lnTo>
                  <a:pt x="718338" y="0"/>
                </a:lnTo>
                <a:lnTo>
                  <a:pt x="718338" y="718338"/>
                </a:lnTo>
                <a:lnTo>
                  <a:pt x="0" y="7183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9" name="Freeform 9"/>
          <p:cNvSpPr/>
          <p:nvPr/>
        </p:nvSpPr>
        <p:spPr>
          <a:xfrm>
            <a:off x="13061854" y="4800608"/>
            <a:ext cx="718337" cy="718337"/>
          </a:xfrm>
          <a:custGeom>
            <a:avLst/>
            <a:gdLst/>
            <a:ahLst/>
            <a:cxnLst/>
            <a:rect l="l" t="t" r="r" b="b"/>
            <a:pathLst>
              <a:path w="718337" h="718337">
                <a:moveTo>
                  <a:pt x="0" y="0"/>
                </a:moveTo>
                <a:lnTo>
                  <a:pt x="718337" y="0"/>
                </a:lnTo>
                <a:lnTo>
                  <a:pt x="718337" y="718338"/>
                </a:lnTo>
                <a:lnTo>
                  <a:pt x="0" y="7183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10" name="Freeform 10"/>
          <p:cNvSpPr/>
          <p:nvPr/>
        </p:nvSpPr>
        <p:spPr>
          <a:xfrm>
            <a:off x="8784831" y="9076028"/>
            <a:ext cx="718337" cy="718337"/>
          </a:xfrm>
          <a:custGeom>
            <a:avLst/>
            <a:gdLst/>
            <a:ahLst/>
            <a:cxnLst/>
            <a:rect l="l" t="t" r="r" b="b"/>
            <a:pathLst>
              <a:path w="718337" h="718337">
                <a:moveTo>
                  <a:pt x="0" y="0"/>
                </a:moveTo>
                <a:lnTo>
                  <a:pt x="718338" y="0"/>
                </a:lnTo>
                <a:lnTo>
                  <a:pt x="718338" y="718337"/>
                </a:lnTo>
                <a:lnTo>
                  <a:pt x="0" y="7183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11" name="Freeform 11"/>
          <p:cNvSpPr/>
          <p:nvPr/>
        </p:nvSpPr>
        <p:spPr>
          <a:xfrm>
            <a:off x="8768554" y="502981"/>
            <a:ext cx="718337" cy="718337"/>
          </a:xfrm>
          <a:custGeom>
            <a:avLst/>
            <a:gdLst/>
            <a:ahLst/>
            <a:cxnLst/>
            <a:rect l="l" t="t" r="r" b="b"/>
            <a:pathLst>
              <a:path w="718337" h="718337">
                <a:moveTo>
                  <a:pt x="0" y="0"/>
                </a:moveTo>
                <a:lnTo>
                  <a:pt x="718338" y="0"/>
                </a:lnTo>
                <a:lnTo>
                  <a:pt x="718338" y="718337"/>
                </a:lnTo>
                <a:lnTo>
                  <a:pt x="0" y="7183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12" name="Freeform 12"/>
          <p:cNvSpPr/>
          <p:nvPr/>
        </p:nvSpPr>
        <p:spPr>
          <a:xfrm>
            <a:off x="5942286" y="1522435"/>
            <a:ext cx="718337" cy="718337"/>
          </a:xfrm>
          <a:custGeom>
            <a:avLst/>
            <a:gdLst/>
            <a:ahLst/>
            <a:cxnLst/>
            <a:rect l="l" t="t" r="r" b="b"/>
            <a:pathLst>
              <a:path w="718337" h="718337">
                <a:moveTo>
                  <a:pt x="0" y="0"/>
                </a:moveTo>
                <a:lnTo>
                  <a:pt x="718338" y="0"/>
                </a:lnTo>
                <a:lnTo>
                  <a:pt x="718338" y="718337"/>
                </a:lnTo>
                <a:lnTo>
                  <a:pt x="0" y="7183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13" name="Freeform 13"/>
          <p:cNvSpPr/>
          <p:nvPr/>
        </p:nvSpPr>
        <p:spPr>
          <a:xfrm>
            <a:off x="11693485" y="8057079"/>
            <a:ext cx="718337" cy="718337"/>
          </a:xfrm>
          <a:custGeom>
            <a:avLst/>
            <a:gdLst/>
            <a:ahLst/>
            <a:cxnLst/>
            <a:rect l="l" t="t" r="r" b="b"/>
            <a:pathLst>
              <a:path w="718337" h="718337">
                <a:moveTo>
                  <a:pt x="0" y="0"/>
                </a:moveTo>
                <a:lnTo>
                  <a:pt x="718338" y="0"/>
                </a:lnTo>
                <a:lnTo>
                  <a:pt x="718338" y="718337"/>
                </a:lnTo>
                <a:lnTo>
                  <a:pt x="0" y="7183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14" name="Freeform 14"/>
          <p:cNvSpPr/>
          <p:nvPr/>
        </p:nvSpPr>
        <p:spPr>
          <a:xfrm>
            <a:off x="11693485" y="1522435"/>
            <a:ext cx="718337" cy="718337"/>
          </a:xfrm>
          <a:custGeom>
            <a:avLst/>
            <a:gdLst/>
            <a:ahLst/>
            <a:cxnLst/>
            <a:rect l="l" t="t" r="r" b="b"/>
            <a:pathLst>
              <a:path w="718337" h="718337">
                <a:moveTo>
                  <a:pt x="0" y="0"/>
                </a:moveTo>
                <a:lnTo>
                  <a:pt x="718338" y="0"/>
                </a:lnTo>
                <a:lnTo>
                  <a:pt x="718338" y="718337"/>
                </a:lnTo>
                <a:lnTo>
                  <a:pt x="0" y="7183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15" name="Freeform 15"/>
          <p:cNvSpPr/>
          <p:nvPr/>
        </p:nvSpPr>
        <p:spPr>
          <a:xfrm>
            <a:off x="5942286" y="8074427"/>
            <a:ext cx="718337" cy="718337"/>
          </a:xfrm>
          <a:custGeom>
            <a:avLst/>
            <a:gdLst/>
            <a:ahLst/>
            <a:cxnLst/>
            <a:rect l="l" t="t" r="r" b="b"/>
            <a:pathLst>
              <a:path w="718337" h="718337">
                <a:moveTo>
                  <a:pt x="0" y="0"/>
                </a:moveTo>
                <a:lnTo>
                  <a:pt x="718338" y="0"/>
                </a:lnTo>
                <a:lnTo>
                  <a:pt x="718338" y="718337"/>
                </a:lnTo>
                <a:lnTo>
                  <a:pt x="0" y="7183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16" name="TextBox 16"/>
          <p:cNvSpPr txBox="1"/>
          <p:nvPr/>
        </p:nvSpPr>
        <p:spPr>
          <a:xfrm>
            <a:off x="1233182" y="635953"/>
            <a:ext cx="3960409" cy="553998"/>
          </a:xfrm>
          <a:prstGeom prst="rect">
            <a:avLst/>
          </a:prstGeom>
        </p:spPr>
        <p:txBody>
          <a:bodyPr wrap="square" lIns="0" tIns="0" rIns="0" bIns="0" rtlCol="0" anchor="t">
            <a:spAutoFit/>
          </a:bodyPr>
          <a:lstStyle/>
          <a:p>
            <a:pPr algn="ctr">
              <a:lnSpc>
                <a:spcPts val="4480"/>
              </a:lnSpc>
            </a:pPr>
            <a:r>
              <a:rPr lang="en-US" sz="3200" b="1" u="sng" dirty="0">
                <a:solidFill>
                  <a:srgbClr val="00B0D7"/>
                </a:solidFill>
                <a:latin typeface="TheSansB 2 Semi-Bold"/>
                <a:ea typeface="TheSansB 2 Semi-Bold"/>
                <a:cs typeface="TheSansB 2 Semi-Bold"/>
                <a:sym typeface="TheSansB 2 Semi-Bold"/>
                <a:hlinkClick r:id="rId6" tooltip="https://youtu.be/Z6jS9vu7P1M?si=ePXXQsK7VvbMpwcS"/>
              </a:rPr>
              <a:t>Roman Tic-Tac-Toe</a:t>
            </a:r>
          </a:p>
        </p:txBody>
      </p:sp>
      <p:sp>
        <p:nvSpPr>
          <p:cNvPr id="17" name="TextBox 17"/>
          <p:cNvSpPr txBox="1"/>
          <p:nvPr/>
        </p:nvSpPr>
        <p:spPr>
          <a:xfrm>
            <a:off x="12913515" y="9500995"/>
            <a:ext cx="3358396" cy="472440"/>
          </a:xfrm>
          <a:prstGeom prst="rect">
            <a:avLst/>
          </a:prstGeom>
        </p:spPr>
        <p:txBody>
          <a:bodyPr lIns="0" tIns="0" rIns="0" bIns="0" rtlCol="0" anchor="t">
            <a:spAutoFit/>
          </a:bodyPr>
          <a:lstStyle/>
          <a:p>
            <a:pPr algn="ctr">
              <a:lnSpc>
                <a:spcPts val="3359"/>
              </a:lnSpc>
            </a:pPr>
            <a:r>
              <a:rPr lang="en-US" sz="2400" b="1">
                <a:solidFill>
                  <a:srgbClr val="00B0D7"/>
                </a:solidFill>
                <a:latin typeface="TheSansB 1 Semi-Bold"/>
                <a:ea typeface="TheSansB 1 Semi-Bold"/>
                <a:cs typeface="TheSansB 1 Semi-Bold"/>
                <a:sym typeface="TheSansB 1 Semi-Bold"/>
              </a:rPr>
              <a:t>6 tokens, 3 of each colour</a:t>
            </a:r>
          </a:p>
        </p:txBody>
      </p:sp>
      <p:sp>
        <p:nvSpPr>
          <p:cNvPr id="18" name="Freeform 18"/>
          <p:cNvSpPr/>
          <p:nvPr/>
        </p:nvSpPr>
        <p:spPr>
          <a:xfrm>
            <a:off x="16474158" y="5363142"/>
            <a:ext cx="1570284" cy="1570284"/>
          </a:xfrm>
          <a:custGeom>
            <a:avLst/>
            <a:gdLst/>
            <a:ahLst/>
            <a:cxnLst/>
            <a:rect l="l" t="t" r="r" b="b"/>
            <a:pathLst>
              <a:path w="1570284" h="1570284">
                <a:moveTo>
                  <a:pt x="0" y="0"/>
                </a:moveTo>
                <a:lnTo>
                  <a:pt x="1570284" y="0"/>
                </a:lnTo>
                <a:lnTo>
                  <a:pt x="1570284" y="1570284"/>
                </a:lnTo>
                <a:lnTo>
                  <a:pt x="0" y="157028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19" name="Freeform 19"/>
          <p:cNvSpPr/>
          <p:nvPr/>
        </p:nvSpPr>
        <p:spPr>
          <a:xfrm>
            <a:off x="16474158" y="8503710"/>
            <a:ext cx="1570284" cy="1570284"/>
          </a:xfrm>
          <a:custGeom>
            <a:avLst/>
            <a:gdLst/>
            <a:ahLst/>
            <a:cxnLst/>
            <a:rect l="l" t="t" r="r" b="b"/>
            <a:pathLst>
              <a:path w="1570284" h="1570284">
                <a:moveTo>
                  <a:pt x="0" y="0"/>
                </a:moveTo>
                <a:lnTo>
                  <a:pt x="1570284" y="0"/>
                </a:lnTo>
                <a:lnTo>
                  <a:pt x="1570284" y="1570284"/>
                </a:lnTo>
                <a:lnTo>
                  <a:pt x="0" y="157028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20" name="Freeform 20"/>
          <p:cNvSpPr/>
          <p:nvPr/>
        </p:nvSpPr>
        <p:spPr>
          <a:xfrm>
            <a:off x="16474158" y="6933426"/>
            <a:ext cx="1570284" cy="1570284"/>
          </a:xfrm>
          <a:custGeom>
            <a:avLst/>
            <a:gdLst/>
            <a:ahLst/>
            <a:cxnLst/>
            <a:rect l="l" t="t" r="r" b="b"/>
            <a:pathLst>
              <a:path w="1570284" h="1570284">
                <a:moveTo>
                  <a:pt x="0" y="0"/>
                </a:moveTo>
                <a:lnTo>
                  <a:pt x="1570284" y="0"/>
                </a:lnTo>
                <a:lnTo>
                  <a:pt x="1570284" y="1570284"/>
                </a:lnTo>
                <a:lnTo>
                  <a:pt x="0" y="157028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21" name="Freeform 21"/>
          <p:cNvSpPr/>
          <p:nvPr/>
        </p:nvSpPr>
        <p:spPr>
          <a:xfrm>
            <a:off x="16474158" y="3792858"/>
            <a:ext cx="1570284" cy="1570284"/>
          </a:xfrm>
          <a:custGeom>
            <a:avLst/>
            <a:gdLst/>
            <a:ahLst/>
            <a:cxnLst/>
            <a:rect l="l" t="t" r="r" b="b"/>
            <a:pathLst>
              <a:path w="1570284" h="1570284">
                <a:moveTo>
                  <a:pt x="0" y="0"/>
                </a:moveTo>
                <a:lnTo>
                  <a:pt x="1570284" y="0"/>
                </a:lnTo>
                <a:lnTo>
                  <a:pt x="1570284" y="1570284"/>
                </a:lnTo>
                <a:lnTo>
                  <a:pt x="0" y="157028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A"/>
          </a:p>
        </p:txBody>
      </p:sp>
      <p:sp>
        <p:nvSpPr>
          <p:cNvPr id="22" name="Freeform 22"/>
          <p:cNvSpPr/>
          <p:nvPr/>
        </p:nvSpPr>
        <p:spPr>
          <a:xfrm>
            <a:off x="16474158" y="2222574"/>
            <a:ext cx="1570284" cy="1570284"/>
          </a:xfrm>
          <a:custGeom>
            <a:avLst/>
            <a:gdLst/>
            <a:ahLst/>
            <a:cxnLst/>
            <a:rect l="l" t="t" r="r" b="b"/>
            <a:pathLst>
              <a:path w="1570284" h="1570284">
                <a:moveTo>
                  <a:pt x="0" y="0"/>
                </a:moveTo>
                <a:lnTo>
                  <a:pt x="1570284" y="0"/>
                </a:lnTo>
                <a:lnTo>
                  <a:pt x="1570284" y="1570284"/>
                </a:lnTo>
                <a:lnTo>
                  <a:pt x="0" y="157028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A"/>
          </a:p>
        </p:txBody>
      </p:sp>
      <p:sp>
        <p:nvSpPr>
          <p:cNvPr id="23" name="Freeform 23"/>
          <p:cNvSpPr/>
          <p:nvPr/>
        </p:nvSpPr>
        <p:spPr>
          <a:xfrm>
            <a:off x="16474158" y="652289"/>
            <a:ext cx="1570284" cy="1570284"/>
          </a:xfrm>
          <a:custGeom>
            <a:avLst/>
            <a:gdLst/>
            <a:ahLst/>
            <a:cxnLst/>
            <a:rect l="l" t="t" r="r" b="b"/>
            <a:pathLst>
              <a:path w="1570284" h="1570284">
                <a:moveTo>
                  <a:pt x="0" y="0"/>
                </a:moveTo>
                <a:lnTo>
                  <a:pt x="1570284" y="0"/>
                </a:lnTo>
                <a:lnTo>
                  <a:pt x="1570284" y="1570285"/>
                </a:lnTo>
                <a:lnTo>
                  <a:pt x="0" y="157028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A"/>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034C5D-98E4-8E53-0BDD-6FA9436F7252}"/>
              </a:ext>
            </a:extLst>
          </p:cNvPr>
          <p:cNvSpPr txBox="1"/>
          <p:nvPr/>
        </p:nvSpPr>
        <p:spPr>
          <a:xfrm>
            <a:off x="533400" y="347121"/>
            <a:ext cx="16687800" cy="9910405"/>
          </a:xfrm>
          <a:prstGeom prst="rect">
            <a:avLst/>
          </a:prstGeom>
          <a:noFill/>
        </p:spPr>
        <p:txBody>
          <a:bodyPr wrap="square" rtlCol="0">
            <a:spAutoFit/>
          </a:bodyPr>
          <a:lstStyle/>
          <a:p>
            <a:r>
              <a:rPr lang="en-US" sz="2000" b="1" dirty="0"/>
              <a:t>Roman Tic-Tac-Toe</a:t>
            </a:r>
          </a:p>
          <a:p>
            <a:r>
              <a:rPr lang="en-US" sz="2000" dirty="0"/>
              <a:t>Roman tic tac toe is a 2 player game but differs from the modern day game, because it uses a circular shaped playing board and movable tokens instead of being a </a:t>
            </a:r>
            <a:r>
              <a:rPr lang="en-US" sz="2000" u="sng" dirty="0">
                <a:hlinkClick r:id="rId2"/>
              </a:rPr>
              <a:t>pen and paper game</a:t>
            </a:r>
            <a:r>
              <a:rPr lang="en-US" sz="2000" dirty="0"/>
              <a:t>. But the goal is the same: be the first player to get three in a row!</a:t>
            </a:r>
          </a:p>
          <a:p>
            <a:endParaRPr lang="en-US" sz="2000" dirty="0"/>
          </a:p>
          <a:p>
            <a:endParaRPr lang="en-US" sz="2000" dirty="0"/>
          </a:p>
          <a:p>
            <a:r>
              <a:rPr lang="en-US" sz="2000" b="1" cap="all" dirty="0"/>
              <a:t>How to Play Rota</a:t>
            </a:r>
          </a:p>
          <a:p>
            <a:r>
              <a:rPr lang="en-US" sz="2000" dirty="0"/>
              <a:t>Learning how to play Roman tic tac toe is easy! </a:t>
            </a:r>
          </a:p>
          <a:p>
            <a:endParaRPr lang="en-US" sz="2000" dirty="0"/>
          </a:p>
          <a:p>
            <a:r>
              <a:rPr lang="en-US" sz="2000" b="1" dirty="0"/>
              <a:t>Objective:</a:t>
            </a:r>
            <a:r>
              <a:rPr lang="en-US" sz="2000" dirty="0"/>
              <a:t> be the first player to get all three of your tokens in a row.</a:t>
            </a:r>
          </a:p>
          <a:p>
            <a:endParaRPr lang="en-US" sz="2000" dirty="0"/>
          </a:p>
          <a:p>
            <a:r>
              <a:rPr lang="en-US" sz="2000" dirty="0"/>
              <a:t>To draw a game board make a large circle. Draw an X through the center of the circle, then draw a cross (+) through the center. It should look like a wheel with eight spokes. At each point where a line intersects with the circle, draw a large dot, plus one dot in the very center. There should be nine dots in total.</a:t>
            </a:r>
          </a:p>
          <a:p>
            <a:endParaRPr lang="en-US" sz="2000" dirty="0"/>
          </a:p>
          <a:p>
            <a:r>
              <a:rPr lang="en-US" sz="2000" b="1" cap="all" dirty="0"/>
              <a:t>Instructions</a:t>
            </a:r>
          </a:p>
          <a:p>
            <a:r>
              <a:rPr lang="en-US" sz="2000" dirty="0"/>
              <a:t>Decide who goes first. Flip a coin, thumb wrestle, play rock-paper-scissors. However you decide, just figure it out. Note that in a perfectly played game, the lead player has the advantage.</a:t>
            </a:r>
          </a:p>
          <a:p>
            <a:endParaRPr lang="en-US" sz="2000" b="1" dirty="0"/>
          </a:p>
          <a:p>
            <a:r>
              <a:rPr lang="en-US" sz="2000" b="1" dirty="0"/>
              <a:t>Drop phase:</a:t>
            </a:r>
            <a:endParaRPr lang="en-US" sz="2000" dirty="0"/>
          </a:p>
          <a:p>
            <a:r>
              <a:rPr lang="en-US" sz="2000" dirty="0"/>
              <a:t>Player A places his token on any point on the Rota wheel.</a:t>
            </a:r>
          </a:p>
          <a:p>
            <a:endParaRPr lang="en-US" sz="2000" dirty="0"/>
          </a:p>
          <a:p>
            <a:r>
              <a:rPr lang="en-US" sz="2000" dirty="0"/>
              <a:t>Player B places her token on any empty point.</a:t>
            </a:r>
          </a:p>
          <a:p>
            <a:endParaRPr lang="en-US" sz="2000" dirty="0"/>
          </a:p>
          <a:p>
            <a:r>
              <a:rPr lang="en-US" sz="2000" dirty="0"/>
              <a:t>Alternating turns, players continue place their tokens on the board until all tokens have been placed.</a:t>
            </a:r>
          </a:p>
          <a:p>
            <a:endParaRPr lang="en-US" sz="2000" dirty="0"/>
          </a:p>
          <a:p>
            <a:r>
              <a:rPr lang="en-US" sz="2000" b="1" dirty="0"/>
              <a:t>Move phase:</a:t>
            </a:r>
            <a:endParaRPr lang="en-US" sz="2000" dirty="0"/>
          </a:p>
          <a:p>
            <a:r>
              <a:rPr lang="en-US" sz="2000" dirty="0"/>
              <a:t>Players take turns moving one token into an adjacent empty spot. You may move along the curved edge, or along a straight line.</a:t>
            </a:r>
          </a:p>
          <a:p>
            <a:endParaRPr lang="en-US" sz="2000" dirty="0"/>
          </a:p>
          <a:p>
            <a:r>
              <a:rPr lang="en-US" sz="2000" dirty="0"/>
              <a:t>You may not jump your token or your opponent's token, or knock it off its spot. You may not skip a turn.</a:t>
            </a:r>
          </a:p>
          <a:p>
            <a:endParaRPr lang="en-US" sz="2000" dirty="0"/>
          </a:p>
          <a:p>
            <a:r>
              <a:rPr lang="en-US" sz="2000" dirty="0"/>
              <a:t>Play continues until one player has achieved three-in-a-row.</a:t>
            </a:r>
          </a:p>
          <a:p>
            <a:endParaRPr lang="en-US" sz="2000" dirty="0"/>
          </a:p>
          <a:p>
            <a:r>
              <a:rPr lang="en-US" sz="2000" dirty="0"/>
              <a:t>Unlike tic tac toe, Rota never ends in a tie.</a:t>
            </a:r>
          </a:p>
        </p:txBody>
      </p:sp>
    </p:spTree>
    <p:extLst>
      <p:ext uri="{BB962C8B-B14F-4D97-AF65-F5344CB8AC3E}">
        <p14:creationId xmlns:p14="http://schemas.microsoft.com/office/powerpoint/2010/main" val="12780596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1528</TotalTime>
  <Words>2832</Words>
  <Application>Microsoft Office PowerPoint</Application>
  <PresentationFormat>Custom</PresentationFormat>
  <Paragraphs>300</Paragraphs>
  <Slides>39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Playpen Sans</vt:lpstr>
      <vt:lpstr>TheSansB 2 Semi-Bold</vt:lpstr>
      <vt:lpstr>-apple-system</vt:lpstr>
      <vt:lpstr>TheSansB 1 Semi-Bold</vt:lpstr>
      <vt:lpstr>Bobby Jones Soft</vt:lpstr>
      <vt:lpstr>Playpen Sans Semi-Bold</vt:lpstr>
      <vt:lpstr>Calibri</vt:lpstr>
      <vt:lpstr>Arial</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Logic Games and Puzzles</dc:title>
  <cp:lastModifiedBy>Jessica McConnell</cp:lastModifiedBy>
  <cp:revision>1</cp:revision>
  <cp:lastPrinted>2025-11-12T19:21:10Z</cp:lastPrinted>
  <dcterms:created xsi:type="dcterms:W3CDTF">2006-08-16T00:00:00Z</dcterms:created>
  <dcterms:modified xsi:type="dcterms:W3CDTF">2025-11-12T19:51:17Z</dcterms:modified>
  <dc:identifier>DAGzWFimJo4</dc:identifier>
</cp:coreProperties>
</file>