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7" r:id="rId3"/>
    <p:sldId id="268" r:id="rId4"/>
    <p:sldId id="270" r:id="rId5"/>
    <p:sldId id="271" r:id="rId6"/>
    <p:sldId id="279" r:id="rId7"/>
    <p:sldId id="283"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4E7927-D67C-E3D1-C752-7E6C945DD357}" v="3" dt="2021-09-02T01:25:51.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a Ruehlen" userId="S::dana.ruehlen@sd72.bc.ca::8a7a45db-9684-4fd3-ab19-415e9ed08f30" providerId="AD" clId="Web-{F14E7927-D67C-E3D1-C752-7E6C945DD357}"/>
    <pc:docChg chg="modSld">
      <pc:chgData name="Dana Ruehlen" userId="S::dana.ruehlen@sd72.bc.ca::8a7a45db-9684-4fd3-ab19-415e9ed08f30" providerId="AD" clId="Web-{F14E7927-D67C-E3D1-C752-7E6C945DD357}" dt="2021-09-02T01:25:50.822" v="1" actId="20577"/>
      <pc:docMkLst>
        <pc:docMk/>
      </pc:docMkLst>
      <pc:sldChg chg="modSp">
        <pc:chgData name="Dana Ruehlen" userId="S::dana.ruehlen@sd72.bc.ca::8a7a45db-9684-4fd3-ab19-415e9ed08f30" providerId="AD" clId="Web-{F14E7927-D67C-E3D1-C752-7E6C945DD357}" dt="2021-09-02T01:25:50.822" v="1" actId="20577"/>
        <pc:sldMkLst>
          <pc:docMk/>
          <pc:sldMk cId="375011120" sldId="302"/>
        </pc:sldMkLst>
        <pc:spChg chg="mod">
          <ac:chgData name="Dana Ruehlen" userId="S::dana.ruehlen@sd72.bc.ca::8a7a45db-9684-4fd3-ab19-415e9ed08f30" providerId="AD" clId="Web-{F14E7927-D67C-E3D1-C752-7E6C945DD357}" dt="2021-09-02T01:25:50.822" v="1" actId="20577"/>
          <ac:spMkLst>
            <pc:docMk/>
            <pc:sldMk cId="375011120" sldId="302"/>
            <ac:spMk id="3" creationId="{2156B31C-1879-4D09-A69D-D05BFD4842D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4E08-BEFC-4DFC-94B6-635E784807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180053-6B0D-40B2-9960-BA7553EF1E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A8F180-90E8-47ED-97DD-1F2DCB317A63}"/>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5" name="Footer Placeholder 4">
            <a:extLst>
              <a:ext uri="{FF2B5EF4-FFF2-40B4-BE49-F238E27FC236}">
                <a16:creationId xmlns:a16="http://schemas.microsoft.com/office/drawing/2014/main" id="{29E5DA26-A822-49B0-A139-54689C35C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FED3B-39A3-472E-9414-616A9DAD6A7A}"/>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201997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7887F-163E-415A-956A-4884ADCCE0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A01CF-1CAC-4E5D-9486-E42EAC2947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11EF4-7D37-4603-A1DF-0403182A57E9}"/>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5" name="Footer Placeholder 4">
            <a:extLst>
              <a:ext uri="{FF2B5EF4-FFF2-40B4-BE49-F238E27FC236}">
                <a16:creationId xmlns:a16="http://schemas.microsoft.com/office/drawing/2014/main" id="{8DC37025-78DE-44CA-ADCA-D7469E07E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A2FAE2-6641-4E36-B359-9872E07EA58A}"/>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89551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A40973-586B-45DD-95E9-B5E5AEB0F5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75EB6C-28AC-4E8C-A7E2-B9B1207F51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1BB08-80D6-4950-9F8A-438F785E2E34}"/>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5" name="Footer Placeholder 4">
            <a:extLst>
              <a:ext uri="{FF2B5EF4-FFF2-40B4-BE49-F238E27FC236}">
                <a16:creationId xmlns:a16="http://schemas.microsoft.com/office/drawing/2014/main" id="{F52B09AD-E243-4A6A-B294-622077DE8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1CDE8A-749F-4B37-9C06-51E4C1C57778}"/>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115173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984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9EE65-C490-4DB4-8E81-58E49E4252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60E679-6285-4256-94B4-9328EE455B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CA4CDE-781D-45D2-AD40-34F6D425FA2F}"/>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5" name="Footer Placeholder 4">
            <a:extLst>
              <a:ext uri="{FF2B5EF4-FFF2-40B4-BE49-F238E27FC236}">
                <a16:creationId xmlns:a16="http://schemas.microsoft.com/office/drawing/2014/main" id="{99BAA672-64BD-4644-AB0D-C894A3418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B42D7-1753-4F21-A0C8-D16724816DCB}"/>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3072605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5493-53E0-4396-9568-D625CE13C3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F4FA3F-1B03-401A-9636-EF35E6025E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D3BD7E-80A7-4501-9E92-E9180AF8435D}"/>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5" name="Footer Placeholder 4">
            <a:extLst>
              <a:ext uri="{FF2B5EF4-FFF2-40B4-BE49-F238E27FC236}">
                <a16:creationId xmlns:a16="http://schemas.microsoft.com/office/drawing/2014/main" id="{556CC153-F4EA-4F2D-B75D-A73090C10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A710A-5862-4E85-BB5B-E723EB669F6F}"/>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1331420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2CE61-F98D-4A4A-B707-95DF78E38A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C5AC9B-39DB-4F31-A6B6-534B1B5F31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CB3DAC-0984-46BD-BF9B-32F29F4A36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4F33F1-592E-4426-9D3A-57CD24997943}"/>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6" name="Footer Placeholder 5">
            <a:extLst>
              <a:ext uri="{FF2B5EF4-FFF2-40B4-BE49-F238E27FC236}">
                <a16:creationId xmlns:a16="http://schemas.microsoft.com/office/drawing/2014/main" id="{5E7F1D0E-77C0-415F-8916-DD61EA4F6C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7576A4-2FAD-42F8-BA8D-47CA886571E6}"/>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304710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6153-FC76-4BDB-8E14-F1AF227619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E70D05-BE11-4AB3-B0AC-D8F621F311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E4301A-6C77-4EA6-851B-A3A5F3487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859D01-A7D3-48CE-9F88-E6B745CA92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1F3372-5173-4D98-B255-0D5137F4CD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CE0FA3-F164-4A22-A274-452A61B3C346}"/>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8" name="Footer Placeholder 7">
            <a:extLst>
              <a:ext uri="{FF2B5EF4-FFF2-40B4-BE49-F238E27FC236}">
                <a16:creationId xmlns:a16="http://schemas.microsoft.com/office/drawing/2014/main" id="{F40FC92B-B931-4C2A-8694-AC7CBCDBE6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694976-B7E8-4E5E-8764-FA46F559B1FB}"/>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193386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EAC73-27BA-41CC-AC88-1A264B03EF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1BC6B7-DB04-48A8-9E9E-70012EE3DD43}"/>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4" name="Footer Placeholder 3">
            <a:extLst>
              <a:ext uri="{FF2B5EF4-FFF2-40B4-BE49-F238E27FC236}">
                <a16:creationId xmlns:a16="http://schemas.microsoft.com/office/drawing/2014/main" id="{EC84CE8B-11C8-41A6-8BCF-8656161FEE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FA08A0-FAA1-44C5-87C8-7C3465FCFF88}"/>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247562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349510-FB95-471F-9292-03B2558415C3}"/>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3" name="Footer Placeholder 2">
            <a:extLst>
              <a:ext uri="{FF2B5EF4-FFF2-40B4-BE49-F238E27FC236}">
                <a16:creationId xmlns:a16="http://schemas.microsoft.com/office/drawing/2014/main" id="{F4C2A60C-3FC8-45B9-B11F-892F9FF99F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A2CF13-53F1-4C9B-B5FB-F1ED523F2697}"/>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197855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65D6F-D887-4853-9098-26453D2BD0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A9590-03E9-4B3C-9F2E-96BFA66264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BDC371-2A06-4A80-8F7D-F101BD94B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B5B3C6-CDC8-416C-8321-91E88674C830}"/>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6" name="Footer Placeholder 5">
            <a:extLst>
              <a:ext uri="{FF2B5EF4-FFF2-40B4-BE49-F238E27FC236}">
                <a16:creationId xmlns:a16="http://schemas.microsoft.com/office/drawing/2014/main" id="{849F5848-99B2-4E75-A39A-0DA56302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38961-A1A1-4203-994F-9B500BA3EBDD}"/>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105553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E4FC6-20B5-42A8-B347-34422F86F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F3E0A2-F43B-45A5-B486-AAF5C76E1B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B22BF0-5AD4-4D6A-95F7-6AF5EE856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9CB892-2546-4817-9340-39AA83824BD9}"/>
              </a:ext>
            </a:extLst>
          </p:cNvPr>
          <p:cNvSpPr>
            <a:spLocks noGrp="1"/>
          </p:cNvSpPr>
          <p:nvPr>
            <p:ph type="dt" sz="half" idx="10"/>
          </p:nvPr>
        </p:nvSpPr>
        <p:spPr/>
        <p:txBody>
          <a:bodyPr/>
          <a:lstStyle/>
          <a:p>
            <a:fld id="{AA7B3928-E68B-438D-B453-82ADB779C11C}" type="datetimeFigureOut">
              <a:rPr lang="en-US" smtClean="0"/>
              <a:t>9/1/2021</a:t>
            </a:fld>
            <a:endParaRPr lang="en-US"/>
          </a:p>
        </p:txBody>
      </p:sp>
      <p:sp>
        <p:nvSpPr>
          <p:cNvPr id="6" name="Footer Placeholder 5">
            <a:extLst>
              <a:ext uri="{FF2B5EF4-FFF2-40B4-BE49-F238E27FC236}">
                <a16:creationId xmlns:a16="http://schemas.microsoft.com/office/drawing/2014/main" id="{72471FCB-9E9A-4665-AF28-0A52D08EB1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A20762-B16A-4FE4-A4F1-CC38809C85A4}"/>
              </a:ext>
            </a:extLst>
          </p:cNvPr>
          <p:cNvSpPr>
            <a:spLocks noGrp="1"/>
          </p:cNvSpPr>
          <p:nvPr>
            <p:ph type="sldNum" sz="quarter" idx="12"/>
          </p:nvPr>
        </p:nvSpPr>
        <p:spPr/>
        <p:txBody>
          <a:bodyPr/>
          <a:lstStyle/>
          <a:p>
            <a:fld id="{2AF9F633-D113-4801-9A69-B3205A71B52F}" type="slidenum">
              <a:rPr lang="en-US" smtClean="0"/>
              <a:t>‹#›</a:t>
            </a:fld>
            <a:endParaRPr lang="en-US"/>
          </a:p>
        </p:txBody>
      </p:sp>
    </p:spTree>
    <p:extLst>
      <p:ext uri="{BB962C8B-B14F-4D97-AF65-F5344CB8AC3E}">
        <p14:creationId xmlns:p14="http://schemas.microsoft.com/office/powerpoint/2010/main" val="138833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25FC53-E797-4177-BDDA-FDB8FBFD10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BEF217-097F-442D-BC47-D5877812FB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577E7D-75CF-47B3-B3C7-B3CE00198A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B3928-E68B-438D-B453-82ADB779C11C}" type="datetimeFigureOut">
              <a:rPr lang="en-US" smtClean="0"/>
              <a:t>9/1/2021</a:t>
            </a:fld>
            <a:endParaRPr lang="en-US"/>
          </a:p>
        </p:txBody>
      </p:sp>
      <p:sp>
        <p:nvSpPr>
          <p:cNvPr id="5" name="Footer Placeholder 4">
            <a:extLst>
              <a:ext uri="{FF2B5EF4-FFF2-40B4-BE49-F238E27FC236}">
                <a16:creationId xmlns:a16="http://schemas.microsoft.com/office/drawing/2014/main" id="{069F65FB-CE1E-4731-9AD4-985A410AF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658FB9-EB9F-4ABB-8404-6B32EA66A2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9F633-D113-4801-9A69-B3205A71B52F}" type="slidenum">
              <a:rPr lang="en-US" smtClean="0"/>
              <a:t>‹#›</a:t>
            </a:fld>
            <a:endParaRPr lang="en-US"/>
          </a:p>
        </p:txBody>
      </p:sp>
    </p:spTree>
    <p:extLst>
      <p:ext uri="{BB962C8B-B14F-4D97-AF65-F5344CB8AC3E}">
        <p14:creationId xmlns:p14="http://schemas.microsoft.com/office/powerpoint/2010/main" val="2498598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Cisgender</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p:txBody>
          <a:bodyPr>
            <a:normAutofit/>
          </a:bodyPr>
          <a:lstStyle/>
          <a:p>
            <a:pPr marL="0" marR="0">
              <a:lnSpc>
                <a:spcPct val="107000"/>
              </a:lnSpc>
              <a:spcBef>
                <a:spcPts val="0"/>
              </a:spcBef>
              <a:spcAft>
                <a:spcPts val="0"/>
              </a:spcAft>
            </a:pPr>
            <a:r>
              <a:rPr lang="en-US" sz="2400" dirty="0">
                <a:effectLst/>
                <a:latin typeface="Comic Sans MS" panose="030F0702030302020204" pitchFamily="66" charset="0"/>
              </a:rPr>
              <a:t>When you personal identity and gender expression correspond with the sex you were assigned at birth. The word can be shortened to “cis” as in “cis-female” or “cis-male.”</a:t>
            </a:r>
            <a:endParaRPr lang="en-US" sz="16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0754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Agender</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203032"/>
            <a:ext cx="9592732" cy="1973178"/>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a:t>
            </a:r>
            <a:r>
              <a:rPr lang="en-US" sz="2400" b="0" i="0" dirty="0">
                <a:solidFill>
                  <a:srgbClr val="333333"/>
                </a:solidFill>
                <a:effectLst/>
                <a:latin typeface="Comic Sans MS" panose="030F0702030302020204" pitchFamily="66" charset="0"/>
              </a:rPr>
              <a:t> person with no (or very little) connection to the traditional system of gender, no personal alignment with the concepts of either man or woman, and/or someone who sees themselves as existing without gender. Sometimes called gender neutrois, gender neutral, or genderless.</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861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Ally</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9" y="4076700"/>
            <a:ext cx="9592732" cy="1473867"/>
          </a:xfrm>
        </p:spPr>
        <p:txBody>
          <a:bodyPr>
            <a:norm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 </a:t>
            </a:r>
            <a:r>
              <a:rPr lang="en-US" sz="2400" b="0" i="0" dirty="0">
                <a:solidFill>
                  <a:srgbClr val="333333"/>
                </a:solidFill>
                <a:effectLst/>
                <a:latin typeface="Comic Sans MS" panose="030F0702030302020204" pitchFamily="66" charset="0"/>
              </a:rPr>
              <a:t>(typically straight and/or cisgender) person who supports and respects members of the LGBTQ community.  We consider people to be active allies who take action on in support and respect.</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47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Bisexual</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402001"/>
            <a:ext cx="9592732" cy="1473867"/>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a:t>
            </a:r>
            <a:r>
              <a:rPr lang="en-US" sz="2400" b="0" i="0" dirty="0">
                <a:solidFill>
                  <a:srgbClr val="333333"/>
                </a:solidFill>
                <a:effectLst/>
                <a:latin typeface="Comic Sans MS" panose="030F0702030302020204" pitchFamily="66" charset="0"/>
              </a:rPr>
              <a:t> person who experiences attraction to some people of their gender and another gender. Bisexual attraction does not have to be equally split, or indicate a level of interest that is the same across the genders an individual may be attracted to. Often used interchangeably with “pansexual”.</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6808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Closeted</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402001"/>
            <a:ext cx="9592732" cy="1934631"/>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a:t>
            </a:r>
            <a:r>
              <a:rPr lang="en-US" sz="2400" b="0" i="0" dirty="0">
                <a:solidFill>
                  <a:srgbClr val="333333"/>
                </a:solidFill>
                <a:effectLst/>
                <a:latin typeface="Comic Sans MS" panose="030F0702030302020204" pitchFamily="66" charset="0"/>
              </a:rPr>
              <a:t>n individual who is not open to themselves or others about their (queer) sexuality or gender identity. This may be by choice and/or for other reasons such as fear for one’s safety, peer or family rejection, or disapproval and/or loss of housing, job, etc. Also known as being “in the closet.”</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5359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Coming Out</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402002"/>
            <a:ext cx="9592732" cy="891894"/>
          </a:xfrm>
        </p:spPr>
        <p:txBody>
          <a:bodyPr>
            <a:noAutofit/>
          </a:bodyPr>
          <a:lstStyle/>
          <a:p>
            <a:pPr marL="0" marR="0">
              <a:lnSpc>
                <a:spcPct val="107000"/>
              </a:lnSpc>
              <a:spcBef>
                <a:spcPts val="0"/>
              </a:spcBef>
              <a:spcAft>
                <a:spcPts val="800"/>
              </a:spcAft>
            </a:pPr>
            <a:r>
              <a:rPr lang="en-US" sz="2400" b="0" i="0" dirty="0">
                <a:solidFill>
                  <a:srgbClr val="333333"/>
                </a:solidFill>
                <a:effectLst/>
                <a:latin typeface="Comic Sans MS" panose="030F0702030302020204" pitchFamily="66" charset="0"/>
              </a:rPr>
              <a:t> The process by which one shares one’s sexuality or gender identity with others and/or themselves.</a:t>
            </a:r>
            <a:endParaRPr lang="en-US" sz="28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280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Gay</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209496"/>
            <a:ext cx="9592732" cy="1473866"/>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E</a:t>
            </a:r>
            <a:r>
              <a:rPr lang="en-US" sz="2400" b="0" i="0" dirty="0">
                <a:solidFill>
                  <a:srgbClr val="333333"/>
                </a:solidFill>
                <a:effectLst/>
                <a:latin typeface="Comic Sans MS" panose="030F0702030302020204" pitchFamily="66" charset="0"/>
              </a:rPr>
              <a:t>xperiencing attraction solely (or primarily) to some members of the same gender. Can be used to refer to men who are attracted to other men and women who are attracted to women.</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107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Gender Fluid</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209496"/>
            <a:ext cx="9592732" cy="1473866"/>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a:t>
            </a:r>
            <a:r>
              <a:rPr lang="en-US" sz="2400" b="0" i="0" dirty="0">
                <a:solidFill>
                  <a:srgbClr val="333333"/>
                </a:solidFill>
                <a:effectLst/>
                <a:latin typeface="Comic Sans MS" panose="030F0702030302020204" pitchFamily="66" charset="0"/>
              </a:rPr>
              <a:t> gender identity best described as a dynamic mix of boy and girl. A person who is gender fluid may always feel like a mix of the two traditional genders, but may feel more man some days, and more woman other days.</a:t>
            </a:r>
            <a:endParaRPr lang="en-US" sz="28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3604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Homosexual</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402002"/>
            <a:ext cx="9592732" cy="1180652"/>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a:t>
            </a:r>
            <a:r>
              <a:rPr lang="en-US" sz="2400" b="0" i="0" dirty="0">
                <a:solidFill>
                  <a:srgbClr val="333333"/>
                </a:solidFill>
                <a:effectLst/>
                <a:latin typeface="Comic Sans MS" panose="030F0702030302020204" pitchFamily="66" charset="0"/>
              </a:rPr>
              <a:t> person primarily emotionally, physically, and/or sexually attracted to members of the same sex/gender. </a:t>
            </a:r>
            <a:endParaRPr lang="en-US" sz="32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508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Lesbian</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3937000"/>
            <a:ext cx="9592732" cy="1473866"/>
          </a:xfrm>
        </p:spPr>
        <p:txBody>
          <a:bodyPr>
            <a:no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W</a:t>
            </a:r>
            <a:r>
              <a:rPr lang="en-US" sz="2400" b="0" i="0" dirty="0">
                <a:solidFill>
                  <a:srgbClr val="333333"/>
                </a:solidFill>
                <a:effectLst/>
                <a:latin typeface="Comic Sans MS" panose="030F0702030302020204" pitchFamily="66" charset="0"/>
              </a:rPr>
              <a:t>omen who are primarily attracted romantically, erotically, and/or emotionally to other women.</a:t>
            </a:r>
            <a:endParaRPr lang="en-US" sz="32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0314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Queer</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432205" y="3739594"/>
            <a:ext cx="9592732" cy="2126916"/>
          </a:xfrm>
        </p:spPr>
        <p:txBody>
          <a:bodyPr>
            <a:noAutofit/>
          </a:bodyPr>
          <a:lstStyle/>
          <a:p>
            <a:pPr marL="0" marR="0">
              <a:lnSpc>
                <a:spcPct val="107000"/>
              </a:lnSpc>
              <a:spcBef>
                <a:spcPts val="0"/>
              </a:spcBef>
              <a:spcAft>
                <a:spcPts val="800"/>
              </a:spcAft>
            </a:pPr>
            <a:r>
              <a:rPr lang="en-US" sz="2400" dirty="0">
                <a:solidFill>
                  <a:srgbClr val="333333"/>
                </a:solidFill>
                <a:latin typeface="Comic Sans MS"/>
              </a:rPr>
              <a:t>A</a:t>
            </a:r>
            <a:r>
              <a:rPr lang="en-US" sz="2400" b="0" i="0" dirty="0">
                <a:solidFill>
                  <a:srgbClr val="333333"/>
                </a:solidFill>
                <a:effectLst/>
                <a:latin typeface="Comic Sans MS"/>
              </a:rPr>
              <a:t>n umbrella term to describe individuals who don’t identify as straight and/or cisgender. </a:t>
            </a:r>
          </a:p>
          <a:p>
            <a:pPr marL="0" marR="0">
              <a:lnSpc>
                <a:spcPct val="107000"/>
              </a:lnSpc>
              <a:spcBef>
                <a:spcPts val="0"/>
              </a:spcBef>
              <a:spcAft>
                <a:spcPts val="800"/>
              </a:spcAft>
            </a:pPr>
            <a:r>
              <a:rPr lang="en-US" sz="2400" b="0" i="0" dirty="0">
                <a:solidFill>
                  <a:srgbClr val="333333"/>
                </a:solidFill>
                <a:effectLst/>
                <a:latin typeface="Comic Sans MS"/>
              </a:rPr>
              <a:t>Due to its historical use as a derogatory term, and how it is still used as a slur many communities, it is not embraced or used by all LGBTQ people. The term “queer” can often be </a:t>
            </a:r>
            <a:r>
              <a:rPr lang="en-US" sz="2400" dirty="0">
                <a:solidFill>
                  <a:srgbClr val="333333"/>
                </a:solidFill>
                <a:latin typeface="Comic Sans MS"/>
              </a:rPr>
              <a:t>used</a:t>
            </a:r>
            <a:r>
              <a:rPr lang="en-US" sz="2400" b="0" i="0" dirty="0">
                <a:solidFill>
                  <a:srgbClr val="333333"/>
                </a:solidFill>
                <a:effectLst/>
                <a:latin typeface="Comic Sans MS"/>
              </a:rPr>
              <a:t> interchangeably with LGBTQ (e.g., “queer people” instead of “LGBTQ people”).</a:t>
            </a:r>
            <a:endParaRPr lang="en-US" sz="2400" dirty="0">
              <a:effectLst/>
              <a:latin typeface="Comic Sans MS"/>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01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Femme</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981074" y="4076701"/>
            <a:ext cx="10258425" cy="1441783"/>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A person who identifies as having traditionally feminine traits. </a:t>
            </a:r>
            <a:endParaRPr lang="en-US" sz="48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6207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Two-Spirit</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8" y="4177632"/>
            <a:ext cx="9592732" cy="1473866"/>
          </a:xfrm>
        </p:spPr>
        <p:txBody>
          <a:bodyPr>
            <a:noAutofit/>
          </a:bodyPr>
          <a:lstStyle/>
          <a:p>
            <a:pPr marL="0" marR="0">
              <a:lnSpc>
                <a:spcPct val="107000"/>
              </a:lnSpc>
              <a:spcBef>
                <a:spcPts val="0"/>
              </a:spcBef>
              <a:spcAft>
                <a:spcPts val="800"/>
              </a:spcAft>
            </a:pPr>
            <a:r>
              <a:rPr lang="en-US" sz="2400" b="0" i="0" dirty="0">
                <a:solidFill>
                  <a:srgbClr val="333333"/>
                </a:solidFill>
                <a:effectLst/>
                <a:latin typeface="Comic Sans MS" panose="030F0702030302020204" pitchFamily="66" charset="0"/>
              </a:rPr>
              <a:t>Is an umbrella term traditionally within </a:t>
            </a:r>
            <a:r>
              <a:rPr lang="en-US" sz="2400" dirty="0">
                <a:solidFill>
                  <a:srgbClr val="333333"/>
                </a:solidFill>
                <a:latin typeface="Comic Sans MS" panose="030F0702030302020204" pitchFamily="66" charset="0"/>
              </a:rPr>
              <a:t>First Nations </a:t>
            </a:r>
            <a:r>
              <a:rPr lang="en-US" sz="2400" b="0" i="0" dirty="0">
                <a:solidFill>
                  <a:srgbClr val="333333"/>
                </a:solidFill>
                <a:effectLst/>
                <a:latin typeface="Comic Sans MS" panose="030F0702030302020204" pitchFamily="66" charset="0"/>
              </a:rPr>
              <a:t>communities to recognize individuals who possess qualities or fulfill roles of both genders.</a:t>
            </a:r>
            <a:endParaRPr lang="en-US" sz="36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981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Gender</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106905" y="4076701"/>
            <a:ext cx="9789696" cy="2003257"/>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The social construction, or performance of your role in a society based on dominant culture’s creation of what is masculine or feminine. Your gender is not defined by the sex you were assigned at birth. </a:t>
            </a:r>
            <a:endParaRPr lang="en-US" sz="72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7370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Gender Identity</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106905" y="4076701"/>
            <a:ext cx="9789696" cy="1345531"/>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Your personal sense of who you are; it may be different or the same as the sex you were assigned at birth. </a:t>
            </a:r>
            <a:endParaRPr lang="en-US" sz="88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820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Heterosexual</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106905" y="4076701"/>
            <a:ext cx="9789696" cy="1345531"/>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A person who is attracted to a person of the opposite sex.</a:t>
            </a:r>
            <a:endParaRPr lang="en-US" sz="115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385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Nonbinary</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106905" y="4076701"/>
            <a:ext cx="9789696" cy="1666373"/>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People who identify as having no gender or a gender in between being a man or a woman. It is a diverse category and not every nonbinary person feels the same way. </a:t>
            </a:r>
            <a:endParaRPr lang="en-US" sz="1481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85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Sexual Orientation</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9" y="4076701"/>
            <a:ext cx="9592732" cy="2003257"/>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A social identity that corresponds with the gender that you are attracted to. </a:t>
            </a:r>
          </a:p>
        </p:txBody>
      </p:sp>
    </p:spTree>
    <p:extLst>
      <p:ext uri="{BB962C8B-B14F-4D97-AF65-F5344CB8AC3E}">
        <p14:creationId xmlns:p14="http://schemas.microsoft.com/office/powerpoint/2010/main" val="2506413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Transgender</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9" y="4076700"/>
            <a:ext cx="9592732" cy="1473867"/>
          </a:xfrm>
        </p:spPr>
        <p:txBody>
          <a:bodyPr>
            <a:normAutofit/>
          </a:bodyPr>
          <a:lstStyle/>
          <a:p>
            <a:pPr marL="0" marR="0">
              <a:lnSpc>
                <a:spcPct val="107000"/>
              </a:lnSpc>
              <a:spcBef>
                <a:spcPts val="0"/>
              </a:spcBef>
              <a:spcAft>
                <a:spcPts val="800"/>
              </a:spcAft>
            </a:pPr>
            <a:r>
              <a:rPr lang="en-US" sz="2400" dirty="0">
                <a:effectLst/>
                <a:latin typeface="Comic Sans MS" panose="030F0702030302020204" pitchFamily="66" charset="0"/>
                <a:ea typeface="Calibri" panose="020F0502020204030204" pitchFamily="34" charset="0"/>
                <a:cs typeface="Times New Roman" panose="02020603050405020304" pitchFamily="18" charset="0"/>
              </a:rPr>
              <a:t>Someone whose gender identity differs from the gender they were assigned at birth.</a:t>
            </a:r>
          </a:p>
        </p:txBody>
      </p:sp>
    </p:spTree>
    <p:extLst>
      <p:ext uri="{BB962C8B-B14F-4D97-AF65-F5344CB8AC3E}">
        <p14:creationId xmlns:p14="http://schemas.microsoft.com/office/powerpoint/2010/main" val="75700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D3C2-B2C7-45FE-9BAF-3F1BA0C12A2B}"/>
              </a:ext>
            </a:extLst>
          </p:cNvPr>
          <p:cNvSpPr>
            <a:spLocks noGrp="1"/>
          </p:cNvSpPr>
          <p:nvPr>
            <p:ph type="title"/>
          </p:nvPr>
        </p:nvSpPr>
        <p:spPr/>
        <p:txBody>
          <a:bodyPr>
            <a:normAutofit/>
          </a:bodyPr>
          <a:lstStyle/>
          <a:p>
            <a:r>
              <a:rPr lang="en-US" sz="8800" b="1" dirty="0">
                <a:effectLst/>
                <a:latin typeface="Comic Sans MS" panose="030F0702030302020204" pitchFamily="66" charset="0"/>
                <a:ea typeface="Calibri" panose="020F0502020204030204" pitchFamily="34" charset="0"/>
                <a:cs typeface="Times New Roman" panose="02020603050405020304" pitchFamily="18" charset="0"/>
              </a:rPr>
              <a:t>Advocate</a:t>
            </a:r>
            <a:endParaRPr lang="en-US" sz="8800" dirty="0">
              <a:latin typeface="Comic Sans MS" panose="030F0702030302020204" pitchFamily="66" charset="0"/>
            </a:endParaRPr>
          </a:p>
        </p:txBody>
      </p:sp>
      <p:sp>
        <p:nvSpPr>
          <p:cNvPr id="3" name="Text Placeholder 2">
            <a:extLst>
              <a:ext uri="{FF2B5EF4-FFF2-40B4-BE49-F238E27FC236}">
                <a16:creationId xmlns:a16="http://schemas.microsoft.com/office/drawing/2014/main" id="{2156B31C-1879-4D09-A69D-D05BFD4842DF}"/>
              </a:ext>
            </a:extLst>
          </p:cNvPr>
          <p:cNvSpPr>
            <a:spLocks noGrp="1"/>
          </p:cNvSpPr>
          <p:nvPr>
            <p:ph type="body" idx="1"/>
          </p:nvPr>
        </p:nvSpPr>
        <p:spPr>
          <a:xfrm>
            <a:off x="1303869" y="4076700"/>
            <a:ext cx="9592732" cy="1473867"/>
          </a:xfrm>
        </p:spPr>
        <p:txBody>
          <a:bodyPr>
            <a:normAutofit/>
          </a:bodyPr>
          <a:lstStyle/>
          <a:p>
            <a:pPr marL="0" marR="0">
              <a:lnSpc>
                <a:spcPct val="107000"/>
              </a:lnSpc>
              <a:spcBef>
                <a:spcPts val="0"/>
              </a:spcBef>
              <a:spcAft>
                <a:spcPts val="800"/>
              </a:spcAft>
            </a:pPr>
            <a:r>
              <a:rPr lang="en-US" sz="2400" dirty="0">
                <a:solidFill>
                  <a:srgbClr val="333333"/>
                </a:solidFill>
                <a:latin typeface="Comic Sans MS" panose="030F0702030302020204" pitchFamily="66" charset="0"/>
              </a:rPr>
              <a:t>A</a:t>
            </a:r>
            <a:r>
              <a:rPr lang="en-US" sz="2400" b="0" i="0" dirty="0">
                <a:solidFill>
                  <a:srgbClr val="333333"/>
                </a:solidFill>
                <a:effectLst/>
                <a:latin typeface="Comic Sans MS" panose="030F0702030302020204" pitchFamily="66" charset="0"/>
              </a:rPr>
              <a:t> person who actively works to end intolerance, educate others, and support social equity for a marginalized group.</a:t>
            </a:r>
            <a:endParaRPr lang="en-US" sz="24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5754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669</Words>
  <Application>Microsoft Office PowerPoint</Application>
  <PresentationFormat>Widescreen</PresentationFormat>
  <Paragraphs>41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Cisgender</vt:lpstr>
      <vt:lpstr>Femme</vt:lpstr>
      <vt:lpstr>Gender</vt:lpstr>
      <vt:lpstr>Gender Identity</vt:lpstr>
      <vt:lpstr>Heterosexual</vt:lpstr>
      <vt:lpstr>Nonbinary</vt:lpstr>
      <vt:lpstr>Sexual Orientation</vt:lpstr>
      <vt:lpstr>Transgender</vt:lpstr>
      <vt:lpstr>Advocate</vt:lpstr>
      <vt:lpstr>Agender</vt:lpstr>
      <vt:lpstr>Ally</vt:lpstr>
      <vt:lpstr>Bisexual</vt:lpstr>
      <vt:lpstr>Closeted</vt:lpstr>
      <vt:lpstr>Coming Out</vt:lpstr>
      <vt:lpstr>Gay</vt:lpstr>
      <vt:lpstr>Gender Fluid</vt:lpstr>
      <vt:lpstr>Homosexual</vt:lpstr>
      <vt:lpstr>Lesbian</vt:lpstr>
      <vt:lpstr>Queer</vt:lpstr>
      <vt:lpstr>Two-Spirit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Paisley Hendricks</dc:creator>
  <cp:lastModifiedBy>Paisley Hendricks</cp:lastModifiedBy>
  <cp:revision>8</cp:revision>
  <cp:lastPrinted>2021-06-10T19:30:59Z</cp:lastPrinted>
  <dcterms:created xsi:type="dcterms:W3CDTF">2021-06-10T18:43:28Z</dcterms:created>
  <dcterms:modified xsi:type="dcterms:W3CDTF">2021-09-02T01:25:55Z</dcterms:modified>
</cp:coreProperties>
</file>