
<file path=[Content_Types].xml><?xml version="1.0" encoding="utf-8"?>
<Types xmlns="http://schemas.openxmlformats.org/package/2006/content-types">
  <Default Extension="rels" ContentType="application/vnd.openxmlformats-package.relationships+xml"/>
  <Default Extension="xml" ContentType="application/xml"/>
  <Override PartName="/ppt/theme/theme1.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presentation.xml" ContentType="application/vnd.openxmlformats-officedocument.presentationml.presentation.main+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2" Type="http://schemas.openxmlformats.org/officeDocument/2006/relationships/custom-properties" Target="docProps/custom.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ustomXml" Target="../customXml/item1.xml"/><Relationship Id="rId21" Type="http://schemas.openxmlformats.org/officeDocument/2006/relationships/slide" Target="slides/slide17.xml"/><Relationship Id="rId3" Type="http://schemas.openxmlformats.org/officeDocument/2006/relationships/slideMaster" Target="slideMasters/slideMaster1.xml"/><Relationship Id="rId25" Type="http://schemas.openxmlformats.org/officeDocument/2006/relationships/slide" Target="slides/slide2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0" Type="http://schemas.openxmlformats.org/officeDocument/2006/relationships/slide" Target="slides/slide16.xml"/><Relationship Id="rId2" Type="http://schemas.openxmlformats.org/officeDocument/2006/relationships/presProps" Target="presProps.xml"/><Relationship Id="rId16" Type="http://schemas.openxmlformats.org/officeDocument/2006/relationships/slide" Target="slides/slide12.xml"/><Relationship Id="rId24" Type="http://schemas.openxmlformats.org/officeDocument/2006/relationships/slide" Target="slides/slide20.xml"/><Relationship Id="rId1" Type="http://schemas.openxmlformats.org/officeDocument/2006/relationships/theme" Target="theme/theme1.xml"/><Relationship Id="rId6" Type="http://schemas.openxmlformats.org/officeDocument/2006/relationships/slide" Target="slides/slide2.xml"/><Relationship Id="rId11" Type="http://schemas.openxmlformats.org/officeDocument/2006/relationships/slide" Target="slides/slide7.xml"/><Relationship Id="rId23" Type="http://schemas.openxmlformats.org/officeDocument/2006/relationships/slide" Target="slides/slide19.xml"/><Relationship Id="rId5" Type="http://schemas.openxmlformats.org/officeDocument/2006/relationships/slide" Target="slides/slide1.xml"/><Relationship Id="rId15" Type="http://schemas.openxmlformats.org/officeDocument/2006/relationships/slide" Target="slides/slide11.xml"/><Relationship Id="rId28" Type="http://schemas.openxmlformats.org/officeDocument/2006/relationships/customXml" Target="../customXml/item3.xml"/><Relationship Id="rId10" Type="http://schemas.openxmlformats.org/officeDocument/2006/relationships/slide" Target="slides/slide6.xml"/><Relationship Id="rId19" Type="http://schemas.openxmlformats.org/officeDocument/2006/relationships/slide" Target="slides/slide15.xml"/><Relationship Id="rId22" Type="http://schemas.openxmlformats.org/officeDocument/2006/relationships/slide" Target="slides/slide18.xml"/><Relationship Id="rId4" Type="http://schemas.openxmlformats.org/officeDocument/2006/relationships/notesMaster" Target="notesMasters/notesMaster1.xml"/><Relationship Id="rId9" Type="http://schemas.openxmlformats.org/officeDocument/2006/relationships/slide" Target="slides/slide5.xml"/><Relationship Id="rId14" Type="http://schemas.openxmlformats.org/officeDocument/2006/relationships/slide" Target="slides/slide10.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Google Shape;108;g4f941583e3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9" name="Google Shape;109;g4f941583e3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Google Shape;115;g4f941583e3_0_5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6" name="Google Shape;116;g4f941583e3_0_5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0" name="Shape 120"/>
        <p:cNvGrpSpPr/>
        <p:nvPr/>
      </p:nvGrpSpPr>
      <p:grpSpPr>
        <a:xfrm>
          <a:off x="0" y="0"/>
          <a:ext cx="0" cy="0"/>
          <a:chOff x="0" y="0"/>
          <a:chExt cx="0" cy="0"/>
        </a:xfrm>
      </p:grpSpPr>
      <p:sp>
        <p:nvSpPr>
          <p:cNvPr id="121" name="Google Shape;121;g4f941583e3_0_5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2" name="Google Shape;122;g4f941583e3_0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6" name="Shape 126"/>
        <p:cNvGrpSpPr/>
        <p:nvPr/>
      </p:nvGrpSpPr>
      <p:grpSpPr>
        <a:xfrm>
          <a:off x="0" y="0"/>
          <a:ext cx="0" cy="0"/>
          <a:chOff x="0" y="0"/>
          <a:chExt cx="0" cy="0"/>
        </a:xfrm>
      </p:grpSpPr>
      <p:sp>
        <p:nvSpPr>
          <p:cNvPr id="127" name="Google Shape;127;g4f941583e3_0_6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8" name="Google Shape;128;g4f941583e3_0_6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3" name="Shape 133"/>
        <p:cNvGrpSpPr/>
        <p:nvPr/>
      </p:nvGrpSpPr>
      <p:grpSpPr>
        <a:xfrm>
          <a:off x="0" y="0"/>
          <a:ext cx="0" cy="0"/>
          <a:chOff x="0" y="0"/>
          <a:chExt cx="0" cy="0"/>
        </a:xfrm>
      </p:grpSpPr>
      <p:sp>
        <p:nvSpPr>
          <p:cNvPr id="134" name="Google Shape;134;g4f941583e3_0_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5" name="Google Shape;135;g4f941583e3_0_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9" name="Shape 139"/>
        <p:cNvGrpSpPr/>
        <p:nvPr/>
      </p:nvGrpSpPr>
      <p:grpSpPr>
        <a:xfrm>
          <a:off x="0" y="0"/>
          <a:ext cx="0" cy="0"/>
          <a:chOff x="0" y="0"/>
          <a:chExt cx="0" cy="0"/>
        </a:xfrm>
      </p:grpSpPr>
      <p:sp>
        <p:nvSpPr>
          <p:cNvPr id="140" name="Google Shape;140;g4f941583e3_0_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1" name="Google Shape;141;g4f941583e3_0_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5" name="Shape 145"/>
        <p:cNvGrpSpPr/>
        <p:nvPr/>
      </p:nvGrpSpPr>
      <p:grpSpPr>
        <a:xfrm>
          <a:off x="0" y="0"/>
          <a:ext cx="0" cy="0"/>
          <a:chOff x="0" y="0"/>
          <a:chExt cx="0" cy="0"/>
        </a:xfrm>
      </p:grpSpPr>
      <p:sp>
        <p:nvSpPr>
          <p:cNvPr id="146" name="Google Shape;146;g4f941583e3_0_7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7" name="Google Shape;147;g4f941583e3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2" name="Shape 152"/>
        <p:cNvGrpSpPr/>
        <p:nvPr/>
      </p:nvGrpSpPr>
      <p:grpSpPr>
        <a:xfrm>
          <a:off x="0" y="0"/>
          <a:ext cx="0" cy="0"/>
          <a:chOff x="0" y="0"/>
          <a:chExt cx="0" cy="0"/>
        </a:xfrm>
      </p:grpSpPr>
      <p:sp>
        <p:nvSpPr>
          <p:cNvPr id="153" name="Google Shape;153;g4f941583e3_0_8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4f941583e3_0_8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8" name="Shape 158"/>
        <p:cNvGrpSpPr/>
        <p:nvPr/>
      </p:nvGrpSpPr>
      <p:grpSpPr>
        <a:xfrm>
          <a:off x="0" y="0"/>
          <a:ext cx="0" cy="0"/>
          <a:chOff x="0" y="0"/>
          <a:chExt cx="0" cy="0"/>
        </a:xfrm>
      </p:grpSpPr>
      <p:sp>
        <p:nvSpPr>
          <p:cNvPr id="159" name="Google Shape;159;g4f941583e3_0_8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0" name="Google Shape;160;g4f941583e3_0_8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4" name="Shape 164"/>
        <p:cNvGrpSpPr/>
        <p:nvPr/>
      </p:nvGrpSpPr>
      <p:grpSpPr>
        <a:xfrm>
          <a:off x="0" y="0"/>
          <a:ext cx="0" cy="0"/>
          <a:chOff x="0" y="0"/>
          <a:chExt cx="0" cy="0"/>
        </a:xfrm>
      </p:grpSpPr>
      <p:sp>
        <p:nvSpPr>
          <p:cNvPr id="165" name="Google Shape;165;g4f941583e3_0_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4f941583e3_0_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4f941583e3_0_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4f941583e3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1" name="Shape 171"/>
        <p:cNvGrpSpPr/>
        <p:nvPr/>
      </p:nvGrpSpPr>
      <p:grpSpPr>
        <a:xfrm>
          <a:off x="0" y="0"/>
          <a:ext cx="0" cy="0"/>
          <a:chOff x="0" y="0"/>
          <a:chExt cx="0" cy="0"/>
        </a:xfrm>
      </p:grpSpPr>
      <p:sp>
        <p:nvSpPr>
          <p:cNvPr id="172" name="Google Shape;172;g4f941583e3_0_9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3" name="Google Shape;173;g4f941583e3_0_9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Google Shape;178;g4f941583e3_0_1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9" name="Google Shape;179;g4f941583e3_0_1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4f941583e3_0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4f941583e3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9" name="Shape 69"/>
        <p:cNvGrpSpPr/>
        <p:nvPr/>
      </p:nvGrpSpPr>
      <p:grpSpPr>
        <a:xfrm>
          <a:off x="0" y="0"/>
          <a:ext cx="0" cy="0"/>
          <a:chOff x="0" y="0"/>
          <a:chExt cx="0" cy="0"/>
        </a:xfrm>
      </p:grpSpPr>
      <p:sp>
        <p:nvSpPr>
          <p:cNvPr id="70" name="Google Shape;70;g4f941583e3_0_1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4f941583e3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6" name="Shape 76"/>
        <p:cNvGrpSpPr/>
        <p:nvPr/>
      </p:nvGrpSpPr>
      <p:grpSpPr>
        <a:xfrm>
          <a:off x="0" y="0"/>
          <a:ext cx="0" cy="0"/>
          <a:chOff x="0" y="0"/>
          <a:chExt cx="0" cy="0"/>
        </a:xfrm>
      </p:grpSpPr>
      <p:sp>
        <p:nvSpPr>
          <p:cNvPr id="77" name="Google Shape;77;g4f941583e3_0_1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4f941583e3_0_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2" name="Shape 82"/>
        <p:cNvGrpSpPr/>
        <p:nvPr/>
      </p:nvGrpSpPr>
      <p:grpSpPr>
        <a:xfrm>
          <a:off x="0" y="0"/>
          <a:ext cx="0" cy="0"/>
          <a:chOff x="0" y="0"/>
          <a:chExt cx="0" cy="0"/>
        </a:xfrm>
      </p:grpSpPr>
      <p:sp>
        <p:nvSpPr>
          <p:cNvPr id="83" name="Google Shape;83;g4f941583e3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g4f941583e3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8" name="Shape 88"/>
        <p:cNvGrpSpPr/>
        <p:nvPr/>
      </p:nvGrpSpPr>
      <p:grpSpPr>
        <a:xfrm>
          <a:off x="0" y="0"/>
          <a:ext cx="0" cy="0"/>
          <a:chOff x="0" y="0"/>
          <a:chExt cx="0" cy="0"/>
        </a:xfrm>
      </p:grpSpPr>
      <p:sp>
        <p:nvSpPr>
          <p:cNvPr id="89" name="Google Shape;89;g4f941583e3_0_2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4f941583e3_0_2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5" name="Shape 95"/>
        <p:cNvGrpSpPr/>
        <p:nvPr/>
      </p:nvGrpSpPr>
      <p:grpSpPr>
        <a:xfrm>
          <a:off x="0" y="0"/>
          <a:ext cx="0" cy="0"/>
          <a:chOff x="0" y="0"/>
          <a:chExt cx="0" cy="0"/>
        </a:xfrm>
      </p:grpSpPr>
      <p:sp>
        <p:nvSpPr>
          <p:cNvPr id="96" name="Google Shape;96;g4f941583e3_0_3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7" name="Google Shape;97;g4f941583e3_0_3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1" name="Shape 101"/>
        <p:cNvGrpSpPr/>
        <p:nvPr/>
      </p:nvGrpSpPr>
      <p:grpSpPr>
        <a:xfrm>
          <a:off x="0" y="0"/>
          <a:ext cx="0" cy="0"/>
          <a:chOff x="0" y="0"/>
          <a:chExt cx="0" cy="0"/>
        </a:xfrm>
      </p:grpSpPr>
      <p:sp>
        <p:nvSpPr>
          <p:cNvPr id="102" name="Google Shape;102;g4f941583e3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4f941583e3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xml"/><Relationship Id="rId3" Type="http://schemas.openxmlformats.org/officeDocument/2006/relationships/slide" Target="/ppt/slides/slide2.xml"/><Relationship Id="rId4" Type="http://schemas.openxmlformats.org/officeDocument/2006/relationships/slide" Target="/ppt/slides/slide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slide" Target="/ppt/slides/slide11.xml"/><Relationship Id="rId4" Type="http://schemas.openxmlformats.org/officeDocument/2006/relationships/slide" Target="/ppt/slides/slide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 Id="rId3" Type="http://schemas.openxmlformats.org/officeDocument/2006/relationships/slide" Target="/ppt/slides/slide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 Id="rId3" Type="http://schemas.openxmlformats.org/officeDocument/2006/relationships/slide" Target="/ppt/slides/slide14.xml"/><Relationship Id="rId4" Type="http://schemas.openxmlformats.org/officeDocument/2006/relationships/slide" Target="/ppt/slides/slide1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 Id="rId3" Type="http://schemas.openxmlformats.org/officeDocument/2006/relationships/slide" Target="/ppt/slides/slide1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 Id="rId3" Type="http://schemas.openxmlformats.org/officeDocument/2006/relationships/slide" Target="/ppt/slides/slide17.xml"/><Relationship Id="rId4" Type="http://schemas.openxmlformats.org/officeDocument/2006/relationships/slide" Target="/ppt/slides/slide1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 Id="rId3" Type="http://schemas.openxmlformats.org/officeDocument/2006/relationships/slide" Target="/ppt/slides/slide1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 Id="rId3" Type="http://schemas.openxmlformats.org/officeDocument/2006/relationships/slide" Target="/ppt/slides/slide20.xml"/><Relationship Id="rId4" Type="http://schemas.openxmlformats.org/officeDocument/2006/relationships/slide" Target="/ppt/slides/slide2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slide" Target="/ppt/slides/slide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slide" Target="/ppt/slides/slide5.xml"/><Relationship Id="rId4" Type="http://schemas.openxmlformats.org/officeDocument/2006/relationships/slide" Target="/ppt/slides/slide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slide" Target="/ppt/slides/slide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slide" Target="/ppt/slides/slide8.xml"/><Relationship Id="rId4" Type="http://schemas.openxmlformats.org/officeDocument/2006/relationships/slide" Target="/ppt/slides/slide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slide" Target="/ppt/slides/slide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idx="1" type="body"/>
          </p:nvPr>
        </p:nvSpPr>
        <p:spPr>
          <a:xfrm>
            <a:off x="311700" y="238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Hagrid asks Harry Potter to come to Hogwarts. (Fill in lots of details here to show what you know about the story.)</a:t>
            </a:r>
            <a:endParaRPr/>
          </a:p>
        </p:txBody>
      </p:sp>
      <p:sp>
        <p:nvSpPr>
          <p:cNvPr id="55" name="Google Shape;55;p13">
            <a:hlinkClick action="ppaction://hlinksldjump" r:id="rId3"/>
          </p:cNvPr>
          <p:cNvSpPr/>
          <p:nvPr/>
        </p:nvSpPr>
        <p:spPr>
          <a:xfrm>
            <a:off x="311700" y="3946725"/>
            <a:ext cx="41763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Harry agrees.</a:t>
            </a:r>
            <a:endParaRPr/>
          </a:p>
        </p:txBody>
      </p:sp>
      <p:sp>
        <p:nvSpPr>
          <p:cNvPr id="56" name="Google Shape;56;p13">
            <a:hlinkClick action="ppaction://hlinksldjump" r:id="rId4"/>
          </p:cNvPr>
          <p:cNvSpPr/>
          <p:nvPr/>
        </p:nvSpPr>
        <p:spPr>
          <a:xfrm>
            <a:off x="4656000" y="3946725"/>
            <a:ext cx="41763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Harry doesn’t go.</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Google Shape;111;p22"/>
          <p:cNvSpPr txBox="1"/>
          <p:nvPr>
            <p:ph idx="1" type="body"/>
          </p:nvPr>
        </p:nvSpPr>
        <p:spPr>
          <a:xfrm>
            <a:off x="311700" y="238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Harry has to decide what he’ll do during winter break.</a:t>
            </a:r>
            <a:endParaRPr/>
          </a:p>
        </p:txBody>
      </p:sp>
      <p:sp>
        <p:nvSpPr>
          <p:cNvPr id="112" name="Google Shape;112;p22">
            <a:hlinkClick action="ppaction://hlinksldjump" r:id="rId3"/>
          </p:cNvPr>
          <p:cNvSpPr/>
          <p:nvPr/>
        </p:nvSpPr>
        <p:spPr>
          <a:xfrm>
            <a:off x="311700" y="3946725"/>
            <a:ext cx="41763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Harry stays at Hogwarts.</a:t>
            </a:r>
            <a:endParaRPr/>
          </a:p>
        </p:txBody>
      </p:sp>
      <p:sp>
        <p:nvSpPr>
          <p:cNvPr id="113" name="Google Shape;113;p22">
            <a:hlinkClick action="ppaction://hlinksldjump" r:id="rId4"/>
          </p:cNvPr>
          <p:cNvSpPr/>
          <p:nvPr/>
        </p:nvSpPr>
        <p:spPr>
          <a:xfrm>
            <a:off x="4656000" y="3946725"/>
            <a:ext cx="41763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Harry goes back to the Dursley house.</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Google Shape;118;p23"/>
          <p:cNvSpPr txBox="1"/>
          <p:nvPr>
            <p:ph idx="1" type="body"/>
          </p:nvPr>
        </p:nvSpPr>
        <p:spPr>
          <a:xfrm>
            <a:off x="311700" y="238075"/>
            <a:ext cx="8520600" cy="3416400"/>
          </a:xfrm>
          <a:prstGeom prst="rect">
            <a:avLst/>
          </a:prstGeom>
          <a:solidFill>
            <a:srgbClr val="B6D7A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stays at Hogwarts during winter break and receives an invisibility cloak that once belonged to his father.</a:t>
            </a:r>
            <a:endParaRPr/>
          </a:p>
        </p:txBody>
      </p:sp>
      <p:sp>
        <p:nvSpPr>
          <p:cNvPr id="119" name="Google Shape;119;p23">
            <a:hlinkClick action="ppaction://hlinksldjump" r:id="rId3"/>
          </p:cNvPr>
          <p:cNvSpPr/>
          <p:nvPr/>
        </p:nvSpPr>
        <p:spPr>
          <a:xfrm>
            <a:off x="311700" y="3946725"/>
            <a:ext cx="85206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to the next slide.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3" name="Shape 123"/>
        <p:cNvGrpSpPr/>
        <p:nvPr/>
      </p:nvGrpSpPr>
      <p:grpSpPr>
        <a:xfrm>
          <a:off x="0" y="0"/>
          <a:ext cx="0" cy="0"/>
          <a:chOff x="0" y="0"/>
          <a:chExt cx="0" cy="0"/>
        </a:xfrm>
      </p:grpSpPr>
      <p:sp>
        <p:nvSpPr>
          <p:cNvPr id="124" name="Google Shape;124;p24"/>
          <p:cNvSpPr txBox="1"/>
          <p:nvPr>
            <p:ph idx="1" type="body"/>
          </p:nvPr>
        </p:nvSpPr>
        <p:spPr>
          <a:xfrm>
            <a:off x="311700" y="238075"/>
            <a:ext cx="8520600" cy="34164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doesn’t want to cause trouble for anyone and goes back to the Dursley house during break. The Dursleys refuse to let him leave again, locking him in his room. Harry never returns to wizardry.</a:t>
            </a:r>
            <a:endParaRPr/>
          </a:p>
        </p:txBody>
      </p:sp>
      <p:sp>
        <p:nvSpPr>
          <p:cNvPr id="125" name="Google Shape;125;p24">
            <a:hlinkClick action="ppaction://hlinkshowjump?jump=firstslide"/>
          </p:cNvPr>
          <p:cNvSpPr/>
          <p:nvPr/>
        </p:nvSpPr>
        <p:spPr>
          <a:xfrm>
            <a:off x="311700" y="3946725"/>
            <a:ext cx="85206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back to the beginning of the story.</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9" name="Shape 129"/>
        <p:cNvGrpSpPr/>
        <p:nvPr/>
      </p:nvGrpSpPr>
      <p:grpSpPr>
        <a:xfrm>
          <a:off x="0" y="0"/>
          <a:ext cx="0" cy="0"/>
          <a:chOff x="0" y="0"/>
          <a:chExt cx="0" cy="0"/>
        </a:xfrm>
      </p:grpSpPr>
      <p:sp>
        <p:nvSpPr>
          <p:cNvPr id="130" name="Google Shape;130;p25"/>
          <p:cNvSpPr txBox="1"/>
          <p:nvPr>
            <p:ph idx="1" type="body"/>
          </p:nvPr>
        </p:nvSpPr>
        <p:spPr>
          <a:xfrm>
            <a:off x="311700" y="238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Harry, Ron and Hermione think Snape is after the Sorcerer’s Stone.</a:t>
            </a:r>
            <a:endParaRPr/>
          </a:p>
        </p:txBody>
      </p:sp>
      <p:sp>
        <p:nvSpPr>
          <p:cNvPr id="131" name="Google Shape;131;p25">
            <a:hlinkClick action="ppaction://hlinksldjump" r:id="rId3"/>
          </p:cNvPr>
          <p:cNvSpPr/>
          <p:nvPr/>
        </p:nvSpPr>
        <p:spPr>
          <a:xfrm>
            <a:off x="311700" y="3946725"/>
            <a:ext cx="41763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They take action.</a:t>
            </a:r>
            <a:endParaRPr/>
          </a:p>
        </p:txBody>
      </p:sp>
      <p:sp>
        <p:nvSpPr>
          <p:cNvPr id="132" name="Google Shape;132;p25">
            <a:hlinkClick action="ppaction://hlinksldjump" r:id="rId4"/>
          </p:cNvPr>
          <p:cNvSpPr/>
          <p:nvPr/>
        </p:nvSpPr>
        <p:spPr>
          <a:xfrm>
            <a:off x="4656000" y="3946725"/>
            <a:ext cx="41763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They tell Malfoy about it.</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6" name="Shape 136"/>
        <p:cNvGrpSpPr/>
        <p:nvPr/>
      </p:nvGrpSpPr>
      <p:grpSpPr>
        <a:xfrm>
          <a:off x="0" y="0"/>
          <a:ext cx="0" cy="0"/>
          <a:chOff x="0" y="0"/>
          <a:chExt cx="0" cy="0"/>
        </a:xfrm>
      </p:grpSpPr>
      <p:sp>
        <p:nvSpPr>
          <p:cNvPr id="137" name="Google Shape;137;p26"/>
          <p:cNvSpPr txBox="1"/>
          <p:nvPr>
            <p:ph idx="1" type="body"/>
          </p:nvPr>
        </p:nvSpPr>
        <p:spPr>
          <a:xfrm>
            <a:off x="311700" y="238075"/>
            <a:ext cx="8520600" cy="3416400"/>
          </a:xfrm>
          <a:prstGeom prst="rect">
            <a:avLst/>
          </a:prstGeom>
          <a:solidFill>
            <a:srgbClr val="B6D7A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The trio decide to help. They undertake an adventure to retrieve the Sorcerer’s Stone.</a:t>
            </a:r>
            <a:endParaRPr/>
          </a:p>
        </p:txBody>
      </p:sp>
      <p:sp>
        <p:nvSpPr>
          <p:cNvPr id="138" name="Google Shape;138;p26">
            <a:hlinkClick action="ppaction://hlinksldjump" r:id="rId3"/>
          </p:cNvPr>
          <p:cNvSpPr/>
          <p:nvPr/>
        </p:nvSpPr>
        <p:spPr>
          <a:xfrm>
            <a:off x="311700" y="3946725"/>
            <a:ext cx="85206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to the next slide.</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2" name="Shape 142"/>
        <p:cNvGrpSpPr/>
        <p:nvPr/>
      </p:nvGrpSpPr>
      <p:grpSpPr>
        <a:xfrm>
          <a:off x="0" y="0"/>
          <a:ext cx="0" cy="0"/>
          <a:chOff x="0" y="0"/>
          <a:chExt cx="0" cy="0"/>
        </a:xfrm>
      </p:grpSpPr>
      <p:sp>
        <p:nvSpPr>
          <p:cNvPr id="143" name="Google Shape;143;p27"/>
          <p:cNvSpPr txBox="1"/>
          <p:nvPr>
            <p:ph idx="1" type="body"/>
          </p:nvPr>
        </p:nvSpPr>
        <p:spPr>
          <a:xfrm>
            <a:off x="311700" y="238075"/>
            <a:ext cx="8520600" cy="34164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The trio tell Malfoy about it. He finds the Sorcerer’s Stone and becomes immortal. He uses the power for dark ways and the world is never the same.</a:t>
            </a:r>
            <a:endParaRPr/>
          </a:p>
        </p:txBody>
      </p:sp>
      <p:sp>
        <p:nvSpPr>
          <p:cNvPr id="144" name="Google Shape;144;p27">
            <a:hlinkClick action="ppaction://hlinkshowjump?jump=firstslide"/>
          </p:cNvPr>
          <p:cNvSpPr/>
          <p:nvPr/>
        </p:nvSpPr>
        <p:spPr>
          <a:xfrm>
            <a:off x="311700" y="3946725"/>
            <a:ext cx="85206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back to the beginning of the story.</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8" name="Shape 148"/>
        <p:cNvGrpSpPr/>
        <p:nvPr/>
      </p:nvGrpSpPr>
      <p:grpSpPr>
        <a:xfrm>
          <a:off x="0" y="0"/>
          <a:ext cx="0" cy="0"/>
          <a:chOff x="0" y="0"/>
          <a:chExt cx="0" cy="0"/>
        </a:xfrm>
      </p:grpSpPr>
      <p:sp>
        <p:nvSpPr>
          <p:cNvPr id="149" name="Google Shape;149;p28"/>
          <p:cNvSpPr txBox="1"/>
          <p:nvPr>
            <p:ph idx="1" type="body"/>
          </p:nvPr>
        </p:nvSpPr>
        <p:spPr>
          <a:xfrm>
            <a:off x="311700" y="238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Harry encounters Quirrell, who is being controlled by Voldemort. Quirrell tries to make Harry use the Mirror of Erised.</a:t>
            </a:r>
            <a:endParaRPr/>
          </a:p>
        </p:txBody>
      </p:sp>
      <p:sp>
        <p:nvSpPr>
          <p:cNvPr id="150" name="Google Shape;150;p28">
            <a:hlinkClick action="ppaction://hlinksldjump" r:id="rId3"/>
          </p:cNvPr>
          <p:cNvSpPr/>
          <p:nvPr/>
        </p:nvSpPr>
        <p:spPr>
          <a:xfrm>
            <a:off x="311700" y="3946725"/>
            <a:ext cx="41763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Harry looks at it.</a:t>
            </a:r>
            <a:endParaRPr/>
          </a:p>
        </p:txBody>
      </p:sp>
      <p:sp>
        <p:nvSpPr>
          <p:cNvPr id="151" name="Google Shape;151;p28">
            <a:hlinkClick action="ppaction://hlinksldjump" r:id="rId4"/>
          </p:cNvPr>
          <p:cNvSpPr/>
          <p:nvPr/>
        </p:nvSpPr>
        <p:spPr>
          <a:xfrm>
            <a:off x="4656000" y="3946725"/>
            <a:ext cx="41763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Harry doesn’t look at it.</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5" name="Shape 155"/>
        <p:cNvGrpSpPr/>
        <p:nvPr/>
      </p:nvGrpSpPr>
      <p:grpSpPr>
        <a:xfrm>
          <a:off x="0" y="0"/>
          <a:ext cx="0" cy="0"/>
          <a:chOff x="0" y="0"/>
          <a:chExt cx="0" cy="0"/>
        </a:xfrm>
      </p:grpSpPr>
      <p:sp>
        <p:nvSpPr>
          <p:cNvPr id="156" name="Google Shape;156;p29"/>
          <p:cNvSpPr txBox="1"/>
          <p:nvPr>
            <p:ph idx="1" type="body"/>
          </p:nvPr>
        </p:nvSpPr>
        <p:spPr>
          <a:xfrm>
            <a:off x="311700" y="238075"/>
            <a:ext cx="8520600" cy="3416400"/>
          </a:xfrm>
          <a:prstGeom prst="rect">
            <a:avLst/>
          </a:prstGeom>
          <a:solidFill>
            <a:srgbClr val="B6D7A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looks at the mirror. He sees himself holding the Sorcerer’s Stone and lying about it.</a:t>
            </a:r>
            <a:endParaRPr/>
          </a:p>
        </p:txBody>
      </p:sp>
      <p:sp>
        <p:nvSpPr>
          <p:cNvPr id="157" name="Google Shape;157;p29">
            <a:hlinkClick action="ppaction://hlinksldjump" r:id="rId3"/>
          </p:cNvPr>
          <p:cNvSpPr/>
          <p:nvPr/>
        </p:nvSpPr>
        <p:spPr>
          <a:xfrm>
            <a:off x="311700" y="3946725"/>
            <a:ext cx="85206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to the next slide.</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1" name="Shape 161"/>
        <p:cNvGrpSpPr/>
        <p:nvPr/>
      </p:nvGrpSpPr>
      <p:grpSpPr>
        <a:xfrm>
          <a:off x="0" y="0"/>
          <a:ext cx="0" cy="0"/>
          <a:chOff x="0" y="0"/>
          <a:chExt cx="0" cy="0"/>
        </a:xfrm>
      </p:grpSpPr>
      <p:sp>
        <p:nvSpPr>
          <p:cNvPr id="162" name="Google Shape;162;p30"/>
          <p:cNvSpPr txBox="1"/>
          <p:nvPr>
            <p:ph idx="1" type="body"/>
          </p:nvPr>
        </p:nvSpPr>
        <p:spPr>
          <a:xfrm>
            <a:off x="311700" y="238075"/>
            <a:ext cx="8520600" cy="34164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refuses to look at the mirror and never finds out that it’s his heart’s desire. He finds the stone and becomes immortal, unlocking all sorts of troubles for the rest of his life.</a:t>
            </a:r>
            <a:endParaRPr/>
          </a:p>
        </p:txBody>
      </p:sp>
      <p:sp>
        <p:nvSpPr>
          <p:cNvPr id="163" name="Google Shape;163;p30">
            <a:hlinkClick action="ppaction://hlinkshowjump?jump=firstslide"/>
          </p:cNvPr>
          <p:cNvSpPr/>
          <p:nvPr/>
        </p:nvSpPr>
        <p:spPr>
          <a:xfrm>
            <a:off x="311700" y="3946725"/>
            <a:ext cx="85206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back to the beginning of the story.</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7" name="Shape 167"/>
        <p:cNvGrpSpPr/>
        <p:nvPr/>
      </p:nvGrpSpPr>
      <p:grpSpPr>
        <a:xfrm>
          <a:off x="0" y="0"/>
          <a:ext cx="0" cy="0"/>
          <a:chOff x="0" y="0"/>
          <a:chExt cx="0" cy="0"/>
        </a:xfrm>
      </p:grpSpPr>
      <p:sp>
        <p:nvSpPr>
          <p:cNvPr id="168" name="Google Shape;168;p31"/>
          <p:cNvSpPr txBox="1"/>
          <p:nvPr>
            <p:ph idx="1" type="body"/>
          </p:nvPr>
        </p:nvSpPr>
        <p:spPr>
          <a:xfrm>
            <a:off x="311700" y="238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Dumbledore praises Ron, Hermione, Harry and Neville for their actions at the banquet.</a:t>
            </a:r>
            <a:endParaRPr/>
          </a:p>
        </p:txBody>
      </p:sp>
      <p:sp>
        <p:nvSpPr>
          <p:cNvPr id="169" name="Google Shape;169;p31">
            <a:hlinkClick action="ppaction://hlinksldjump" r:id="rId3"/>
          </p:cNvPr>
          <p:cNvSpPr/>
          <p:nvPr/>
        </p:nvSpPr>
        <p:spPr>
          <a:xfrm>
            <a:off x="311700" y="3946725"/>
            <a:ext cx="41763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He awards them points.</a:t>
            </a:r>
            <a:endParaRPr/>
          </a:p>
        </p:txBody>
      </p:sp>
      <p:sp>
        <p:nvSpPr>
          <p:cNvPr id="170" name="Google Shape;170;p31">
            <a:hlinkClick action="ppaction://hlinksldjump" r:id="rId4"/>
          </p:cNvPr>
          <p:cNvSpPr/>
          <p:nvPr/>
        </p:nvSpPr>
        <p:spPr>
          <a:xfrm>
            <a:off x="4656000" y="3946725"/>
            <a:ext cx="41763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He doesn’t award them points.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idx="1" type="body"/>
          </p:nvPr>
        </p:nvSpPr>
        <p:spPr>
          <a:xfrm>
            <a:off x="311700" y="238075"/>
            <a:ext cx="8520600" cy="3416400"/>
          </a:xfrm>
          <a:prstGeom prst="rect">
            <a:avLst/>
          </a:prstGeom>
          <a:solidFill>
            <a:srgbClr val="B6D7A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agrees and gets on the train via Platform 9 ¾.</a:t>
            </a:r>
            <a:endParaRPr/>
          </a:p>
        </p:txBody>
      </p:sp>
      <p:sp>
        <p:nvSpPr>
          <p:cNvPr id="62" name="Google Shape;62;p14">
            <a:hlinkClick action="ppaction://hlinksldjump" r:id="rId3"/>
          </p:cNvPr>
          <p:cNvSpPr/>
          <p:nvPr/>
        </p:nvSpPr>
        <p:spPr>
          <a:xfrm>
            <a:off x="311700" y="3946725"/>
            <a:ext cx="85206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to the next slide.</a:t>
            </a: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4" name="Shape 174"/>
        <p:cNvGrpSpPr/>
        <p:nvPr/>
      </p:nvGrpSpPr>
      <p:grpSpPr>
        <a:xfrm>
          <a:off x="0" y="0"/>
          <a:ext cx="0" cy="0"/>
          <a:chOff x="0" y="0"/>
          <a:chExt cx="0" cy="0"/>
        </a:xfrm>
      </p:grpSpPr>
      <p:sp>
        <p:nvSpPr>
          <p:cNvPr id="175" name="Google Shape;175;p32"/>
          <p:cNvSpPr txBox="1"/>
          <p:nvPr>
            <p:ph idx="1" type="body"/>
          </p:nvPr>
        </p:nvSpPr>
        <p:spPr>
          <a:xfrm>
            <a:off x="311700" y="238075"/>
            <a:ext cx="8520600" cy="3416400"/>
          </a:xfrm>
          <a:prstGeom prst="rect">
            <a:avLst/>
          </a:prstGeom>
          <a:solidFill>
            <a:srgbClr val="B6D7A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Dumbledore awards them additional points for their actions. Gryffindor wins the house cup over Slytherin!</a:t>
            </a:r>
            <a:endParaRPr/>
          </a:p>
        </p:txBody>
      </p:sp>
      <p:sp>
        <p:nvSpPr>
          <p:cNvPr id="176" name="Google Shape;176;p32">
            <a:hlinkClick action="ppaction://hlinkshowjump?jump=firstslide"/>
          </p:cNvPr>
          <p:cNvSpPr/>
          <p:nvPr/>
        </p:nvSpPr>
        <p:spPr>
          <a:xfrm>
            <a:off x="311700" y="3946725"/>
            <a:ext cx="85206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back to the beginning of the story.</a:t>
            </a: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Google Shape;181;p33"/>
          <p:cNvSpPr txBox="1"/>
          <p:nvPr>
            <p:ph idx="1" type="body"/>
          </p:nvPr>
        </p:nvSpPr>
        <p:spPr>
          <a:xfrm>
            <a:off x="311700" y="238075"/>
            <a:ext cx="8520600" cy="34164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Dumbledore doesn’t give them additional points for their actions. Slytherin wins the house cup. Malfoy and his housemates are encouraged and grow in their ambitious, dark ways.</a:t>
            </a:r>
            <a:endParaRPr/>
          </a:p>
        </p:txBody>
      </p:sp>
      <p:sp>
        <p:nvSpPr>
          <p:cNvPr id="182" name="Google Shape;182;p33">
            <a:hlinkClick action="ppaction://hlinkshowjump?jump=firstslide"/>
          </p:cNvPr>
          <p:cNvSpPr/>
          <p:nvPr/>
        </p:nvSpPr>
        <p:spPr>
          <a:xfrm>
            <a:off x="311700" y="3946725"/>
            <a:ext cx="85206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back to the beginning of the story.</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5"/>
          <p:cNvSpPr txBox="1"/>
          <p:nvPr>
            <p:ph idx="1" type="body"/>
          </p:nvPr>
        </p:nvSpPr>
        <p:spPr>
          <a:xfrm>
            <a:off x="311700" y="238075"/>
            <a:ext cx="8520600" cy="34164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decides not to go to Hogwarts. He lives the rest of his life being unappreciated by the Dursleys and the whole wizarding world is less without him.</a:t>
            </a:r>
            <a:endParaRPr/>
          </a:p>
        </p:txBody>
      </p:sp>
      <p:sp>
        <p:nvSpPr>
          <p:cNvPr id="68" name="Google Shape;68;p15">
            <a:hlinkClick action="ppaction://hlinkshowjump?jump=firstslide"/>
          </p:cNvPr>
          <p:cNvSpPr/>
          <p:nvPr/>
        </p:nvSpPr>
        <p:spPr>
          <a:xfrm>
            <a:off x="311700" y="3946725"/>
            <a:ext cx="85206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back to the beginning of the story.</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2" name="Shape 72"/>
        <p:cNvGrpSpPr/>
        <p:nvPr/>
      </p:nvGrpSpPr>
      <p:grpSpPr>
        <a:xfrm>
          <a:off x="0" y="0"/>
          <a:ext cx="0" cy="0"/>
          <a:chOff x="0" y="0"/>
          <a:chExt cx="0" cy="0"/>
        </a:xfrm>
      </p:grpSpPr>
      <p:sp>
        <p:nvSpPr>
          <p:cNvPr id="73" name="Google Shape;73;p16"/>
          <p:cNvSpPr txBox="1"/>
          <p:nvPr>
            <p:ph idx="1" type="body"/>
          </p:nvPr>
        </p:nvSpPr>
        <p:spPr>
          <a:xfrm>
            <a:off x="311700" y="238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Harry, Ron, Hermione and Neville are sorted into houses.</a:t>
            </a:r>
            <a:endParaRPr/>
          </a:p>
        </p:txBody>
      </p:sp>
      <p:sp>
        <p:nvSpPr>
          <p:cNvPr id="74" name="Google Shape;74;p16">
            <a:hlinkClick action="ppaction://hlinksldjump" r:id="rId3"/>
          </p:cNvPr>
          <p:cNvSpPr/>
          <p:nvPr/>
        </p:nvSpPr>
        <p:spPr>
          <a:xfrm>
            <a:off x="311700" y="3946725"/>
            <a:ext cx="41763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Gryffindor</a:t>
            </a:r>
            <a:endParaRPr/>
          </a:p>
        </p:txBody>
      </p:sp>
      <p:sp>
        <p:nvSpPr>
          <p:cNvPr id="75" name="Google Shape;75;p16">
            <a:hlinkClick action="ppaction://hlinksldjump" r:id="rId4"/>
          </p:cNvPr>
          <p:cNvSpPr/>
          <p:nvPr/>
        </p:nvSpPr>
        <p:spPr>
          <a:xfrm>
            <a:off x="4656000" y="3946725"/>
            <a:ext cx="41763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Slytherin</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9" name="Shape 79"/>
        <p:cNvGrpSpPr/>
        <p:nvPr/>
      </p:nvGrpSpPr>
      <p:grpSpPr>
        <a:xfrm>
          <a:off x="0" y="0"/>
          <a:ext cx="0" cy="0"/>
          <a:chOff x="0" y="0"/>
          <a:chExt cx="0" cy="0"/>
        </a:xfrm>
      </p:grpSpPr>
      <p:sp>
        <p:nvSpPr>
          <p:cNvPr id="80" name="Google Shape;80;p17"/>
          <p:cNvSpPr txBox="1"/>
          <p:nvPr>
            <p:ph idx="1" type="body"/>
          </p:nvPr>
        </p:nvSpPr>
        <p:spPr>
          <a:xfrm>
            <a:off x="311700" y="238075"/>
            <a:ext cx="8520600" cy="3416400"/>
          </a:xfrm>
          <a:prstGeom prst="rect">
            <a:avLst/>
          </a:prstGeom>
          <a:solidFill>
            <a:srgbClr val="B6D7A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Ron, Hermione and Neville are sorted into the Gryffindor House because of their bravery.</a:t>
            </a:r>
            <a:endParaRPr/>
          </a:p>
        </p:txBody>
      </p:sp>
      <p:sp>
        <p:nvSpPr>
          <p:cNvPr id="81" name="Google Shape;81;p17">
            <a:hlinkClick action="ppaction://hlinksldjump" r:id="rId3"/>
          </p:cNvPr>
          <p:cNvSpPr/>
          <p:nvPr/>
        </p:nvSpPr>
        <p:spPr>
          <a:xfrm>
            <a:off x="311700" y="3946725"/>
            <a:ext cx="85206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to the next slide.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5" name="Shape 85"/>
        <p:cNvGrpSpPr/>
        <p:nvPr/>
      </p:nvGrpSpPr>
      <p:grpSpPr>
        <a:xfrm>
          <a:off x="0" y="0"/>
          <a:ext cx="0" cy="0"/>
          <a:chOff x="0" y="0"/>
          <a:chExt cx="0" cy="0"/>
        </a:xfrm>
      </p:grpSpPr>
      <p:sp>
        <p:nvSpPr>
          <p:cNvPr id="86" name="Google Shape;86;p18"/>
          <p:cNvSpPr txBox="1"/>
          <p:nvPr>
            <p:ph idx="1" type="body"/>
          </p:nvPr>
        </p:nvSpPr>
        <p:spPr>
          <a:xfrm>
            <a:off x="311700" y="238075"/>
            <a:ext cx="8520600" cy="34164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is sorted into the Slytherin House. His ambition grows and grows with his fellow wizards there and he becomes friends with Malfoy. He slips into dark magic and uses his powers for evil.</a:t>
            </a:r>
            <a:endParaRPr/>
          </a:p>
        </p:txBody>
      </p:sp>
      <p:sp>
        <p:nvSpPr>
          <p:cNvPr id="87" name="Google Shape;87;p18">
            <a:hlinkClick action="ppaction://hlinkshowjump?jump=firstslide"/>
          </p:cNvPr>
          <p:cNvSpPr/>
          <p:nvPr/>
        </p:nvSpPr>
        <p:spPr>
          <a:xfrm>
            <a:off x="311700" y="3946725"/>
            <a:ext cx="85206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back to the beginning of the story.</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1" name="Shape 91"/>
        <p:cNvGrpSpPr/>
        <p:nvPr/>
      </p:nvGrpSpPr>
      <p:grpSpPr>
        <a:xfrm>
          <a:off x="0" y="0"/>
          <a:ext cx="0" cy="0"/>
          <a:chOff x="0" y="0"/>
          <a:chExt cx="0" cy="0"/>
        </a:xfrm>
      </p:grpSpPr>
      <p:sp>
        <p:nvSpPr>
          <p:cNvPr id="92" name="Google Shape;92;p19"/>
          <p:cNvSpPr txBox="1"/>
          <p:nvPr>
            <p:ph idx="1" type="body"/>
          </p:nvPr>
        </p:nvSpPr>
        <p:spPr>
          <a:xfrm>
            <a:off x="311700" y="238075"/>
            <a:ext cx="8520600" cy="3416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rPr lang="en"/>
              <a:t>The wizards-to-be have their first broom flying lesson.</a:t>
            </a:r>
            <a:endParaRPr/>
          </a:p>
        </p:txBody>
      </p:sp>
      <p:sp>
        <p:nvSpPr>
          <p:cNvPr id="93" name="Google Shape;93;p19">
            <a:hlinkClick action="ppaction://hlinksldjump" r:id="rId3"/>
          </p:cNvPr>
          <p:cNvSpPr/>
          <p:nvPr/>
        </p:nvSpPr>
        <p:spPr>
          <a:xfrm>
            <a:off x="311700" y="3946725"/>
            <a:ext cx="41763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Harry flies by himself.</a:t>
            </a:r>
            <a:endParaRPr/>
          </a:p>
        </p:txBody>
      </p:sp>
      <p:sp>
        <p:nvSpPr>
          <p:cNvPr id="94" name="Google Shape;94;p19">
            <a:hlinkClick action="ppaction://hlinksldjump" r:id="rId4"/>
          </p:cNvPr>
          <p:cNvSpPr/>
          <p:nvPr/>
        </p:nvSpPr>
        <p:spPr>
          <a:xfrm>
            <a:off x="4656000" y="3946725"/>
            <a:ext cx="41763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
              <a:t>Harry sticks to the rules and doesn’t.</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8" name="Shape 98"/>
        <p:cNvGrpSpPr/>
        <p:nvPr/>
      </p:nvGrpSpPr>
      <p:grpSpPr>
        <a:xfrm>
          <a:off x="0" y="0"/>
          <a:ext cx="0" cy="0"/>
          <a:chOff x="0" y="0"/>
          <a:chExt cx="0" cy="0"/>
        </a:xfrm>
      </p:grpSpPr>
      <p:sp>
        <p:nvSpPr>
          <p:cNvPr id="99" name="Google Shape;99;p20"/>
          <p:cNvSpPr txBox="1"/>
          <p:nvPr>
            <p:ph idx="1" type="body"/>
          </p:nvPr>
        </p:nvSpPr>
        <p:spPr>
          <a:xfrm>
            <a:off x="311700" y="238075"/>
            <a:ext cx="8520600" cy="3416400"/>
          </a:xfrm>
          <a:prstGeom prst="rect">
            <a:avLst/>
          </a:prstGeom>
          <a:solidFill>
            <a:srgbClr val="B6D7A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defends Neville against Malfoy, gets on a broomstick and flies. He realizes he’s a natural and becomes the seeker for the Gryffindor team.</a:t>
            </a:r>
            <a:endParaRPr/>
          </a:p>
        </p:txBody>
      </p:sp>
      <p:sp>
        <p:nvSpPr>
          <p:cNvPr id="100" name="Google Shape;100;p20">
            <a:hlinkClick action="ppaction://hlinksldjump" r:id="rId3"/>
          </p:cNvPr>
          <p:cNvSpPr/>
          <p:nvPr/>
        </p:nvSpPr>
        <p:spPr>
          <a:xfrm>
            <a:off x="311700" y="3946725"/>
            <a:ext cx="8520600" cy="803100"/>
          </a:xfrm>
          <a:prstGeom prst="roundRect">
            <a:avLst>
              <a:gd fmla="val 16667" name="adj"/>
            </a:avLst>
          </a:prstGeom>
          <a:solidFill>
            <a:srgbClr val="B6D7A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to the next slide.</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4" name="Shape 104"/>
        <p:cNvGrpSpPr/>
        <p:nvPr/>
      </p:nvGrpSpPr>
      <p:grpSpPr>
        <a:xfrm>
          <a:off x="0" y="0"/>
          <a:ext cx="0" cy="0"/>
          <a:chOff x="0" y="0"/>
          <a:chExt cx="0" cy="0"/>
        </a:xfrm>
      </p:grpSpPr>
      <p:sp>
        <p:nvSpPr>
          <p:cNvPr id="105" name="Google Shape;105;p21"/>
          <p:cNvSpPr txBox="1"/>
          <p:nvPr>
            <p:ph idx="1" type="body"/>
          </p:nvPr>
        </p:nvSpPr>
        <p:spPr>
          <a:xfrm>
            <a:off x="311700" y="238075"/>
            <a:ext cx="8520600" cy="3416400"/>
          </a:xfrm>
          <a:prstGeom prst="rect">
            <a:avLst/>
          </a:prstGeom>
          <a:solidFill>
            <a:srgbClr val="C9DAF8"/>
          </a:solidFill>
        </p:spPr>
        <p:txBody>
          <a:bodyPr anchorCtr="0" anchor="t" bIns="91425" lIns="91425" spcFirstLastPara="1" rIns="91425" wrap="square" tIns="91425">
            <a:noAutofit/>
          </a:bodyPr>
          <a:lstStyle/>
          <a:p>
            <a:pPr indent="0" lvl="0" marL="0" rtl="0" algn="l">
              <a:spcBef>
                <a:spcPts val="0"/>
              </a:spcBef>
              <a:spcAft>
                <a:spcPts val="1600"/>
              </a:spcAft>
              <a:buNone/>
            </a:pPr>
            <a:r>
              <a:rPr lang="en"/>
              <a:t>Harry doesn’t want to break the rules and doesn’t step up. The Gryffindor quidditch team suffers because of it and Neville is bullied over and over again.</a:t>
            </a:r>
            <a:endParaRPr/>
          </a:p>
        </p:txBody>
      </p:sp>
      <p:sp>
        <p:nvSpPr>
          <p:cNvPr id="106" name="Google Shape;106;p21">
            <a:hlinkClick action="ppaction://hlinkshowjump?jump=firstslide"/>
          </p:cNvPr>
          <p:cNvSpPr/>
          <p:nvPr/>
        </p:nvSpPr>
        <p:spPr>
          <a:xfrm>
            <a:off x="311700" y="3946725"/>
            <a:ext cx="8520600" cy="803100"/>
          </a:xfrm>
          <a:prstGeom prst="roundRect">
            <a:avLst>
              <a:gd fmla="val 16667" name="adj"/>
            </a:avLst>
          </a:prstGeom>
          <a:solidFill>
            <a:srgbClr val="C9DAF8"/>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a:t>Go back to the beginning of the story.</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AD61EBDB7D03444A5DCB39A120A134C" ma:contentTypeVersion="0" ma:contentTypeDescription="Create a new document." ma:contentTypeScope="" ma:versionID="394d22f10f8d6987306bb097c60ae2ef">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C037B3-9C59-489E-8801-AA3B568220FB}"/>
</file>

<file path=customXml/itemProps2.xml><?xml version="1.0" encoding="utf-8"?>
<ds:datastoreItem xmlns:ds="http://schemas.openxmlformats.org/officeDocument/2006/customXml" ds:itemID="{1F41F5ED-64B2-4E76-AEE4-69111D47A656}"/>
</file>

<file path=customXml/itemProps3.xml><?xml version="1.0" encoding="utf-8"?>
<ds:datastoreItem xmlns:ds="http://schemas.openxmlformats.org/officeDocument/2006/customXml" ds:itemID="{ECE50177-872B-41CE-8295-0F23772559B9}"/>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0x0101004AD61EBDB7D03444A5DCB39A120A134C</vt:lpwstr>
  </property>
</Properties>
</file>